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99" r:id="rId26"/>
    <p:sldId id="300" r:id="rId27"/>
    <p:sldId id="301" r:id="rId28"/>
    <p:sldId id="280" r:id="rId29"/>
    <p:sldId id="296" r:id="rId30"/>
    <p:sldId id="282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8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7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F9B9-26D3-46A0-8642-A5BD7DA41B1F}" type="datetimeFigureOut">
              <a:rPr lang="pl-PL" smtClean="0"/>
              <a:pPr/>
              <a:t>2024-11-19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2CB5-446F-479C-B108-D157D85A9B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L\Desktop\IMG_20240816_185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285"/>
            <a:ext cx="9144000" cy="655439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6264696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O ZJAWISKACH FALOWYCH PRZYSTĘPNIE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Istniejąca różnica napięć między dwoma dowolnymi punktami w przewodnikach.</a:t>
            </a:r>
            <a:endParaRPr lang="pl-PL" sz="3600" dirty="0"/>
          </a:p>
        </p:txBody>
      </p:sp>
      <p:pic>
        <p:nvPicPr>
          <p:cNvPr id="10242" name="Picture 2" descr="F:\Elektronika\Komputer TTL\Artykuły dla ZE\L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8500"/>
            <a:ext cx="9144000" cy="503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Redukcja różnicy napięć poprzez podział na coraz krótsze odcinki.</a:t>
            </a:r>
            <a:endParaRPr lang="pl-PL" dirty="0"/>
          </a:p>
        </p:txBody>
      </p:sp>
      <p:pic>
        <p:nvPicPr>
          <p:cNvPr id="11266" name="Picture 2" descr="F:\Elektronika\Komputer TTL\Artykuły dla ZE\L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2481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Zwarta linia transmisyjna na końcu.</a:t>
            </a:r>
            <a:endParaRPr lang="pl-PL" dirty="0"/>
          </a:p>
        </p:txBody>
      </p:sp>
      <p:pic>
        <p:nvPicPr>
          <p:cNvPr id="12290" name="Picture 2" descr="F:\Elektronika\Komputer TTL\Artykuły dla ZE\L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3" y="1700808"/>
            <a:ext cx="9091457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Rozwarta linia transmisyjna na końcu.</a:t>
            </a:r>
            <a:endParaRPr lang="pl-PL" dirty="0"/>
          </a:p>
        </p:txBody>
      </p:sp>
      <p:pic>
        <p:nvPicPr>
          <p:cNvPr id="13314" name="Picture 2" descr="F:\Elektronika\Komputer TTL\Artykuły dla ZE\L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50658"/>
            <a:ext cx="9144000" cy="520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Kompletny elektryczny model</a:t>
            </a:r>
            <a:br>
              <a:rPr lang="pl-PL" dirty="0" smtClean="0"/>
            </a:br>
            <a:r>
              <a:rPr lang="pl-PL" dirty="0" smtClean="0"/>
              <a:t>linii transmisyjnej.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MODEL ELEMENTÓW SKUPIONYCH</a:t>
            </a:r>
            <a:endParaRPr lang="pl-PL" dirty="0"/>
          </a:p>
        </p:txBody>
      </p:sp>
      <p:pic>
        <p:nvPicPr>
          <p:cNvPr id="14338" name="Picture 2" descr="F:\Elektronika\Komputer TTL\Artykuły dla ZE\L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23140"/>
            <a:ext cx="9144001" cy="366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Skupmy nieskończenie wiele, nieskończenie małych obwodów w jedną całość…</a:t>
            </a:r>
            <a:endParaRPr lang="pl-PL" dirty="0"/>
          </a:p>
        </p:txBody>
      </p:sp>
      <p:pic>
        <p:nvPicPr>
          <p:cNvPr id="15362" name="Picture 2" descr="F:\Elektronika\Komputer TTL\Artykuły dla ZE\L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6434"/>
            <a:ext cx="9144000" cy="453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Kolaps spowodowany użyciem modelu skupionego dla przesyłanego sygnału o wielkiej częstotliwości.</a:t>
            </a:r>
            <a:endParaRPr lang="pl-PL" dirty="0"/>
          </a:p>
        </p:txBody>
      </p:sp>
      <p:pic>
        <p:nvPicPr>
          <p:cNvPr id="16386" name="Picture 2" descr="F:\Elektronika\Komputer TTL\Artykuły dla ZE\L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085545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Przejście do</a:t>
            </a:r>
            <a:br>
              <a:rPr lang="pl-PL" dirty="0" smtClean="0"/>
            </a:br>
            <a:r>
              <a:rPr lang="pl-PL" dirty="0" smtClean="0"/>
              <a:t> MODELU ELEMENTÓW ROZPROSZONYCH.</a:t>
            </a:r>
            <a:endParaRPr lang="pl-PL" dirty="0"/>
          </a:p>
        </p:txBody>
      </p:sp>
      <p:pic>
        <p:nvPicPr>
          <p:cNvPr id="17410" name="Picture 2" descr="F:\Elektronika\Komputer TTL\Artykuły dla ZE\L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99406"/>
            <a:ext cx="9036496" cy="555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Nierównoważność dwóch obwodów.</a:t>
            </a:r>
            <a:endParaRPr lang="pl-PL" dirty="0"/>
          </a:p>
        </p:txBody>
      </p:sp>
      <p:pic>
        <p:nvPicPr>
          <p:cNvPr id="18434" name="Picture 2" descr="F:\Elektronika\Komputer TTL\Artykuły dla ZE\L\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065986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539552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Nieskończoność</a:t>
            </a:r>
            <a:r>
              <a:rPr kumimoji="0" lang="pl-P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jest nieraz atutem…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4" descr="F:\Elektronika\Komputer TTL\Artykuły dla ZE\L\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32668" cy="135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Przepływ sygnału wewnątrz linii długiej.</a:t>
            </a:r>
            <a:endParaRPr lang="pl-PL" dirty="0"/>
          </a:p>
        </p:txBody>
      </p:sp>
      <p:pic>
        <p:nvPicPr>
          <p:cNvPr id="19458" name="Picture 2" descr="F:\Elektronika\Komputer TTL\Artykuły dla ZE\L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98420"/>
            <a:ext cx="7421660" cy="605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Najpopularniejsze linię transmisyjne.</a:t>
            </a:r>
            <a:endParaRPr lang="pl-PL" dirty="0"/>
          </a:p>
        </p:txBody>
      </p:sp>
      <p:pic>
        <p:nvPicPr>
          <p:cNvPr id="2050" name="Picture 2" descr="D:\Kopia główna\Elektronika\Komputer TTL\Artykuły dla ZE\L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4864"/>
            <a:ext cx="9143999" cy="482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Propagujący impuls sygnału w</a:t>
            </a:r>
            <a:br>
              <a:rPr lang="pl-PL" dirty="0" smtClean="0"/>
            </a:br>
            <a:r>
              <a:rPr lang="pl-PL" dirty="0" smtClean="0"/>
              <a:t>linii transmisyjnej.</a:t>
            </a:r>
            <a:endParaRPr lang="pl-PL" dirty="0"/>
          </a:p>
        </p:txBody>
      </p:sp>
      <p:pic>
        <p:nvPicPr>
          <p:cNvPr id="20482" name="Picture 2" descr="F:\Elektronika\Komputer TTL\Artykuły dla ZE\L\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01" y="2276872"/>
            <a:ext cx="9029599" cy="389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się dzieje w pojedynczym ogniwie linii transmisyjnej?</a:t>
            </a:r>
            <a:endParaRPr lang="pl-PL" dirty="0"/>
          </a:p>
        </p:txBody>
      </p:sp>
      <p:pic>
        <p:nvPicPr>
          <p:cNvPr id="21506" name="Picture 2" descr="F:\Elektronika\Komputer TTL\Artykuły dla ZE\L\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9798"/>
            <a:ext cx="8460432" cy="573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Fragment jednego z ogniw wzięty pod lupę. Podglądanie napięć i prądów.</a:t>
            </a:r>
            <a:endParaRPr lang="pl-PL" dirty="0"/>
          </a:p>
        </p:txBody>
      </p:sp>
      <p:pic>
        <p:nvPicPr>
          <p:cNvPr id="22530" name="Picture 2" descr="F:\Elektronika\Komputer TTL\Artykuły dla ZE\L\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75222"/>
            <a:ext cx="9144000" cy="438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Najbardziej podstawowe wzory definiujące zachowanie linii transmisyjnej: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268760"/>
            <a:ext cx="9144000" cy="28803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Współczynnik</a:t>
            </a:r>
            <a:r>
              <a:rPr kumimoji="0" lang="pl-P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propagacji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Funkcja propagacji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Impedancja charakterystyczna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3" descr="F:\Elektronika\Komputer TTL\Prezentacja na HDM jesień 2024\wzór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2726"/>
            <a:ext cx="9144000" cy="260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Obszary charakterystycznych właściwości linii transmisyjnych: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484784"/>
            <a:ext cx="8229600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Obszar</a:t>
            </a: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elementów o stałych skupionych LE</a:t>
            </a: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Obszar RC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3600" dirty="0" smtClean="0">
                <a:latin typeface="+mj-lt"/>
                <a:ea typeface="+mj-ea"/>
                <a:cs typeface="+mj-cs"/>
              </a:rPr>
              <a:t>Obszar LC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Obszar efektu naskórkowości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3600" dirty="0" smtClean="0">
                <a:latin typeface="+mj-lt"/>
                <a:ea typeface="+mj-ea"/>
                <a:cs typeface="+mj-cs"/>
              </a:rPr>
              <a:t>Obszar strat dielektrycznych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Obszar załamania trybu</a:t>
            </a: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propagacji TEM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r>
              <a:rPr lang="pl-PL" sz="3000" dirty="0" smtClean="0"/>
              <a:t>Skąd się biorą odbicia sygnału?</a:t>
            </a:r>
            <a:br>
              <a:rPr lang="pl-PL" sz="3000" dirty="0" smtClean="0"/>
            </a:br>
            <a:r>
              <a:rPr lang="pl-PL" sz="3000" dirty="0" smtClean="0"/>
              <a:t>Logarytmiczny wykres zespolonego współczynnika propagacji w funkcji częstotliwości.</a:t>
            </a:r>
            <a:endParaRPr lang="pl-PL" sz="3000" dirty="0"/>
          </a:p>
        </p:txBody>
      </p:sp>
      <p:pic>
        <p:nvPicPr>
          <p:cNvPr id="1026" name="Picture 2" descr="D:\L2\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8678"/>
            <a:ext cx="7215206" cy="549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2908" y="0"/>
            <a:ext cx="9429816" cy="1403648"/>
          </a:xfrm>
        </p:spPr>
        <p:txBody>
          <a:bodyPr>
            <a:noAutofit/>
          </a:bodyPr>
          <a:lstStyle/>
          <a:p>
            <a:r>
              <a:rPr lang="pl-PL" sz="3000" dirty="0" smtClean="0"/>
              <a:t>Przykładowe tłumienie sygnału zależne od długości ścieżki.</a:t>
            </a:r>
            <a:br>
              <a:rPr lang="pl-PL" sz="3000" dirty="0" smtClean="0"/>
            </a:br>
            <a:r>
              <a:rPr lang="pl-PL" sz="3000" dirty="0" smtClean="0"/>
              <a:t>Ścieżka mikropaskowa R=6,43</a:t>
            </a:r>
            <a:r>
              <a:rPr lang="el-GR" sz="3000" dirty="0" smtClean="0"/>
              <a:t>Ω</a:t>
            </a:r>
            <a:r>
              <a:rPr lang="pl-PL" sz="3000" dirty="0" smtClean="0"/>
              <a:t>/m L=346nH/m C=138pF/m</a:t>
            </a:r>
            <a:r>
              <a:rPr lang="pl-PL" sz="3000" dirty="0" smtClean="0"/>
              <a:t/>
            </a:r>
            <a:br>
              <a:rPr lang="pl-PL" sz="3000" dirty="0" smtClean="0"/>
            </a:br>
            <a:endParaRPr lang="pl-PL" sz="3000" dirty="0"/>
          </a:p>
        </p:txBody>
      </p:sp>
      <p:pic>
        <p:nvPicPr>
          <p:cNvPr id="2050" name="Picture 2" descr="D:\L2\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19178"/>
            <a:ext cx="7660360" cy="573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816" y="0"/>
            <a:ext cx="9429816" cy="1403648"/>
          </a:xfrm>
        </p:spPr>
        <p:txBody>
          <a:bodyPr>
            <a:noAutofit/>
          </a:bodyPr>
          <a:lstStyle/>
          <a:p>
            <a:r>
              <a:rPr lang="pl-PL" sz="2600" dirty="0" smtClean="0"/>
              <a:t>Składniki impedancji zespolonej od obszaru RC do </a:t>
            </a:r>
            <a:r>
              <a:rPr lang="pl-PL" sz="2600" dirty="0" smtClean="0"/>
              <a:t>LC</a:t>
            </a:r>
            <a:r>
              <a:rPr lang="pl-PL" sz="2600" dirty="0" smtClean="0"/>
              <a:t>+</a:t>
            </a:r>
            <a:br>
              <a:rPr lang="pl-PL" sz="2600" dirty="0" smtClean="0"/>
            </a:br>
            <a:r>
              <a:rPr lang="pl-PL" sz="2600" dirty="0" smtClean="0"/>
              <a:t>(urojony składnik jako wartość bezwzględna – lepsza czytelność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 Ścieżka mikropaskowa R=6,43</a:t>
            </a:r>
            <a:r>
              <a:rPr lang="el-GR" sz="2600" dirty="0" smtClean="0"/>
              <a:t>Ω</a:t>
            </a:r>
            <a:r>
              <a:rPr lang="pl-PL" sz="2600" dirty="0" smtClean="0"/>
              <a:t>/m L=346nH/m C=138pF/m </a:t>
            </a:r>
            <a:r>
              <a:rPr lang="pl-PL" sz="2600" dirty="0" smtClean="0"/>
              <a:t/>
            </a:r>
            <a:br>
              <a:rPr lang="pl-PL" sz="2600" dirty="0" smtClean="0"/>
            </a:br>
            <a:endParaRPr lang="pl-PL" sz="2600" dirty="0"/>
          </a:p>
        </p:txBody>
      </p:sp>
      <p:pic>
        <p:nvPicPr>
          <p:cNvPr id="3074" name="Picture 2" descr="D:\L2\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52452"/>
            <a:ext cx="9144000" cy="570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Wzory charakteryzujące linię transmisyjną w obszarze LC</a:t>
            </a:r>
            <a:endParaRPr lang="pl-PL" sz="3600" dirty="0"/>
          </a:p>
        </p:txBody>
      </p:sp>
      <p:pic>
        <p:nvPicPr>
          <p:cNvPr id="24579" name="Picture 3" descr="F:\Elektronika\Komputer TTL\Prezentacja na HDM jesień 2024\wzór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4965"/>
            <a:ext cx="8449618" cy="551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Określanie odbić w linii transmisyjnej przy pomocy dwóch współczynników.</a:t>
            </a:r>
            <a:endParaRPr lang="pl-PL" dirty="0"/>
          </a:p>
        </p:txBody>
      </p:sp>
      <p:pic>
        <p:nvPicPr>
          <p:cNvPr id="24578" name="Picture 2" descr="D:\Kopia główna\Elektronika\Komputer TTL\Artykuły dla ZE\L\1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60432" cy="4794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Tryb propagacji TEM</a:t>
            </a:r>
            <a:br>
              <a:rPr lang="pl-PL" dirty="0" smtClean="0"/>
            </a:br>
            <a:r>
              <a:rPr lang="pl-PL" i="1" dirty="0"/>
              <a:t>Transverse ElectroMagnetic</a:t>
            </a:r>
            <a:endParaRPr lang="pl-PL" dirty="0"/>
          </a:p>
        </p:txBody>
      </p:sp>
      <p:pic>
        <p:nvPicPr>
          <p:cNvPr id="3074" name="Picture 2" descr="D:\Kopia główna\Elektronika\Komputer TTL\Artykuły dla ZE\L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328"/>
            <a:ext cx="9144000" cy="389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Skutki niedopasowania impedancji obciążenia ZL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6626" name="Picture 2" descr="D:\Kopia główna\Elektronika\Komputer TTL\Artykuły dla ZE\L\1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1268760"/>
            <a:ext cx="3456384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TERMINACJA RÓWNOLEGŁA</a:t>
            </a:r>
            <a:endParaRPr lang="pl-PL" sz="2000" dirty="0"/>
          </a:p>
        </p:txBody>
      </p:sp>
      <p:pic>
        <p:nvPicPr>
          <p:cNvPr id="25602" name="Picture 2" descr="D:\Kopia główna\Elektronika\Komputer TTL\Artykuły dla ZE\L\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1282"/>
            <a:ext cx="5760640" cy="5276718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Najpopularniejsze rodzaje terminacji.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687616" y="2996952"/>
            <a:ext cx="34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TERMINACJA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 OBUSTRONNYM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aseline="0" dirty="0" smtClean="0">
                <a:latin typeface="+mj-lt"/>
                <a:ea typeface="+mj-ea"/>
                <a:cs typeface="+mj-cs"/>
              </a:rPr>
              <a:t>DOPASOWANIEM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436096" y="4869160"/>
            <a:ext cx="3707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TERMINACJA SZEREGOWA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1412776"/>
            <a:ext cx="3456384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TERMINACJA THEVENINA</a:t>
            </a:r>
            <a:endParaRPr lang="pl-PL" sz="20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1156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noProof="0" dirty="0" smtClean="0">
                <a:latin typeface="+mj-lt"/>
                <a:ea typeface="+mj-ea"/>
                <a:cs typeface="+mj-cs"/>
              </a:rPr>
              <a:t>Inne rodzaje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terminacji.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139952" y="2924944"/>
            <a:ext cx="3456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TERMINACJA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427984" y="5229200"/>
            <a:ext cx="3707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TERMINACJA DIODOWA</a:t>
            </a:r>
          </a:p>
        </p:txBody>
      </p:sp>
      <p:pic>
        <p:nvPicPr>
          <p:cNvPr id="27650" name="Picture 2" descr="D:\Kopia główna\Elektronika\Komputer TTL\Artykuły dla ZE\L\1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3486"/>
            <a:ext cx="4536504" cy="594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67544" y="188640"/>
            <a:ext cx="8229600" cy="212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Typowy obwód z linią transmisyjną przedstawiający zastosowanie terminacji szeregowej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8674" name="Picture 2" descr="D:\Kopia główna\Elektronika\Komputer TTL\Artykuły dla ZE\L\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96952"/>
            <a:ext cx="9144001" cy="188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noProof="0" dirty="0" smtClean="0">
                <a:latin typeface="+mj-lt"/>
                <a:ea typeface="+mj-ea"/>
                <a:cs typeface="+mj-cs"/>
              </a:rPr>
              <a:t>Co się dzieje, gdy źródło zaczyna generować logiczny stan wysoki?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D:\Kopia główna\Elektronika\Komputer TTL\Artykuły dla ZE\L\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3109"/>
            <a:ext cx="4320480" cy="559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1994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A co się zadzieje, gdy źródło zmieni stan logiczny z wysokiego na niski</a:t>
            </a:r>
            <a:r>
              <a:rPr lang="pl-PL" sz="4400" noProof="0" dirty="0" smtClean="0">
                <a:latin typeface="+mj-lt"/>
                <a:ea typeface="+mj-ea"/>
                <a:cs typeface="+mj-cs"/>
              </a:rPr>
              <a:t>?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D:\Kopia główna\Elektronika\Komputer TTL\Artykuły dla ZE\L\1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38144" cy="4084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67544" y="188640"/>
            <a:ext cx="8229600" cy="1620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noProof="0" dirty="0" smtClean="0">
                <a:latin typeface="+mj-lt"/>
                <a:ea typeface="+mj-ea"/>
                <a:cs typeface="+mj-cs"/>
              </a:rPr>
              <a:t>Aby zaspokoić wszystkich zainteresowanych musimy poczekać na falę odbitą aż znajdzie się na początku linii…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D:\Kopia główna\Elektronika\Komputer TTL\Artykuły dla ZE\L\1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0238"/>
            <a:ext cx="9144000" cy="1705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539552" y="0"/>
            <a:ext cx="8229600" cy="1620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dirty="0" smtClean="0">
                <a:latin typeface="+mj-lt"/>
                <a:ea typeface="+mj-ea"/>
                <a:cs typeface="+mj-cs"/>
              </a:rPr>
              <a:t>Elementy pasożytnicze odpowiedzialne za współudział w degradacji przesyłanego sygnału w terminacji szeregowej. </a:t>
            </a:r>
            <a:endParaRPr kumimoji="0" lang="pl-PL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D:\Kopia główna\Elektronika\Komputer TTL\Artykuły dla ZE\L\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70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Przebiegi napięć i prądów przemieszczającej się fali EM na wejściu i wyjściu linii długiej w funkcji czasowej przy terminacji szeregowej.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 descr="D:\Kopia główna\Elektronika\Komputer TTL\Artykuły dla ZE\L\1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noProof="0" dirty="0" smtClean="0">
                <a:latin typeface="+mj-lt"/>
                <a:ea typeface="+mj-ea"/>
                <a:cs typeface="+mj-cs"/>
              </a:rPr>
              <a:t>Występujące zdarzenia między chwilą t0, a t1.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D:\Kopia główna\Elektronika\Komputer TTL\Artykuły dla ZE\L\1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1082"/>
            <a:ext cx="9144000" cy="613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Droga powrotna prądu stałego lub</a:t>
            </a:r>
            <a:br>
              <a:rPr lang="pl-PL" dirty="0" smtClean="0"/>
            </a:br>
            <a:r>
              <a:rPr lang="pl-PL" dirty="0" smtClean="0"/>
              <a:t>o niskiej częstotliwości.</a:t>
            </a:r>
            <a:endParaRPr lang="pl-PL" dirty="0"/>
          </a:p>
        </p:txBody>
      </p:sp>
      <p:pic>
        <p:nvPicPr>
          <p:cNvPr id="4099" name="Picture 3" descr="F:\Elektronika\Komputer TTL\Artykuły dla ZE\L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71111"/>
            <a:ext cx="6408712" cy="5386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noProof="0" dirty="0" smtClean="0">
                <a:latin typeface="+mj-lt"/>
                <a:ea typeface="+mj-ea"/>
                <a:cs typeface="+mj-cs"/>
              </a:rPr>
              <a:t>Występujące zdarzenia między chwilą t1, a t2.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D:\Kopia główna\Elektronika\Komputer TTL\Artykuły dla ZE\L\1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noProof="0" dirty="0" smtClean="0">
                <a:latin typeface="+mj-lt"/>
                <a:ea typeface="+mj-ea"/>
                <a:cs typeface="+mj-cs"/>
              </a:rPr>
              <a:t>Występujące zdarzenia między chwilą t3, a t4.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3" descr="D:\Kopia główna\Elektronika\Komputer TTL\Artykuły dla ZE\L\1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7"/>
            <a:ext cx="7896425" cy="623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noProof="0" dirty="0" smtClean="0">
                <a:latin typeface="+mj-lt"/>
                <a:ea typeface="+mj-ea"/>
                <a:cs typeface="+mj-cs"/>
              </a:rPr>
              <a:t>Występujące zdarzenia między chwilą t4, a t5.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D:\Kopia główna\Elektronika\Komputer TTL\Artykuły dla ZE\L\1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7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dirty="0" smtClean="0">
                <a:latin typeface="+mj-lt"/>
                <a:ea typeface="+mj-ea"/>
                <a:cs typeface="+mj-cs"/>
              </a:rPr>
              <a:t>Kwadratura fali EM, czyli przedstawienie tych wszystkich chwil czasowych bardzo symbolicznie.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D:\Kopia główna\Elektronika\Komputer TTL\Artykuły dla ZE\L\1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92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800" dirty="0" smtClean="0">
                <a:latin typeface="+mj-lt"/>
                <a:ea typeface="+mj-ea"/>
                <a:cs typeface="+mj-cs"/>
              </a:rPr>
              <a:t>Przemieszczanie się impulsu, krótszego niż czas propagacji linii długiej przy zastosowaniu terminacji szeregowej.</a:t>
            </a:r>
            <a:endParaRPr kumimoji="0" lang="pl-PL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D:\Kopia główna\Elektronika\Komputer TTL\Artykuły dla ZE\L\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/>
              <a:t>WIEDZA+WYOBRAŹNIA= </a:t>
            </a:r>
            <a:endParaRPr lang="pl-PL" sz="6000" b="1" dirty="0"/>
          </a:p>
        </p:txBody>
      </p:sp>
      <p:pic>
        <p:nvPicPr>
          <p:cNvPr id="3" name="Obraz 2" descr="fantaz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164162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292080" y="5445224"/>
            <a:ext cx="3696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/>
              <a:t>Dziękuje za uwagę</a:t>
            </a:r>
          </a:p>
          <a:p>
            <a:pPr algn="ctr"/>
            <a:r>
              <a:rPr lang="pl-PL" sz="3600" b="1" dirty="0" smtClean="0"/>
              <a:t>Rafał Wiśniewski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Droga powrotna prądu o wysokiej</a:t>
            </a:r>
            <a:br>
              <a:rPr lang="pl-PL" dirty="0" smtClean="0"/>
            </a:br>
            <a:r>
              <a:rPr lang="pl-PL" dirty="0" smtClean="0"/>
              <a:t>częstotliwości.</a:t>
            </a:r>
            <a:endParaRPr lang="pl-PL" dirty="0"/>
          </a:p>
        </p:txBody>
      </p:sp>
      <p:pic>
        <p:nvPicPr>
          <p:cNvPr id="5122" name="Picture 2" descr="F:\Elektronika\Komputer TTL\Artykuły dla ZE\L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9492"/>
            <a:ext cx="6840760" cy="543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 w wylewce masy,</a:t>
            </a:r>
            <a:br>
              <a:rPr lang="pl-PL" dirty="0" smtClean="0"/>
            </a:br>
            <a:r>
              <a:rPr lang="pl-PL" dirty="0" smtClean="0"/>
              <a:t>wydłużona droga prądu powrotnego.</a:t>
            </a:r>
            <a:endParaRPr lang="pl-PL" dirty="0"/>
          </a:p>
        </p:txBody>
      </p:sp>
      <p:pic>
        <p:nvPicPr>
          <p:cNvPr id="6146" name="Picture 2" descr="F:\Elektronika\Komputer TTL\Artykuły dla ZE\L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8416"/>
            <a:ext cx="8451056" cy="524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Wzmożone zakłócenia sygnałów przez</a:t>
            </a:r>
            <a:br>
              <a:rPr lang="pl-PL" dirty="0" smtClean="0"/>
            </a:br>
            <a:r>
              <a:rPr lang="pl-PL" dirty="0" smtClean="0"/>
              <a:t>niepotrzebną bruzdę w wylewce masy.</a:t>
            </a:r>
            <a:endParaRPr lang="pl-PL" dirty="0"/>
          </a:p>
        </p:txBody>
      </p:sp>
      <p:pic>
        <p:nvPicPr>
          <p:cNvPr id="7170" name="Picture 2" descr="F:\Elektronika\Komputer TTL\Artykuły dla ZE\L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8639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Ogólne scharakteryzowanie</a:t>
            </a:r>
            <a:br>
              <a:rPr lang="pl-PL" dirty="0" smtClean="0"/>
            </a:br>
            <a:r>
              <a:rPr lang="pl-PL" dirty="0" smtClean="0"/>
              <a:t>linii transmisyjnej.</a:t>
            </a:r>
            <a:endParaRPr lang="pl-PL" dirty="0"/>
          </a:p>
        </p:txBody>
      </p:sp>
      <p:pic>
        <p:nvPicPr>
          <p:cNvPr id="8194" name="Picture 2" descr="F:\Elektronika\Komputer TTL\Artykuły dla ZE\L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8010"/>
            <a:ext cx="9144000" cy="490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Połączenia na papierze,</a:t>
            </a:r>
            <a:br>
              <a:rPr lang="pl-PL" dirty="0" smtClean="0"/>
            </a:br>
            <a:r>
              <a:rPr lang="pl-PL" dirty="0" smtClean="0"/>
              <a:t>połączenia w rzeczywistości.</a:t>
            </a:r>
            <a:endParaRPr lang="pl-PL" dirty="0"/>
          </a:p>
        </p:txBody>
      </p:sp>
      <p:pic>
        <p:nvPicPr>
          <p:cNvPr id="9218" name="Picture 2" descr="F:\Elektronika\Komputer TTL\Artykuły dla ZE\L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4076"/>
            <a:ext cx="9144000" cy="2415684"/>
          </a:xfrm>
          <a:prstGeom prst="rect">
            <a:avLst/>
          </a:prstGeom>
          <a:noFill/>
        </p:spPr>
      </p:pic>
      <p:pic>
        <p:nvPicPr>
          <p:cNvPr id="9219" name="Picture 3" descr="F:\Elektronika\Komputer TTL\Artykuły dla ZE\L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442315"/>
            <a:ext cx="9144001" cy="241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404</Words>
  <Application>Microsoft Office PowerPoint</Application>
  <PresentationFormat>Pokaz na ekranie (4:3)</PresentationFormat>
  <Paragraphs>66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Motyw pakietu Office</vt:lpstr>
      <vt:lpstr>O ZJAWISKACH FALOWYCH PRZYSTĘPNIE</vt:lpstr>
      <vt:lpstr>Najpopularniejsze linię transmisyjne.</vt:lpstr>
      <vt:lpstr>Tryb propagacji TEM Transverse ElectroMagnetic</vt:lpstr>
      <vt:lpstr>Droga powrotna prądu stałego lub o niskiej częstotliwości.</vt:lpstr>
      <vt:lpstr>Droga powrotna prądu o wysokiej częstotliwości.</vt:lpstr>
      <vt:lpstr>Przerwa w wylewce masy, wydłużona droga prądu powrotnego.</vt:lpstr>
      <vt:lpstr>Wzmożone zakłócenia sygnałów przez niepotrzebną bruzdę w wylewce masy.</vt:lpstr>
      <vt:lpstr>Ogólne scharakteryzowanie linii transmisyjnej.</vt:lpstr>
      <vt:lpstr>Połączenia na papierze, połączenia w rzeczywistości.</vt:lpstr>
      <vt:lpstr>Istniejąca różnica napięć między dwoma dowolnymi punktami w przewodnikach.</vt:lpstr>
      <vt:lpstr>Redukcja różnicy napięć poprzez podział na coraz krótsze odcinki.</vt:lpstr>
      <vt:lpstr>Zwarta linia transmisyjna na końcu.</vt:lpstr>
      <vt:lpstr>Rozwarta linia transmisyjna na końcu.</vt:lpstr>
      <vt:lpstr>Kompletny elektryczny model linii transmisyjnej.  MODEL ELEMENTÓW SKUPIONYCH</vt:lpstr>
      <vt:lpstr>Skupmy nieskończenie wiele, nieskończenie małych obwodów w jedną całość…</vt:lpstr>
      <vt:lpstr>Kolaps spowodowany użyciem modelu skupionego dla przesyłanego sygnału o wielkiej częstotliwości.</vt:lpstr>
      <vt:lpstr>Przejście do  MODELU ELEMENTÓW ROZPROSZONYCH.</vt:lpstr>
      <vt:lpstr>Nierównoważność dwóch obwodów.</vt:lpstr>
      <vt:lpstr>Przepływ sygnału wewnątrz linii długiej.</vt:lpstr>
      <vt:lpstr>Propagujący impuls sygnału w linii transmisyjnej.</vt:lpstr>
      <vt:lpstr>Co się dzieje w pojedynczym ogniwie linii transmisyjnej?</vt:lpstr>
      <vt:lpstr>Fragment jednego z ogniw wzięty pod lupę. Podglądanie napięć i prądów.</vt:lpstr>
      <vt:lpstr>Najbardziej podstawowe wzory definiujące zachowanie linii transmisyjnej:</vt:lpstr>
      <vt:lpstr>Obszary charakterystycznych właściwości linii transmisyjnych: </vt:lpstr>
      <vt:lpstr>Skąd się biorą odbicia sygnału? Logarytmiczny wykres zespolonego współczynnika propagacji w funkcji częstotliwości.</vt:lpstr>
      <vt:lpstr>Przykładowe tłumienie sygnału zależne od długości ścieżki. Ścieżka mikropaskowa R=6,43Ω/m L=346nH/m C=138pF/m </vt:lpstr>
      <vt:lpstr>Składniki impedancji zespolonej od obszaru RC do LC+ (urojony składnik jako wartość bezwzględna – lepsza czytelność  Ścieżka mikropaskowa R=6,43Ω/m L=346nH/m C=138pF/m  </vt:lpstr>
      <vt:lpstr>Wzory charakteryzujące linię transmisyjną w obszarze LC</vt:lpstr>
      <vt:lpstr>Określanie odbić w linii transmisyjnej przy pomocy dwóch współczynników.</vt:lpstr>
      <vt:lpstr>Slajd 30</vt:lpstr>
      <vt:lpstr>TERMINACJA RÓWNOLEGŁA</vt:lpstr>
      <vt:lpstr>TERMINACJA THEVENINA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WIEDZA+WYOBRAŹNIA=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ZJAWISKACH FALOWYCH PRZYSTĘPNIE</dc:title>
  <dc:creator>TTL</dc:creator>
  <cp:lastModifiedBy>Barcz</cp:lastModifiedBy>
  <cp:revision>63</cp:revision>
  <dcterms:created xsi:type="dcterms:W3CDTF">2024-11-18T15:37:03Z</dcterms:created>
  <dcterms:modified xsi:type="dcterms:W3CDTF">2024-11-19T17:18:15Z</dcterms:modified>
</cp:coreProperties>
</file>