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5" r:id="rId19"/>
    <p:sldId id="272" r:id="rId20"/>
    <p:sldId id="273" r:id="rId21"/>
    <p:sldId id="278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299" r:id="rId46"/>
    <p:sldId id="303" r:id="rId47"/>
    <p:sldId id="301" r:id="rId48"/>
    <p:sldId id="304" r:id="rId49"/>
    <p:sldId id="305" r:id="rId50"/>
    <p:sldId id="306" r:id="rId51"/>
    <p:sldId id="307" r:id="rId52"/>
    <p:sldId id="308" r:id="rId53"/>
    <p:sldId id="309" r:id="rId54"/>
    <p:sldId id="311" r:id="rId55"/>
    <p:sldId id="312" r:id="rId56"/>
    <p:sldId id="313" r:id="rId57"/>
    <p:sldId id="315" r:id="rId58"/>
    <p:sldId id="314" r:id="rId59"/>
    <p:sldId id="316" r:id="rId60"/>
    <p:sldId id="317" r:id="rId61"/>
    <p:sldId id="319" r:id="rId62"/>
    <p:sldId id="318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40238-7CA4-48B0-8D13-A2DAA50FEBEF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245E1-4106-45EA-BDF5-B6D06298FD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217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245E1-4106-45EA-BDF5-B6D06298FDB1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6723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36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349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39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879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757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840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407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242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443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763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772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707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714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18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315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533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636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3BEBDC8-5872-4419-A36E-F33C445BCE4B}" type="datetimeFigureOut">
              <a:rPr lang="pl-PL" smtClean="0"/>
              <a:t>14.04.2025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84DD6-C8B1-4B3B-B1D8-78D801E733E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2252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hyperlink" Target="https://en.wikipedia.org/wiki/Polarization_(waves)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Polarization_(waves)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hyperlink" Target="https://pl.wikipedia.org/wiki/Polaryzacja_fali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hyperlink" Target="https://en.wikipedia.org/wiki/Polarization_(waves)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eksforgeeks.org/microstrip-patch-antenna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dartutorial.eu/06.antennas/Microstrip%20Antenna.en.html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silabs.com/documents/public/application-notes/an1088-designing-with-pcb-antenna.pdf#:~:text=This%20document%20describes%20an%20Inverted-F%202.4%20GHz%20PCB,provides%20antenna%20dimen-sions%20in%20two%20different%20substrate%20thicknesses.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silabs.com/documents/public/application-notes/an1088-designing-with-pcb-antenna.pdf#:~:text=This%20document%20describes%20an%20Inverted-F%202.4%20GHz%20PCB,provides%20antenna%20dimen-sions%20in%20two%20different%20substrate%20thicknesses.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ska-zbrojna.pl/home/articleshow/42367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efence24.pl/sily-zbrojne/cel-polskie-wojsko-z-polskimi-radarami" TargetMode="External"/><Relationship Id="rId4" Type="http://schemas.openxmlformats.org/officeDocument/2006/relationships/image" Target="../media/image9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hyperlink" Target="https://www.researchgate.net/figure/Simplified-schematic-of-equivalent-two-dimensional-planar-array_fig2_341337528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83DB9A-BB33-5E98-D2AB-19D2F50CE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9294063" cy="3329581"/>
          </a:xfrm>
        </p:spPr>
        <p:txBody>
          <a:bodyPr/>
          <a:lstStyle/>
          <a:p>
            <a:r>
              <a:rPr lang="pl-PL" sz="6600" dirty="0"/>
              <a:t>Antena </a:t>
            </a:r>
            <a:br>
              <a:rPr lang="pl-PL" sz="6600" dirty="0"/>
            </a:br>
            <a:r>
              <a:rPr lang="pl-PL" sz="6600" dirty="0"/>
              <a:t>- kluczowy element toru radiowego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C5C4BE-A3D8-FCFC-2BFE-682AAE833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613659" cy="1241680"/>
          </a:xfrm>
        </p:spPr>
        <p:txBody>
          <a:bodyPr>
            <a:normAutofit fontScale="47500" lnSpcReduction="20000"/>
          </a:bodyPr>
          <a:lstStyle/>
          <a:p>
            <a:r>
              <a:rPr lang="pl-PL" sz="7400" dirty="0" err="1"/>
              <a:t>patch</a:t>
            </a:r>
            <a:r>
              <a:rPr lang="pl-PL" sz="7400" dirty="0"/>
              <a:t>, </a:t>
            </a:r>
            <a:r>
              <a:rPr lang="pl-PL" sz="7400" dirty="0" err="1"/>
              <a:t>inverted</a:t>
            </a:r>
            <a:r>
              <a:rPr lang="pl-PL" sz="7400" dirty="0"/>
              <a:t> F oraz szyki antenowe</a:t>
            </a:r>
          </a:p>
          <a:p>
            <a:endParaRPr lang="pl-PL" dirty="0"/>
          </a:p>
          <a:p>
            <a:r>
              <a:rPr lang="pl-PL" sz="2500" dirty="0">
                <a:solidFill>
                  <a:schemeClr val="tx1"/>
                </a:solidFill>
              </a:rPr>
              <a:t>Dr inż. Adam Raniszewski</a:t>
            </a:r>
          </a:p>
        </p:txBody>
      </p:sp>
    </p:spTree>
    <p:extLst>
      <p:ext uri="{BB962C8B-B14F-4D97-AF65-F5344CB8AC3E}">
        <p14:creationId xmlns:p14="http://schemas.microsoft.com/office/powerpoint/2010/main" val="233008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D1B7D-C9B3-7B31-B4FF-ED6A74A8F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45389EF-A2E1-7C15-764D-D26724D6D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91" y="1890204"/>
            <a:ext cx="6209745" cy="49677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0C8884A-284B-5C6E-E6AB-2E7193F88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dwóch dielektryków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88C2E3A4-22DC-A525-96E4-0C2AC5E053DD}"/>
              </a:ext>
            </a:extLst>
          </p:cNvPr>
          <p:cNvCxnSpPr>
            <a:cxnSpLocks/>
          </p:cNvCxnSpPr>
          <p:nvPr/>
        </p:nvCxnSpPr>
        <p:spPr>
          <a:xfrm>
            <a:off x="5643885" y="2485748"/>
            <a:ext cx="0" cy="3868074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96B6810F-D7C1-CAE1-EBD3-401611608D96}"/>
              </a:ext>
            </a:extLst>
          </p:cNvPr>
          <p:cNvCxnSpPr>
            <a:cxnSpLocks/>
          </p:cNvCxnSpPr>
          <p:nvPr/>
        </p:nvCxnSpPr>
        <p:spPr>
          <a:xfrm>
            <a:off x="5851863" y="2485748"/>
            <a:ext cx="0" cy="3868074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178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B737-5B21-8F2F-3EE4-52DB324A1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E0E1F5-2822-261F-ADCE-9C2651AB7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dwóch dielektryków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B0DF077-83EA-12CE-D46A-0A1CD6857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6" y="1804978"/>
            <a:ext cx="6316277" cy="50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6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C8155E-A2D4-3402-CEDD-F62FB956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Bilans łącza radiowego a zysk energetyczny anteny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394CAF-B90B-3E79-D1A8-0F779E305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18778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534A14-0D6B-C7A7-B209-967FBADBA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Bilans łącza radiowego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25450D8D-45EA-F720-4A29-C42ACD72A2B8}"/>
                  </a:ext>
                </a:extLst>
              </p:cNvPr>
              <p:cNvSpPr txBox="1"/>
              <p:nvPr/>
            </p:nvSpPr>
            <p:spPr>
              <a:xfrm>
                <a:off x="1501638" y="2299317"/>
                <a:ext cx="85491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𝐹𝑆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25450D8D-45EA-F720-4A29-C42ACD72A2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38" y="2299317"/>
                <a:ext cx="8549196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EB33ADFE-A67E-CD87-B8DB-4B627F32A359}"/>
                  </a:ext>
                </a:extLst>
              </p:cNvPr>
              <p:cNvSpPr txBox="1"/>
              <p:nvPr/>
            </p:nvSpPr>
            <p:spPr>
              <a:xfrm>
                <a:off x="6551720" y="3429000"/>
                <a:ext cx="5640280" cy="2846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moc odbierana (</a:t>
                </a:r>
                <a:r>
                  <a:rPr lang="pl-PL" dirty="0" err="1"/>
                  <a:t>dBm</a:t>
                </a:r>
                <a:r>
                  <a:rPr lang="pl-PL" dirty="0"/>
                  <a:t>),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moc nadajnika (</a:t>
                </a:r>
                <a:r>
                  <a:rPr lang="pl-PL" dirty="0" err="1"/>
                  <a:t>dBm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zysk anteny nadawczej (</a:t>
                </a:r>
                <a:r>
                  <a:rPr lang="pl-PL" dirty="0" err="1"/>
                  <a:t>dBi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straty toru nadawczego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𝐹𝑆</m:t>
                        </m:r>
                      </m:sub>
                    </m:sSub>
                  </m:oMath>
                </a14:m>
                <a:r>
                  <a:rPr lang="pl-PL" dirty="0"/>
                  <a:t> -straty propagacji w wolnej przestrzeni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l-PL" dirty="0"/>
                  <a:t> -straty niedopasowań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zysk anteny odbiorczej (</a:t>
                </a:r>
                <a:r>
                  <a:rPr lang="pl-PL" dirty="0" err="1"/>
                  <a:t>dBi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straty toru odbiorczego (</a:t>
                </a:r>
                <a:r>
                  <a:rPr lang="pl-PL" dirty="0" err="1"/>
                  <a:t>dB</a:t>
                </a:r>
                <a:r>
                  <a:rPr lang="pl-PL" dirty="0"/>
                  <a:t>).</a:t>
                </a: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EB33ADFE-A67E-CD87-B8DB-4B627F32A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720" y="3429000"/>
                <a:ext cx="5640280" cy="2846933"/>
              </a:xfrm>
              <a:prstGeom prst="rect">
                <a:avLst/>
              </a:prstGeom>
              <a:blipFill>
                <a:blip r:embed="rId3"/>
                <a:stretch>
                  <a:fillRect t="-1285" b="-214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5571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F6823-56AF-D1DC-8FE9-E1A005EDF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5B3485-E0CF-6064-9709-D783A2CC3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Bilans łącza radiowego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826FDD6-474D-0609-3325-52EDD1719DEA}"/>
                  </a:ext>
                </a:extLst>
              </p:cNvPr>
              <p:cNvSpPr txBox="1"/>
              <p:nvPr/>
            </p:nvSpPr>
            <p:spPr>
              <a:xfrm>
                <a:off x="1501638" y="2299317"/>
                <a:ext cx="85491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𝐹𝑆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826FDD6-474D-0609-3325-52EDD1719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38" y="2299317"/>
                <a:ext cx="8549196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DBC3C2A2-7316-23E7-52E1-01A3E88D8C07}"/>
                  </a:ext>
                </a:extLst>
              </p:cNvPr>
              <p:cNvSpPr txBox="1"/>
              <p:nvPr/>
            </p:nvSpPr>
            <p:spPr>
              <a:xfrm>
                <a:off x="6551720" y="3429000"/>
                <a:ext cx="5640280" cy="290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moc odbierana (</a:t>
                </a:r>
                <a:r>
                  <a:rPr lang="pl-PL" dirty="0" err="1"/>
                  <a:t>dBm</a:t>
                </a:r>
                <a:r>
                  <a:rPr lang="pl-PL" dirty="0"/>
                  <a:t>),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moc nadajnika (</a:t>
                </a:r>
                <a:r>
                  <a:rPr lang="pl-PL" dirty="0" err="1"/>
                  <a:t>dBm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𝑻𝑿</m:t>
                        </m:r>
                      </m:sub>
                    </m:sSub>
                  </m:oMath>
                </a14:m>
                <a:r>
                  <a:rPr lang="pl-PL" sz="2000" b="1" dirty="0"/>
                  <a:t> - zysk anteny nadawczej (</a:t>
                </a:r>
                <a:r>
                  <a:rPr lang="pl-PL" sz="2000" b="1" dirty="0" err="1"/>
                  <a:t>dBi</a:t>
                </a:r>
                <a:r>
                  <a:rPr lang="pl-PL" sz="2000" b="1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straty toru nadawczego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𝑭𝑺</m:t>
                        </m:r>
                      </m:sub>
                    </m:sSub>
                  </m:oMath>
                </a14:m>
                <a:r>
                  <a:rPr lang="pl-PL" b="1" dirty="0"/>
                  <a:t> -straty propagacji w wolnej przestrzeni (</a:t>
                </a:r>
                <a:r>
                  <a:rPr lang="pl-PL" b="1" dirty="0" err="1"/>
                  <a:t>dB</a:t>
                </a:r>
                <a:r>
                  <a:rPr lang="pl-PL" b="1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l-PL" dirty="0"/>
                  <a:t> -straty niedopasowań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𝑹𝑿</m:t>
                        </m:r>
                      </m:sub>
                    </m:sSub>
                  </m:oMath>
                </a14:m>
                <a:r>
                  <a:rPr lang="pl-PL" sz="2000" b="1" dirty="0"/>
                  <a:t> - zysk anteny odbiorczej (</a:t>
                </a:r>
                <a:r>
                  <a:rPr lang="pl-PL" sz="2000" b="1" dirty="0" err="1"/>
                  <a:t>dBi</a:t>
                </a:r>
                <a:r>
                  <a:rPr lang="pl-PL" sz="2000" b="1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straty toru odbiorczego (</a:t>
                </a:r>
                <a:r>
                  <a:rPr lang="pl-PL" dirty="0" err="1"/>
                  <a:t>dB</a:t>
                </a:r>
                <a:r>
                  <a:rPr lang="pl-PL" dirty="0"/>
                  <a:t>).</a:t>
                </a: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DBC3C2A2-7316-23E7-52E1-01A3E88D8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720" y="3429000"/>
                <a:ext cx="5640280" cy="2908489"/>
              </a:xfrm>
              <a:prstGeom prst="rect">
                <a:avLst/>
              </a:prstGeom>
              <a:blipFill>
                <a:blip r:embed="rId3"/>
                <a:stretch>
                  <a:fillRect t="-1258" b="-209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3659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2C048B-C918-3260-FCB7-25FDA718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Antena izotropowa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24439E51-2892-3170-A4AB-B1B32854DD51}"/>
                  </a:ext>
                </a:extLst>
              </p:cNvPr>
              <p:cNvSpPr txBox="1"/>
              <p:nvPr/>
            </p:nvSpPr>
            <p:spPr>
              <a:xfrm>
                <a:off x="822039" y="2198008"/>
                <a:ext cx="48888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Powierzchnia sfery:				 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=4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24439E51-2892-3170-A4AB-B1B32854D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9" y="2198008"/>
                <a:ext cx="4888839" cy="369332"/>
              </a:xfrm>
              <a:prstGeom prst="rect">
                <a:avLst/>
              </a:prstGeom>
              <a:blipFill>
                <a:blip r:embed="rId2"/>
                <a:stretch>
                  <a:fillRect l="-1122" t="-10000" b="-26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a 13">
            <a:extLst>
              <a:ext uri="{FF2B5EF4-FFF2-40B4-BE49-F238E27FC236}">
                <a16:creationId xmlns:a16="http://schemas.microsoft.com/office/drawing/2014/main" id="{AF0C3406-2441-414C-BD91-4CD46EA833DD}"/>
              </a:ext>
            </a:extLst>
          </p:cNvPr>
          <p:cNvGrpSpPr/>
          <p:nvPr/>
        </p:nvGrpSpPr>
        <p:grpSpPr>
          <a:xfrm>
            <a:off x="5348472" y="663773"/>
            <a:ext cx="7610475" cy="6107439"/>
            <a:chOff x="4976184" y="636613"/>
            <a:chExt cx="7610475" cy="6107439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6B8371AD-49B7-280F-C0F4-C171ABFB7688}"/>
                </a:ext>
              </a:extLst>
            </p:cNvPr>
            <p:cNvSpPr/>
            <p:nvPr/>
          </p:nvSpPr>
          <p:spPr>
            <a:xfrm rot="5400000">
              <a:off x="9705537" y="3122258"/>
              <a:ext cx="3115544" cy="6091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7">
              <a:extLst>
                <a:ext uri="{FF2B5EF4-FFF2-40B4-BE49-F238E27FC236}">
                  <a16:creationId xmlns:a16="http://schemas.microsoft.com/office/drawing/2014/main" id="{09218EED-CFF8-9804-4BF6-3822BCA2DD05}"/>
                </a:ext>
              </a:extLst>
            </p:cNvPr>
            <p:cNvSpPr/>
            <p:nvPr/>
          </p:nvSpPr>
          <p:spPr>
            <a:xfrm rot="18690348">
              <a:off x="9290020" y="5131946"/>
              <a:ext cx="2336907" cy="88730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984A7CA6-07F3-E221-C9B2-D170094D1259}"/>
                </a:ext>
              </a:extLst>
            </p:cNvPr>
            <p:cNvSpPr/>
            <p:nvPr/>
          </p:nvSpPr>
          <p:spPr>
            <a:xfrm rot="1121940">
              <a:off x="6819870" y="5493331"/>
              <a:ext cx="3411302" cy="758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0A88DAE6-85EB-30BD-375B-64A21115C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76184" y="636613"/>
              <a:ext cx="7610475" cy="57150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8293CD3B-C4CC-6767-BCD4-7EB631BC06D1}"/>
                  </a:ext>
                </a:extLst>
              </p:cNvPr>
              <p:cNvSpPr txBox="1"/>
              <p:nvPr/>
            </p:nvSpPr>
            <p:spPr>
              <a:xfrm>
                <a:off x="822039" y="2785572"/>
                <a:ext cx="4870949" cy="5345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Gęstość promieniowania:	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pl-PL" b="0" i="0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𝑇𝑋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8293CD3B-C4CC-6767-BCD4-7EB631BC0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9" y="2785572"/>
                <a:ext cx="4870949" cy="534570"/>
              </a:xfrm>
              <a:prstGeom prst="rect">
                <a:avLst/>
              </a:prstGeom>
              <a:blipFill>
                <a:blip r:embed="rId4"/>
                <a:stretch>
                  <a:fillRect l="-1126" b="-454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55DF360D-6A77-1CD7-86BB-B01AC261B9F1}"/>
                  </a:ext>
                </a:extLst>
              </p:cNvPr>
              <p:cNvSpPr txBox="1"/>
              <p:nvPr/>
            </p:nvSpPr>
            <p:spPr>
              <a:xfrm>
                <a:off x="822039" y="3538374"/>
                <a:ext cx="5124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Moc odebrana przez antenę:	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RX</m:t>
                        </m:r>
                      </m:sub>
                      <m:sup>
                        <m:r>
                          <a:rPr lang="pl-PL" b="0" i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pl-PL" b="0" i="0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m:rPr>
                        <m:sty m:val="p"/>
                      </m:rPr>
                      <a:rPr lang="pl-PL" b="0" i="0" smtClean="0"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pl-PL" dirty="0"/>
                  <a:t> </a:t>
                </a:r>
              </a:p>
            </p:txBody>
          </p:sp>
        </mc:Choice>
        <mc:Fallback xmlns="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55DF360D-6A77-1CD7-86BB-B01AC261B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9" y="3538374"/>
                <a:ext cx="5124416" cy="369332"/>
              </a:xfrm>
              <a:prstGeom prst="rect">
                <a:avLst/>
              </a:prstGeom>
              <a:blipFill>
                <a:blip r:embed="rId5"/>
                <a:stretch>
                  <a:fillRect l="-1071" t="-9836" b="-2295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13492805-CA59-EC63-71F7-040EA1ECEB8E}"/>
                  </a:ext>
                </a:extLst>
              </p:cNvPr>
              <p:cNvSpPr txBox="1"/>
              <p:nvPr/>
            </p:nvSpPr>
            <p:spPr>
              <a:xfrm>
                <a:off x="822039" y="4125938"/>
                <a:ext cx="4953600" cy="5241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Apertura skuteczna:	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pl-PL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</m:oMath>
                </a14:m>
                <a:r>
                  <a:rPr lang="pl-PL" dirty="0"/>
                  <a:t>  </a:t>
                </a:r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13492805-CA59-EC63-71F7-040EA1ECE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9" y="4125938"/>
                <a:ext cx="4953600" cy="524182"/>
              </a:xfrm>
              <a:prstGeom prst="rect">
                <a:avLst/>
              </a:prstGeom>
              <a:blipFill>
                <a:blip r:embed="rId6"/>
                <a:stretch>
                  <a:fillRect l="-1108" b="-465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72C37D0A-0EB4-1EF9-1A73-6ACC94797148}"/>
                  </a:ext>
                </a:extLst>
              </p:cNvPr>
              <p:cNvSpPr txBox="1"/>
              <p:nvPr/>
            </p:nvSpPr>
            <p:spPr>
              <a:xfrm>
                <a:off x="822039" y="4868353"/>
                <a:ext cx="6047361" cy="86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Straty propagacji </a:t>
                </a:r>
                <a:br>
                  <a:rPr lang="pl-PL" dirty="0"/>
                </a:br>
                <a:r>
                  <a:rPr lang="pl-PL" dirty="0"/>
                  <a:t>w wolnej przestrzeni*:	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FS</m:t>
                        </m:r>
                      </m:sub>
                    </m:sSub>
                    <m:r>
                      <a:rPr lang="pl-PL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𝑇𝑋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𝑅𝑋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l-PL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pl-PL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l-P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l-PL" dirty="0"/>
                  <a:t>  </a:t>
                </a:r>
              </a:p>
            </p:txBody>
          </p:sp>
        </mc:Choice>
        <mc:Fallback xmlns="">
          <p:sp>
            <p:nvSpPr>
              <p:cNvPr id="13" name="pole tekstowe 12">
                <a:extLst>
                  <a:ext uri="{FF2B5EF4-FFF2-40B4-BE49-F238E27FC236}">
                    <a16:creationId xmlns:a16="http://schemas.microsoft.com/office/drawing/2014/main" id="{72C37D0A-0EB4-1EF9-1A73-6ACC94797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039" y="4868353"/>
                <a:ext cx="6047361" cy="860492"/>
              </a:xfrm>
              <a:prstGeom prst="rect">
                <a:avLst/>
              </a:prstGeom>
              <a:blipFill>
                <a:blip r:embed="rId7"/>
                <a:stretch>
                  <a:fillRect l="-907" t="-425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110E16EB-1948-A372-19D5-83FA3C5E1B90}"/>
                  </a:ext>
                </a:extLst>
              </p:cNvPr>
              <p:cNvSpPr txBox="1"/>
              <p:nvPr/>
            </p:nvSpPr>
            <p:spPr>
              <a:xfrm>
                <a:off x="82072" y="6550992"/>
                <a:ext cx="862072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1200" dirty="0"/>
                  <a:t>*Promień sfery </a:t>
                </a:r>
                <a14:m>
                  <m:oMath xmlns:m="http://schemas.openxmlformats.org/officeDocument/2006/math">
                    <m:r>
                      <a:rPr lang="pl-PL" sz="12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pl-PL" sz="1200" dirty="0"/>
                  <a:t> jest równy odległości między nadajnikiem a odbiornikiem </a:t>
                </a:r>
                <a14:m>
                  <m:oMath xmlns:m="http://schemas.openxmlformats.org/officeDocument/2006/math">
                    <m:r>
                      <a:rPr lang="pl-PL" sz="1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pl-PL" sz="1200" dirty="0"/>
              </a:p>
            </p:txBody>
          </p:sp>
        </mc:Choice>
        <mc:Fallback xmlns="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110E16EB-1948-A372-19D5-83FA3C5E1B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2" y="6550992"/>
                <a:ext cx="8620725" cy="276999"/>
              </a:xfrm>
              <a:prstGeom prst="rect">
                <a:avLst/>
              </a:prstGeom>
              <a:blipFill>
                <a:blip r:embed="rId8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wal 2">
            <a:extLst>
              <a:ext uri="{FF2B5EF4-FFF2-40B4-BE49-F238E27FC236}">
                <a16:creationId xmlns:a16="http://schemas.microsoft.com/office/drawing/2014/main" id="{CF8A71AE-1F9F-0A3D-8FAE-027A9AADCAE1}"/>
              </a:ext>
            </a:extLst>
          </p:cNvPr>
          <p:cNvSpPr/>
          <p:nvPr/>
        </p:nvSpPr>
        <p:spPr>
          <a:xfrm>
            <a:off x="10147186" y="3302498"/>
            <a:ext cx="108000" cy="108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654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5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60B859-6798-BA09-7997-458D8C1A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Zysk kierunkowy anteny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B3050D76-1110-3EAE-9075-305BED5D8C5F}"/>
              </a:ext>
            </a:extLst>
          </p:cNvPr>
          <p:cNvGrpSpPr/>
          <p:nvPr/>
        </p:nvGrpSpPr>
        <p:grpSpPr>
          <a:xfrm>
            <a:off x="6776271" y="2612695"/>
            <a:ext cx="4840863" cy="3748097"/>
            <a:chOff x="6360631" y="2519176"/>
            <a:chExt cx="4840863" cy="3748097"/>
          </a:xfrm>
        </p:grpSpPr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3AEF271D-8ED4-5E54-17D4-22C0E2D6DAB6}"/>
                </a:ext>
              </a:extLst>
            </p:cNvPr>
            <p:cNvSpPr/>
            <p:nvPr/>
          </p:nvSpPr>
          <p:spPr>
            <a:xfrm rot="300000">
              <a:off x="6360631" y="5583273"/>
              <a:ext cx="3039352" cy="6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68FAE02C-03E7-2548-0D75-B9A5BD30761F}"/>
                </a:ext>
              </a:extLst>
            </p:cNvPr>
            <p:cNvSpPr/>
            <p:nvPr/>
          </p:nvSpPr>
          <p:spPr>
            <a:xfrm rot="5400000">
              <a:off x="4992504" y="3939469"/>
              <a:ext cx="3493699" cy="743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8FFE55BC-CBF8-DAF7-AEEE-F51EDACDF798}"/>
                </a:ext>
              </a:extLst>
            </p:cNvPr>
            <p:cNvSpPr/>
            <p:nvPr/>
          </p:nvSpPr>
          <p:spPr>
            <a:xfrm rot="20760000">
              <a:off x="9188999" y="5500605"/>
              <a:ext cx="1991660" cy="66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D023163-2EC2-705F-0816-BBC96151E281}"/>
                </a:ext>
              </a:extLst>
            </p:cNvPr>
            <p:cNvSpPr/>
            <p:nvPr/>
          </p:nvSpPr>
          <p:spPr>
            <a:xfrm rot="5400000">
              <a:off x="9138477" y="3839023"/>
              <a:ext cx="3382863" cy="743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A7E3DB48-768F-402B-A15A-EE7318F49F04}"/>
                  </a:ext>
                </a:extLst>
              </p:cNvPr>
              <p:cNvSpPr txBox="1"/>
              <p:nvPr/>
            </p:nvSpPr>
            <p:spPr>
              <a:xfrm>
                <a:off x="427877" y="2426461"/>
                <a:ext cx="6094520" cy="1431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l-PL" i="1" dirty="0">
                    <a:latin typeface="Cambria Math" panose="02040503050406030204" pitchFamily="18" charset="0"/>
                  </a:rPr>
                  <a:t>…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zysk anteny nadawczej (</a:t>
                </a:r>
                <a:r>
                  <a:rPr lang="pl-PL" b="1" dirty="0" err="1"/>
                  <a:t>dBi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zysk anteny odbiorczej (</a:t>
                </a:r>
                <a:r>
                  <a:rPr lang="pl-PL" b="1" dirty="0" err="1"/>
                  <a:t>dBi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:r>
                  <a:rPr lang="pl-PL" dirty="0"/>
                  <a:t>…</a:t>
                </a:r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A7E3DB48-768F-402B-A15A-EE7318F4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77" y="2426461"/>
                <a:ext cx="6094520" cy="1431161"/>
              </a:xfrm>
              <a:prstGeom prst="rect">
                <a:avLst/>
              </a:prstGeom>
              <a:blipFill>
                <a:blip r:embed="rId2"/>
                <a:stretch>
                  <a:fillRect l="-800" t="-2553" b="-55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145C8D46-A451-CC7F-4BF8-1473A198BDA8}"/>
                  </a:ext>
                </a:extLst>
              </p:cNvPr>
              <p:cNvSpPr txBox="1"/>
              <p:nvPr/>
            </p:nvSpPr>
            <p:spPr>
              <a:xfrm>
                <a:off x="692122" y="4295621"/>
                <a:ext cx="4357988" cy="811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Gęstość promieniowania</a:t>
                </a:r>
                <a:br>
                  <a:rPr lang="pl-PL" dirty="0"/>
                </a:br>
                <a:r>
                  <a:rPr lang="pl-PL" dirty="0"/>
                  <a:t>anteny izotropowej:		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l-PL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pl-PL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𝑇𝑋</m:t>
                            </m:r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9" name="pole tekstowe 8">
                <a:extLst>
                  <a:ext uri="{FF2B5EF4-FFF2-40B4-BE49-F238E27FC236}">
                    <a16:creationId xmlns:a16="http://schemas.microsoft.com/office/drawing/2014/main" id="{145C8D46-A451-CC7F-4BF8-1473A198BD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122" y="4295621"/>
                <a:ext cx="4357988" cy="811569"/>
              </a:xfrm>
              <a:prstGeom prst="rect">
                <a:avLst/>
              </a:prstGeom>
              <a:blipFill>
                <a:blip r:embed="rId3"/>
                <a:stretch>
                  <a:fillRect l="-1261" t="-4511" b="-300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54159F80-F1DA-1B85-863D-F399C2BCC923}"/>
                  </a:ext>
                </a:extLst>
              </p:cNvPr>
              <p:cNvSpPr txBox="1"/>
              <p:nvPr/>
            </p:nvSpPr>
            <p:spPr>
              <a:xfrm>
                <a:off x="651180" y="5544790"/>
                <a:ext cx="5585696" cy="86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Straty propagacji </a:t>
                </a:r>
                <a:br>
                  <a:rPr lang="pl-PL" dirty="0"/>
                </a:br>
                <a:r>
                  <a:rPr lang="pl-PL" dirty="0"/>
                  <a:t>w wolnej przestrzeni*: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FS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𝑇𝑋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𝑅𝑋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l-PL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pl-PL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l-P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l-PL" dirty="0"/>
                  <a:t>  </a:t>
                </a:r>
              </a:p>
            </p:txBody>
          </p:sp>
        </mc:Choice>
        <mc:Fallback xmlns=""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54159F80-F1DA-1B85-863D-F399C2BCC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80" y="5544790"/>
                <a:ext cx="5585696" cy="860492"/>
              </a:xfrm>
              <a:prstGeom prst="rect">
                <a:avLst/>
              </a:prstGeom>
              <a:blipFill>
                <a:blip r:embed="rId4"/>
                <a:stretch>
                  <a:fillRect l="-983" t="-425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885EFDAE-89CE-28E8-D951-B6C44E24B04A}"/>
                  </a:ext>
                </a:extLst>
              </p:cNvPr>
              <p:cNvSpPr txBox="1"/>
              <p:nvPr/>
            </p:nvSpPr>
            <p:spPr>
              <a:xfrm>
                <a:off x="495112" y="1530082"/>
                <a:ext cx="54477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b="0" dirty="0">
                    <a:latin typeface="Cambria Math" panose="02040503050406030204" pitchFamily="18" charset="0"/>
                  </a:rPr>
                  <a:t>Bilans łącza radiowego: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𝐹𝑆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885EFDAE-89CE-28E8-D951-B6C44E24B0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112" y="1530082"/>
                <a:ext cx="5447757" cy="646331"/>
              </a:xfrm>
              <a:prstGeom prst="rect">
                <a:avLst/>
              </a:prstGeom>
              <a:blipFill>
                <a:blip r:embed="rId5"/>
                <a:stretch>
                  <a:fillRect l="-895" t="-6604" b="-94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az 5">
            <a:extLst>
              <a:ext uri="{FF2B5EF4-FFF2-40B4-BE49-F238E27FC236}">
                <a16:creationId xmlns:a16="http://schemas.microsoft.com/office/drawing/2014/main" id="{F61DB2FA-70B4-76FF-A791-491013940A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116" y="2105882"/>
            <a:ext cx="601027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5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764CF-2B7D-74DD-6C50-BCDD70B4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46FFA4-2625-8F4C-24E1-6672A7849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Zysk kierunkowy anteny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A7416E16-AAEB-4448-6C58-C5D996063365}"/>
              </a:ext>
            </a:extLst>
          </p:cNvPr>
          <p:cNvGrpSpPr/>
          <p:nvPr/>
        </p:nvGrpSpPr>
        <p:grpSpPr>
          <a:xfrm>
            <a:off x="6776271" y="2612695"/>
            <a:ext cx="4840863" cy="3748097"/>
            <a:chOff x="6360631" y="2519176"/>
            <a:chExt cx="4840863" cy="3748097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DAD218CA-9175-1FD7-C78C-FAE4BED87970}"/>
                </a:ext>
              </a:extLst>
            </p:cNvPr>
            <p:cNvSpPr/>
            <p:nvPr/>
          </p:nvSpPr>
          <p:spPr>
            <a:xfrm rot="300000">
              <a:off x="6360631" y="5583273"/>
              <a:ext cx="3039352" cy="684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Prostokąt 4">
              <a:extLst>
                <a:ext uri="{FF2B5EF4-FFF2-40B4-BE49-F238E27FC236}">
                  <a16:creationId xmlns:a16="http://schemas.microsoft.com/office/drawing/2014/main" id="{1B3614DD-7F91-564F-7356-CCE74DE0D55B}"/>
                </a:ext>
              </a:extLst>
            </p:cNvPr>
            <p:cNvSpPr/>
            <p:nvPr/>
          </p:nvSpPr>
          <p:spPr>
            <a:xfrm rot="5400000">
              <a:off x="4992504" y="3939469"/>
              <a:ext cx="3493699" cy="743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rostokąt 6">
              <a:extLst>
                <a:ext uri="{FF2B5EF4-FFF2-40B4-BE49-F238E27FC236}">
                  <a16:creationId xmlns:a16="http://schemas.microsoft.com/office/drawing/2014/main" id="{B92D71CB-1A4B-AA1A-4193-120FCAA756A9}"/>
                </a:ext>
              </a:extLst>
            </p:cNvPr>
            <p:cNvSpPr/>
            <p:nvPr/>
          </p:nvSpPr>
          <p:spPr>
            <a:xfrm rot="20760000">
              <a:off x="9188999" y="5500605"/>
              <a:ext cx="1991660" cy="666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20E7FDBE-5BF5-75AF-6921-25A0E80D0E65}"/>
                </a:ext>
              </a:extLst>
            </p:cNvPr>
            <p:cNvSpPr/>
            <p:nvPr/>
          </p:nvSpPr>
          <p:spPr>
            <a:xfrm rot="5400000">
              <a:off x="9138477" y="3839023"/>
              <a:ext cx="3382863" cy="74317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 z="254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18" name="Obraz 17">
            <a:extLst>
              <a:ext uri="{FF2B5EF4-FFF2-40B4-BE49-F238E27FC236}">
                <a16:creationId xmlns:a16="http://schemas.microsoft.com/office/drawing/2014/main" id="{9A5A4BD5-A89D-020D-0CE0-B4E66F2336C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4116" y="2105882"/>
            <a:ext cx="6010275" cy="4591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1207CB2F-2AE1-E28E-941A-2113CB446E05}"/>
                  </a:ext>
                </a:extLst>
              </p:cNvPr>
              <p:cNvSpPr txBox="1"/>
              <p:nvPr/>
            </p:nvSpPr>
            <p:spPr>
              <a:xfrm>
                <a:off x="646111" y="1569160"/>
                <a:ext cx="50672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Charakterystyka promieniowania:	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19" name="pole tekstowe 18">
                <a:extLst>
                  <a:ext uri="{FF2B5EF4-FFF2-40B4-BE49-F238E27FC236}">
                    <a16:creationId xmlns:a16="http://schemas.microsoft.com/office/drawing/2014/main" id="{1207CB2F-2AE1-E28E-941A-2113CB446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1569160"/>
                <a:ext cx="5067285" cy="369332"/>
              </a:xfrm>
              <a:prstGeom prst="rect">
                <a:avLst/>
              </a:prstGeom>
              <a:blipFill>
                <a:blip r:embed="rId3"/>
                <a:stretch>
                  <a:fillRect l="-1083" t="-8197" b="-2459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5C49971-8D58-AD2B-CB92-0CC27AAE0820}"/>
              </a:ext>
            </a:extLst>
          </p:cNvPr>
          <p:cNvSpPr txBox="1"/>
          <p:nvPr/>
        </p:nvSpPr>
        <p:spPr>
          <a:xfrm>
            <a:off x="719091" y="2373635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Kierunkowość anteny: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59C305AF-D516-963C-F152-67564F94BB4F}"/>
                  </a:ext>
                </a:extLst>
              </p:cNvPr>
              <p:cNvSpPr txBox="1"/>
              <p:nvPr/>
            </p:nvSpPr>
            <p:spPr>
              <a:xfrm>
                <a:off x="1535837" y="3036161"/>
                <a:ext cx="4257384" cy="777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  <m:func>
                                    <m:func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l-PL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1" name="pole tekstowe 20">
                <a:extLst>
                  <a:ext uri="{FF2B5EF4-FFF2-40B4-BE49-F238E27FC236}">
                    <a16:creationId xmlns:a16="http://schemas.microsoft.com/office/drawing/2014/main" id="{59C305AF-D516-963C-F152-67564F94B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837" y="3036161"/>
                <a:ext cx="4257384" cy="777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4288D1B-9092-FF90-A0A9-6B568E959B22}"/>
              </a:ext>
            </a:extLst>
          </p:cNvPr>
          <p:cNvSpPr txBox="1"/>
          <p:nvPr/>
        </p:nvSpPr>
        <p:spPr>
          <a:xfrm>
            <a:off x="646111" y="4209968"/>
            <a:ext cx="285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Zysk kierunkowy anteny: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B0630A60-7E72-2E1D-2DD7-E7C54BF52789}"/>
                  </a:ext>
                </a:extLst>
              </p:cNvPr>
              <p:cNvSpPr txBox="1"/>
              <p:nvPr/>
            </p:nvSpPr>
            <p:spPr>
              <a:xfrm>
                <a:off x="1125318" y="4690510"/>
                <a:ext cx="3767698" cy="786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𝜋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d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"/>
                                  <m:endChr m:val="|"/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>
                                      <a:latin typeface="Cambria Math" panose="02040503050406030204" pitchFamily="18" charset="0"/>
                                    </a:rPr>
                                    <m:t>​</m:t>
                                  </m:r>
                                </m:e>
                              </m:d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limLoc m:val="undOvr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sup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pl-PL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</m:d>
                                  <m:func>
                                    <m:func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pl-PL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pl-PL" b="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3" name="pole tekstowe 22">
                <a:extLst>
                  <a:ext uri="{FF2B5EF4-FFF2-40B4-BE49-F238E27FC236}">
                    <a16:creationId xmlns:a16="http://schemas.microsoft.com/office/drawing/2014/main" id="{B0630A60-7E72-2E1D-2DD7-E7C54BF527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318" y="4690510"/>
                <a:ext cx="3767698" cy="7869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DE627008-81E8-1122-4BF5-D6E7F56EBF2E}"/>
                  </a:ext>
                </a:extLst>
              </p:cNvPr>
              <p:cNvSpPr txBox="1"/>
              <p:nvPr/>
            </p:nvSpPr>
            <p:spPr>
              <a:xfrm>
                <a:off x="523783" y="6018792"/>
                <a:ext cx="48374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Zysk energetyczny anteny:		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𝜂</m:t>
                    </m:r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24" name="pole tekstowe 23">
                <a:extLst>
                  <a:ext uri="{FF2B5EF4-FFF2-40B4-BE49-F238E27FC236}">
                    <a16:creationId xmlns:a16="http://schemas.microsoft.com/office/drawing/2014/main" id="{DE627008-81E8-1122-4BF5-D6E7F56EB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83" y="6018792"/>
                <a:ext cx="4837415" cy="369332"/>
              </a:xfrm>
              <a:prstGeom prst="rect">
                <a:avLst/>
              </a:prstGeom>
              <a:blipFill>
                <a:blip r:embed="rId6"/>
                <a:stretch>
                  <a:fillRect l="-1135" t="-8197" b="-2459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80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9FDADF-747B-8477-5010-442E2921C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Charakterystyka promieniowania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8C4381-61DF-66E7-5952-EA44B5A1A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6" y="1264559"/>
            <a:ext cx="8524875" cy="5305425"/>
          </a:xfrm>
          <a:prstGeom prst="rect">
            <a:avLst/>
          </a:prstGeom>
        </p:spPr>
      </p:pic>
      <p:grpSp>
        <p:nvGrpSpPr>
          <p:cNvPr id="14" name="Grupa 13">
            <a:extLst>
              <a:ext uri="{FF2B5EF4-FFF2-40B4-BE49-F238E27FC236}">
                <a16:creationId xmlns:a16="http://schemas.microsoft.com/office/drawing/2014/main" id="{2C379BEB-2B0E-C134-3B7F-EA7E8A37DAFD}"/>
              </a:ext>
            </a:extLst>
          </p:cNvPr>
          <p:cNvGrpSpPr/>
          <p:nvPr/>
        </p:nvGrpSpPr>
        <p:grpSpPr>
          <a:xfrm>
            <a:off x="5433133" y="1761309"/>
            <a:ext cx="3238701" cy="369332"/>
            <a:chOff x="6915705" y="1761309"/>
            <a:chExt cx="3238701" cy="369332"/>
          </a:xfrm>
        </p:grpSpPr>
        <p:sp>
          <p:nvSpPr>
            <p:cNvPr id="13" name="pole tekstowe 12">
              <a:extLst>
                <a:ext uri="{FF2B5EF4-FFF2-40B4-BE49-F238E27FC236}">
                  <a16:creationId xmlns:a16="http://schemas.microsoft.com/office/drawing/2014/main" id="{57125C64-6F11-04AF-46A3-4517A3B12BEE}"/>
                </a:ext>
              </a:extLst>
            </p:cNvPr>
            <p:cNvSpPr txBox="1"/>
            <p:nvPr/>
          </p:nvSpPr>
          <p:spPr>
            <a:xfrm>
              <a:off x="7703094" y="1761309"/>
              <a:ext cx="2451312" cy="360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3dB szerokość wiązki</a:t>
              </a:r>
            </a:p>
          </p:txBody>
        </p:sp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B9442B97-17B6-DCF3-5368-F70655775EA5}"/>
                </a:ext>
              </a:extLst>
            </p:cNvPr>
            <p:cNvGrpSpPr/>
            <p:nvPr/>
          </p:nvGrpSpPr>
          <p:grpSpPr>
            <a:xfrm>
              <a:off x="6915705" y="2130641"/>
              <a:ext cx="2982897" cy="0"/>
              <a:chOff x="6915705" y="2130641"/>
              <a:chExt cx="2982897" cy="0"/>
            </a:xfrm>
          </p:grpSpPr>
          <p:cxnSp>
            <p:nvCxnSpPr>
              <p:cNvPr id="6" name="Łącznik prosty 5">
                <a:extLst>
                  <a:ext uri="{FF2B5EF4-FFF2-40B4-BE49-F238E27FC236}">
                    <a16:creationId xmlns:a16="http://schemas.microsoft.com/office/drawing/2014/main" id="{60E7295E-B3A1-C5DB-8D32-924F38EC5C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5705" y="2130641"/>
                <a:ext cx="298289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Łącznik prosty ze strzałką 7">
                <a:extLst>
                  <a:ext uri="{FF2B5EF4-FFF2-40B4-BE49-F238E27FC236}">
                    <a16:creationId xmlns:a16="http://schemas.microsoft.com/office/drawing/2014/main" id="{42198AF7-2BD8-041A-CD10-44B371E013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0300" y="2130641"/>
                <a:ext cx="22490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Łącznik prosty ze strzałką 9">
                <a:extLst>
                  <a:ext uri="{FF2B5EF4-FFF2-40B4-BE49-F238E27FC236}">
                    <a16:creationId xmlns:a16="http://schemas.microsoft.com/office/drawing/2014/main" id="{B53F7732-6709-BA77-906E-2FF3E58DD3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600761" y="2130641"/>
                <a:ext cx="59332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upa 17">
            <a:extLst>
              <a:ext uri="{FF2B5EF4-FFF2-40B4-BE49-F238E27FC236}">
                <a16:creationId xmlns:a16="http://schemas.microsoft.com/office/drawing/2014/main" id="{283943AC-A394-2C26-4C4B-CCE82B8D0890}"/>
              </a:ext>
            </a:extLst>
          </p:cNvPr>
          <p:cNvGrpSpPr/>
          <p:nvPr/>
        </p:nvGrpSpPr>
        <p:grpSpPr>
          <a:xfrm>
            <a:off x="2498824" y="2720125"/>
            <a:ext cx="6057599" cy="404816"/>
            <a:chOff x="2498824" y="2720125"/>
            <a:chExt cx="6057599" cy="404816"/>
          </a:xfrm>
        </p:grpSpPr>
        <p:sp>
          <p:nvSpPr>
            <p:cNvPr id="15" name="pole tekstowe 14">
              <a:extLst>
                <a:ext uri="{FF2B5EF4-FFF2-40B4-BE49-F238E27FC236}">
                  <a16:creationId xmlns:a16="http://schemas.microsoft.com/office/drawing/2014/main" id="{56D04193-A1F4-B04C-6F36-7ECCE0622BD4}"/>
                </a:ext>
              </a:extLst>
            </p:cNvPr>
            <p:cNvSpPr txBox="1"/>
            <p:nvPr/>
          </p:nvSpPr>
          <p:spPr>
            <a:xfrm>
              <a:off x="2498824" y="2720125"/>
              <a:ext cx="294022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pl-PL" dirty="0">
                  <a:solidFill>
                    <a:schemeClr val="bg1"/>
                  </a:solidFill>
                </a:rPr>
                <a:t>Poziom listków bocznych</a:t>
              </a:r>
            </a:p>
          </p:txBody>
        </p:sp>
        <p:cxnSp>
          <p:nvCxnSpPr>
            <p:cNvPr id="17" name="Łącznik prosty 16">
              <a:extLst>
                <a:ext uri="{FF2B5EF4-FFF2-40B4-BE49-F238E27FC236}">
                  <a16:creationId xmlns:a16="http://schemas.microsoft.com/office/drawing/2014/main" id="{72D5935E-017B-A85B-12F7-D091E7105622}"/>
                </a:ext>
              </a:extLst>
            </p:cNvPr>
            <p:cNvCxnSpPr/>
            <p:nvPr/>
          </p:nvCxnSpPr>
          <p:spPr>
            <a:xfrm>
              <a:off x="2805342" y="3124941"/>
              <a:ext cx="5751081" cy="0"/>
            </a:xfrm>
            <a:prstGeom prst="line">
              <a:avLst/>
            </a:prstGeom>
            <a:ln w="190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75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45408D-58FB-E9AC-0E09-EB5ED73AA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Polaryzacja anteny 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4C956DD-05D5-62D4-B203-2547B52E3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845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7248EB-C351-90F2-D9DF-7BE6A315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Dlaczego potrzebujemy anten w torze radiowym?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06F5811-A5FB-5DE7-0B6C-C9D9303382E8}"/>
              </a:ext>
            </a:extLst>
          </p:cNvPr>
          <p:cNvSpPr txBox="1"/>
          <p:nvPr/>
        </p:nvSpPr>
        <p:spPr>
          <a:xfrm>
            <a:off x="949910" y="2290438"/>
            <a:ext cx="931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Umożliwia emisję i odbiór fal elektromagnetycznych w przestrzeni,</a:t>
            </a:r>
          </a:p>
          <a:p>
            <a:endParaRPr lang="pl-PL" sz="2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F5A069C-ED7F-E7DF-E577-86D122BEBAC4}"/>
              </a:ext>
            </a:extLst>
          </p:cNvPr>
          <p:cNvSpPr txBox="1"/>
          <p:nvPr/>
        </p:nvSpPr>
        <p:spPr>
          <a:xfrm>
            <a:off x="949910" y="2953470"/>
            <a:ext cx="931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Zwiększa zasięg i jakość sygnału,</a:t>
            </a:r>
          </a:p>
          <a:p>
            <a:endParaRPr lang="pl-PL" sz="2000" dirty="0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ADB8DC9-3A43-F9E6-7A79-ACA65AB5C1C5}"/>
              </a:ext>
            </a:extLst>
          </p:cNvPr>
          <p:cNvSpPr txBox="1"/>
          <p:nvPr/>
        </p:nvSpPr>
        <p:spPr>
          <a:xfrm>
            <a:off x="949910" y="3616501"/>
            <a:ext cx="931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dirty="0"/>
              <a:t>Umożliwia selektywny odbiór sygnału,</a:t>
            </a:r>
          </a:p>
          <a:p>
            <a:endParaRPr lang="pl-PL" sz="200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E6C0628-9009-B34A-0766-9EDEF304A900}"/>
              </a:ext>
            </a:extLst>
          </p:cNvPr>
          <p:cNvSpPr txBox="1"/>
          <p:nvPr/>
        </p:nvSpPr>
        <p:spPr>
          <a:xfrm>
            <a:off x="949910" y="4650176"/>
            <a:ext cx="9312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000" b="1" u="sng" dirty="0"/>
              <a:t>Ponieważ jest transformatorem impedancji</a:t>
            </a:r>
          </a:p>
        </p:txBody>
      </p:sp>
    </p:spTree>
    <p:extLst>
      <p:ext uri="{BB962C8B-B14F-4D97-AF65-F5344CB8AC3E}">
        <p14:creationId xmlns:p14="http://schemas.microsoft.com/office/powerpoint/2010/main" val="13684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1A7A-0F7E-06E7-B2E3-BFBAC86A2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FB2FD7-B084-724D-4DC5-57E70E6E8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Polaryzacja anteny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BF9A583-C7C7-66FB-BF4A-1323E0FA4A16}"/>
              </a:ext>
            </a:extLst>
          </p:cNvPr>
          <p:cNvSpPr txBox="1"/>
          <p:nvPr/>
        </p:nvSpPr>
        <p:spPr>
          <a:xfrm>
            <a:off x="7203959" y="6405282"/>
            <a:ext cx="491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Źródło: </a:t>
            </a:r>
            <a:r>
              <a:rPr lang="pl-PL" dirty="0" err="1">
                <a:hlinkClick r:id="rId2"/>
              </a:rPr>
              <a:t>Polarization</a:t>
            </a:r>
            <a:r>
              <a:rPr lang="pl-PL" dirty="0">
                <a:hlinkClick r:id="rId2"/>
              </a:rPr>
              <a:t> (</a:t>
            </a:r>
            <a:r>
              <a:rPr lang="pl-PL" dirty="0" err="1">
                <a:hlinkClick r:id="rId2"/>
              </a:rPr>
              <a:t>waves</a:t>
            </a:r>
            <a:r>
              <a:rPr lang="pl-PL" dirty="0">
                <a:hlinkClick r:id="rId2"/>
              </a:rPr>
              <a:t>) - Wikipedia</a:t>
            </a:r>
            <a:endParaRPr lang="pl-PL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89377456-BDB6-2F4F-9AAE-AD8FC313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51" y="232926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defined">
            <a:extLst>
              <a:ext uri="{FF2B5EF4-FFF2-40B4-BE49-F238E27FC236}">
                <a16:creationId xmlns:a16="http://schemas.microsoft.com/office/drawing/2014/main" id="{50182DEB-15BE-C3EB-6BB7-F24C1B35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160" y="232926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defined">
            <a:extLst>
              <a:ext uri="{FF2B5EF4-FFF2-40B4-BE49-F238E27FC236}">
                <a16:creationId xmlns:a16="http://schemas.microsoft.com/office/drawing/2014/main" id="{97FCE17F-8378-623A-C969-336873AF3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869" y="232926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ndefined">
            <a:extLst>
              <a:ext uri="{FF2B5EF4-FFF2-40B4-BE49-F238E27FC236}">
                <a16:creationId xmlns:a16="http://schemas.microsoft.com/office/drawing/2014/main" id="{0524B2C3-A577-E2EE-B705-84CEEEA3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78" y="232926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defined">
            <a:extLst>
              <a:ext uri="{FF2B5EF4-FFF2-40B4-BE49-F238E27FC236}">
                <a16:creationId xmlns:a16="http://schemas.microsoft.com/office/drawing/2014/main" id="{0CF14262-5C04-0FEE-228D-BCEE56E7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287" y="2329265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42462756-E4BB-A6C0-6F70-CEF3DED364BC}"/>
              </a:ext>
            </a:extLst>
          </p:cNvPr>
          <p:cNvSpPr txBox="1"/>
          <p:nvPr/>
        </p:nvSpPr>
        <p:spPr>
          <a:xfrm>
            <a:off x="1091954" y="4549787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Polaryzacja liniowa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46E48BF-9342-66B7-51DA-DE29B5E0D359}"/>
              </a:ext>
            </a:extLst>
          </p:cNvPr>
          <p:cNvSpPr txBox="1"/>
          <p:nvPr/>
        </p:nvSpPr>
        <p:spPr>
          <a:xfrm>
            <a:off x="4563624" y="4549787"/>
            <a:ext cx="2686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Polaryzacja eliptyczna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76BFC3D-8857-B3E5-FEE1-5EB3F865CC20}"/>
              </a:ext>
            </a:extLst>
          </p:cNvPr>
          <p:cNvSpPr txBox="1"/>
          <p:nvPr/>
        </p:nvSpPr>
        <p:spPr>
          <a:xfrm>
            <a:off x="8009639" y="4549787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Polaryzacja kołowa</a:t>
            </a:r>
          </a:p>
        </p:txBody>
      </p:sp>
    </p:spTree>
    <p:extLst>
      <p:ext uri="{BB962C8B-B14F-4D97-AF65-F5344CB8AC3E}">
        <p14:creationId xmlns:p14="http://schemas.microsoft.com/office/powerpoint/2010/main" val="305528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AAAD4-58D3-40BD-27BB-0F0F0034A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C64FE2-8C1A-07B7-0A1F-EC35BF4B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Polaryzacja anteny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1813DFA6-2407-EF64-47EB-706FCB5FF22E}"/>
              </a:ext>
            </a:extLst>
          </p:cNvPr>
          <p:cNvSpPr txBox="1"/>
          <p:nvPr/>
        </p:nvSpPr>
        <p:spPr>
          <a:xfrm>
            <a:off x="790113" y="1917577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Polaryzacja liniowa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4181857-7A1B-C8BF-ED94-002128F8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19" y="2842426"/>
            <a:ext cx="7637959" cy="259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90BA888-C711-D68B-94AF-BDBFA5879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71" y="2683670"/>
            <a:ext cx="1070297" cy="264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1E9890A8-1BC2-C6A9-1713-68D1E1D21E2D}"/>
              </a:ext>
            </a:extLst>
          </p:cNvPr>
          <p:cNvSpPr txBox="1"/>
          <p:nvPr/>
        </p:nvSpPr>
        <p:spPr>
          <a:xfrm>
            <a:off x="7203959" y="6405282"/>
            <a:ext cx="491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Źródło: </a:t>
            </a:r>
            <a:r>
              <a:rPr lang="pl-PL" dirty="0" err="1">
                <a:hlinkClick r:id="rId4"/>
              </a:rPr>
              <a:t>Polarization</a:t>
            </a:r>
            <a:r>
              <a:rPr lang="pl-PL" dirty="0">
                <a:hlinkClick r:id="rId4"/>
              </a:rPr>
              <a:t> (</a:t>
            </a:r>
            <a:r>
              <a:rPr lang="pl-PL" dirty="0" err="1">
                <a:hlinkClick r:id="rId4"/>
              </a:rPr>
              <a:t>waves</a:t>
            </a:r>
            <a:r>
              <a:rPr lang="pl-PL" dirty="0">
                <a:hlinkClick r:id="rId4"/>
              </a:rPr>
              <a:t>) - Wikipedia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989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A68C4-771F-458D-C90E-20F89D92A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D56874-97AC-76B2-0D18-49728D75B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Polaryzacja anteny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CD2A537-8811-74F6-B8A5-1D0DD30C8BBD}"/>
              </a:ext>
            </a:extLst>
          </p:cNvPr>
          <p:cNvSpPr txBox="1"/>
          <p:nvPr/>
        </p:nvSpPr>
        <p:spPr>
          <a:xfrm>
            <a:off x="790113" y="1917577"/>
            <a:ext cx="2662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Polaryzacja kołowa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8EF6090-3F53-F371-C45D-ACE79E02E0DB}"/>
              </a:ext>
            </a:extLst>
          </p:cNvPr>
          <p:cNvSpPr txBox="1"/>
          <p:nvPr/>
        </p:nvSpPr>
        <p:spPr>
          <a:xfrm>
            <a:off x="5496234" y="6488668"/>
            <a:ext cx="7048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Źródło: Polaryzacja fali – Wikipedia, wolna encyklopedia</a:t>
            </a:r>
            <a:endParaRPr lang="pl-PL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0B98E80B-3D15-2ABF-8F8D-31F075070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250" y="2724651"/>
            <a:ext cx="4501968" cy="280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57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3E93D-6BFA-BEA3-358E-8E2B23493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DE48A6-25DA-C1B3-161A-E670A0635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Polaryzacja liniowa i kołowa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4443215-EDA9-6C53-719A-CECBB809C2A3}"/>
              </a:ext>
            </a:extLst>
          </p:cNvPr>
          <p:cNvSpPr txBox="1"/>
          <p:nvPr/>
        </p:nvSpPr>
        <p:spPr>
          <a:xfrm>
            <a:off x="7203959" y="6405282"/>
            <a:ext cx="4914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Źródło: </a:t>
            </a:r>
            <a:r>
              <a:rPr lang="pl-PL" dirty="0" err="1">
                <a:hlinkClick r:id="rId2"/>
              </a:rPr>
              <a:t>Polarization</a:t>
            </a:r>
            <a:r>
              <a:rPr lang="pl-PL" dirty="0">
                <a:hlinkClick r:id="rId2"/>
              </a:rPr>
              <a:t> (</a:t>
            </a:r>
            <a:r>
              <a:rPr lang="pl-PL" dirty="0" err="1">
                <a:hlinkClick r:id="rId2"/>
              </a:rPr>
              <a:t>waves</a:t>
            </a:r>
            <a:r>
              <a:rPr lang="pl-PL" dirty="0">
                <a:hlinkClick r:id="rId2"/>
              </a:rPr>
              <a:t>) - Wikipedia</a:t>
            </a:r>
            <a:endParaRPr lang="pl-PL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AB6908F-1F1E-2906-7DA1-645D27BF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44" y="1578906"/>
            <a:ext cx="2389295" cy="482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E71CB485-9974-B748-D855-3EDE7DDC899B}"/>
                  </a:ext>
                </a:extLst>
              </p:cNvPr>
              <p:cNvSpPr txBox="1"/>
              <p:nvPr/>
            </p:nvSpPr>
            <p:spPr>
              <a:xfrm>
                <a:off x="443883" y="2006353"/>
                <a:ext cx="4962618" cy="1605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8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pl-PL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p>
                        <m:sSupPr>
                          <m:ctrlPr>
                            <a:rPr lang="pl-PL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pl-PL" sz="2800" b="0" i="0" smtClean="0">
                          <a:latin typeface="Cambria Math" panose="02040503050406030204" pitchFamily="18" charset="0"/>
                        </a:rPr>
                        <m:t>  +</m:t>
                      </m:r>
                      <m:acc>
                        <m:accPr>
                          <m:chr m:val="⃗"/>
                          <m:ctrlPr>
                            <a:rPr lang="pl-PL" sz="2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acc>
                      <m:sSub>
                        <m:sSubPr>
                          <m:ctrlPr>
                            <a:rPr lang="pl-PL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p>
                        <m:sSupPr>
                          <m:ctrlPr>
                            <a:rPr lang="pl-PL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l-PL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sz="2800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pl-P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pl-PL" sz="28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pl-PL" sz="2800" i="1">
                                  <a:latin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pl-PL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pl-PL" sz="28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pl-PL" sz="2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pl-PL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2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pl-PL" sz="2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pl-PL" sz="2800" dirty="0"/>
              </a:p>
            </p:txBody>
          </p:sp>
        </mc:Choice>
        <mc:Fallback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E71CB485-9974-B748-D855-3EDE7DDC8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883" y="2006353"/>
                <a:ext cx="4962618" cy="16058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749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479190-CD3F-A2FE-2537-2D4184D4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Patch</a:t>
            </a:r>
            <a:r>
              <a:rPr lang="pl-PL" dirty="0"/>
              <a:t> </a:t>
            </a:r>
            <a:r>
              <a:rPr lang="pl-PL" dirty="0" err="1"/>
              <a:t>antenna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551F845-BADB-DC13-DC8B-B1B25A5F1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574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F3AFF2-C3DC-1715-54C2-719529968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40763" cy="1400530"/>
          </a:xfrm>
        </p:spPr>
        <p:txBody>
          <a:bodyPr/>
          <a:lstStyle/>
          <a:p>
            <a:r>
              <a:rPr lang="pl-PL" dirty="0"/>
              <a:t>Antena </a:t>
            </a:r>
            <a:r>
              <a:rPr lang="pl-PL" dirty="0" err="1"/>
              <a:t>łatowa</a:t>
            </a:r>
            <a:r>
              <a:rPr lang="pl-PL" sz="3600" dirty="0"/>
              <a:t> (ang. </a:t>
            </a:r>
            <a:r>
              <a:rPr lang="pl-PL" sz="3600" i="1" dirty="0" err="1"/>
              <a:t>patch</a:t>
            </a:r>
            <a:r>
              <a:rPr lang="pl-PL" sz="3600" i="1" dirty="0"/>
              <a:t> </a:t>
            </a:r>
            <a:r>
              <a:rPr lang="pl-PL" sz="3600" i="1" dirty="0" err="1"/>
              <a:t>antenna</a:t>
            </a:r>
            <a:r>
              <a:rPr lang="pl-PL" sz="3600" dirty="0"/>
              <a:t>)</a:t>
            </a:r>
            <a:endParaRPr lang="pl-PL" dirty="0"/>
          </a:p>
        </p:txBody>
      </p:sp>
      <p:pic>
        <p:nvPicPr>
          <p:cNvPr id="5122" name="Picture 2" descr="Lightbox">
            <a:extLst>
              <a:ext uri="{FF2B5EF4-FFF2-40B4-BE49-F238E27FC236}">
                <a16:creationId xmlns:a16="http://schemas.microsoft.com/office/drawing/2014/main" id="{9B6C3F46-7FF7-1650-D595-8CE4BC6B2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11" y="2328953"/>
            <a:ext cx="762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9BDC223F-F917-5EA1-9E54-4C60673A447D}"/>
              </a:ext>
            </a:extLst>
          </p:cNvPr>
          <p:cNvSpPr txBox="1"/>
          <p:nvPr/>
        </p:nvSpPr>
        <p:spPr>
          <a:xfrm>
            <a:off x="292963" y="1624614"/>
            <a:ext cx="366647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Prosta konstrukcja,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Łatwa implementacja </a:t>
            </a:r>
            <a:br>
              <a:rPr lang="pl-PL" dirty="0"/>
            </a:br>
            <a:r>
              <a:rPr lang="pl-PL" dirty="0"/>
              <a:t>w obwodach drukowanych,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Niski koszt produkcji,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Może być wykorzystana </a:t>
            </a:r>
            <a:br>
              <a:rPr lang="pl-PL" dirty="0"/>
            </a:br>
            <a:r>
              <a:rPr lang="pl-PL" dirty="0"/>
              <a:t>w różnych pasmach,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Wąskopasmowa,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Niska sprawność,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Czystość polaryzacji.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A900D51-AD1B-B212-F573-2E68F44734D7}"/>
              </a:ext>
            </a:extLst>
          </p:cNvPr>
          <p:cNvSpPr txBox="1"/>
          <p:nvPr/>
        </p:nvSpPr>
        <p:spPr>
          <a:xfrm>
            <a:off x="8416771" y="5871931"/>
            <a:ext cx="33535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3"/>
              </a:rPr>
              <a:t>Źródło: </a:t>
            </a:r>
            <a:r>
              <a:rPr lang="pl-PL" sz="1000" dirty="0" err="1">
                <a:hlinkClick r:id="rId3"/>
              </a:rPr>
              <a:t>Microstrip</a:t>
            </a:r>
            <a:r>
              <a:rPr lang="pl-PL" sz="1000" dirty="0">
                <a:hlinkClick r:id="rId3"/>
              </a:rPr>
              <a:t> </a:t>
            </a:r>
            <a:r>
              <a:rPr lang="pl-PL" sz="1000" dirty="0" err="1">
                <a:hlinkClick r:id="rId3"/>
              </a:rPr>
              <a:t>Patch</a:t>
            </a:r>
            <a:r>
              <a:rPr lang="pl-PL" sz="1000" dirty="0">
                <a:hlinkClick r:id="rId3"/>
              </a:rPr>
              <a:t> </a:t>
            </a:r>
            <a:r>
              <a:rPr lang="pl-PL" sz="1000" dirty="0" err="1">
                <a:hlinkClick r:id="rId3"/>
              </a:rPr>
              <a:t>Antenna</a:t>
            </a:r>
            <a:r>
              <a:rPr lang="pl-PL" sz="1000" dirty="0">
                <a:hlinkClick r:id="rId3"/>
              </a:rPr>
              <a:t> | </a:t>
            </a:r>
            <a:r>
              <a:rPr lang="pl-PL" sz="1000" dirty="0" err="1">
                <a:hlinkClick r:id="rId3"/>
              </a:rPr>
              <a:t>GeeksforGeeks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3068033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atch Antennas - Radartutorial">
            <a:extLst>
              <a:ext uri="{FF2B5EF4-FFF2-40B4-BE49-F238E27FC236}">
                <a16:creationId xmlns:a16="http://schemas.microsoft.com/office/drawing/2014/main" id="{DF487FA7-294A-0F6C-695C-C1CFCE26A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241" y="1961226"/>
            <a:ext cx="9138080" cy="456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EB65375-9A15-45C2-1711-FF2326E0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40763" cy="1400530"/>
          </a:xfrm>
        </p:spPr>
        <p:txBody>
          <a:bodyPr/>
          <a:lstStyle/>
          <a:p>
            <a:r>
              <a:rPr lang="pl-PL" dirty="0"/>
              <a:t>Antena </a:t>
            </a:r>
            <a:r>
              <a:rPr lang="pl-PL" dirty="0" err="1"/>
              <a:t>łatowa</a:t>
            </a:r>
            <a:r>
              <a:rPr lang="pl-PL" sz="3600" dirty="0"/>
              <a:t> (ang. </a:t>
            </a:r>
            <a:r>
              <a:rPr lang="pl-PL" sz="3600" i="1" dirty="0" err="1"/>
              <a:t>patch</a:t>
            </a:r>
            <a:r>
              <a:rPr lang="pl-PL" sz="3600" i="1" dirty="0"/>
              <a:t> </a:t>
            </a:r>
            <a:r>
              <a:rPr lang="pl-PL" sz="3600" i="1" dirty="0" err="1"/>
              <a:t>antenna</a:t>
            </a:r>
            <a:r>
              <a:rPr lang="pl-PL" sz="3600" dirty="0"/>
              <a:t>)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D61B867F-FC4D-DD25-7643-5CFD16D66F6D}"/>
              </a:ext>
            </a:extLst>
          </p:cNvPr>
          <p:cNvSpPr txBox="1"/>
          <p:nvPr/>
        </p:nvSpPr>
        <p:spPr>
          <a:xfrm>
            <a:off x="7693239" y="6284045"/>
            <a:ext cx="26610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3"/>
              </a:rPr>
              <a:t>Źródło: </a:t>
            </a:r>
            <a:r>
              <a:rPr lang="pl-PL" sz="1000" dirty="0" err="1">
                <a:hlinkClick r:id="rId3"/>
              </a:rPr>
              <a:t>Patch</a:t>
            </a:r>
            <a:r>
              <a:rPr lang="pl-PL" sz="1000" dirty="0">
                <a:hlinkClick r:id="rId3"/>
              </a:rPr>
              <a:t> </a:t>
            </a:r>
            <a:r>
              <a:rPr lang="pl-PL" sz="1000" dirty="0" err="1">
                <a:hlinkClick r:id="rId3"/>
              </a:rPr>
              <a:t>Antennas</a:t>
            </a:r>
            <a:r>
              <a:rPr lang="pl-PL" sz="1000" dirty="0">
                <a:hlinkClick r:id="rId3"/>
              </a:rPr>
              <a:t> - </a:t>
            </a:r>
            <a:r>
              <a:rPr lang="pl-PL" sz="1000" dirty="0" err="1">
                <a:hlinkClick r:id="rId3"/>
              </a:rPr>
              <a:t>Radartutorial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224029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7296DA-E117-CFAF-FEC0-D79F0361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Zasilenie anteny </a:t>
            </a:r>
            <a:r>
              <a:rPr lang="pl-PL" dirty="0" err="1"/>
              <a:t>łatowej</a:t>
            </a:r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038D8DF8-2AA0-2476-01A1-105C50FA0639}"/>
              </a:ext>
            </a:extLst>
          </p:cNvPr>
          <p:cNvSpPr txBox="1"/>
          <p:nvPr/>
        </p:nvSpPr>
        <p:spPr>
          <a:xfrm>
            <a:off x="399495" y="1853248"/>
            <a:ext cx="3727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Za pomocą linii współosiowej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C25005E-F3CC-338D-B32E-C01F1F106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91" y="2675727"/>
            <a:ext cx="5400675" cy="21990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A6AE5A6-919C-2DB2-761B-AE4EEE28FF0A}"/>
              </a:ext>
            </a:extLst>
          </p:cNvPr>
          <p:cNvSpPr txBox="1"/>
          <p:nvPr/>
        </p:nvSpPr>
        <p:spPr>
          <a:xfrm>
            <a:off x="399495" y="2688969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Za pomocą linii </a:t>
            </a:r>
            <a:r>
              <a:rPr lang="pl-PL" dirty="0" err="1"/>
              <a:t>mikropaskowej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D7151C0-5A0F-D54E-1DDB-51719958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570" y="2319347"/>
            <a:ext cx="4827572" cy="3300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51D2DCB0-C6CE-9565-F60A-CC6798355582}"/>
              </a:ext>
            </a:extLst>
          </p:cNvPr>
          <p:cNvSpPr txBox="1"/>
          <p:nvPr/>
        </p:nvSpPr>
        <p:spPr>
          <a:xfrm>
            <a:off x="399495" y="3524690"/>
            <a:ext cx="361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Za pomocą sprzężonej </a:t>
            </a:r>
            <a:br>
              <a:rPr lang="pl-PL" dirty="0"/>
            </a:br>
            <a:r>
              <a:rPr lang="pl-PL" dirty="0"/>
              <a:t>			linii </a:t>
            </a:r>
            <a:r>
              <a:rPr lang="pl-PL" dirty="0" err="1"/>
              <a:t>mikropaskowej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63A4E3D-95FC-29E2-A83C-9E95FD61F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316" y="2107670"/>
            <a:ext cx="6091786" cy="3530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44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02721-E988-0C14-20D6-07911019F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Zasilenie linią współosiową - przykład</a:t>
            </a:r>
          </a:p>
        </p:txBody>
      </p:sp>
      <p:pic>
        <p:nvPicPr>
          <p:cNvPr id="7170" name="Picture 2" descr="How to construct and use a Patch Antenna - RayMing PCB">
            <a:extLst>
              <a:ext uri="{FF2B5EF4-FFF2-40B4-BE49-F238E27FC236}">
                <a16:creationId xmlns:a16="http://schemas.microsoft.com/office/drawing/2014/main" id="{484EAEE8-7B7E-3F1D-34F4-61198DB83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587" y="2396563"/>
            <a:ext cx="9305365" cy="38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83E9A8A-635E-2300-55F1-E26C7DBFEC2D}"/>
              </a:ext>
            </a:extLst>
          </p:cNvPr>
          <p:cNvSpPr txBox="1"/>
          <p:nvPr/>
        </p:nvSpPr>
        <p:spPr>
          <a:xfrm>
            <a:off x="5154706" y="602757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Źródło: https://www.raypcb.com/wp-content/uploads/2022/10/patch-antenna.jpg</a:t>
            </a:r>
          </a:p>
        </p:txBody>
      </p:sp>
    </p:spTree>
    <p:extLst>
      <p:ext uri="{BB962C8B-B14F-4D97-AF65-F5344CB8AC3E}">
        <p14:creationId xmlns:p14="http://schemas.microsoft.com/office/powerpoint/2010/main" val="3818541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B5782-A2D8-9A0B-F8C9-FB97E5BE7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9C1904-4EB1-3A39-0AF5-55E23FCCF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Zasilenie linią </a:t>
            </a:r>
            <a:r>
              <a:rPr lang="pl-PL" dirty="0" err="1"/>
              <a:t>mikropaskową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030FC92-CB17-736A-371A-A7B9F28C65CF}"/>
              </a:ext>
            </a:extLst>
          </p:cNvPr>
          <p:cNvSpPr txBox="1"/>
          <p:nvPr/>
        </p:nvSpPr>
        <p:spPr>
          <a:xfrm>
            <a:off x="4831976" y="6030871"/>
            <a:ext cx="66338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Źródło: https://www.raypcb.com/wp-content/uploads/2022/12/Rectangular-Patch-Antennas.jpg</a:t>
            </a:r>
          </a:p>
        </p:txBody>
      </p:sp>
      <p:pic>
        <p:nvPicPr>
          <p:cNvPr id="8194" name="Picture 2" descr="Features, Functions, and Benefits of 2.4 GHz Patch Antenna - RayMing PCB">
            <a:extLst>
              <a:ext uri="{FF2B5EF4-FFF2-40B4-BE49-F238E27FC236}">
                <a16:creationId xmlns:a16="http://schemas.microsoft.com/office/drawing/2014/main" id="{006E9E70-EF92-07F0-A91D-EF779C003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5" y="1765606"/>
            <a:ext cx="10174941" cy="423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3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51407E-E9A7-F44F-0B6A-5FCD9056A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Propagacja fal radiowych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C1A39F5-621B-0BAF-43CD-ACC8E75A3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4671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15A82-2291-0969-9F50-7BBD84CDE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99DE8E-D90D-29F4-57D0-53D6B2EC9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968101" cy="1400530"/>
          </a:xfrm>
        </p:spPr>
        <p:txBody>
          <a:bodyPr/>
          <a:lstStyle/>
          <a:p>
            <a:r>
              <a:rPr lang="pl-PL" sz="4000" dirty="0"/>
              <a:t>Zasilenie sprzężoną linią </a:t>
            </a:r>
            <a:r>
              <a:rPr lang="pl-PL" sz="4000" dirty="0" err="1"/>
              <a:t>mikropaskową</a:t>
            </a:r>
            <a:endParaRPr lang="pl-PL" sz="40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CEE2D27-6E6A-CCBA-CC51-5CA94E6CAD5B}"/>
              </a:ext>
            </a:extLst>
          </p:cNvPr>
          <p:cNvSpPr txBox="1"/>
          <p:nvPr/>
        </p:nvSpPr>
        <p:spPr>
          <a:xfrm>
            <a:off x="2701738" y="6064354"/>
            <a:ext cx="903642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dirty="0"/>
              <a:t>Źródło: https://ai2-s2-public.s3.amazonaws.com/figures/2017-08-08/70e16c6565e6e9debbeea09c1631d88cc52b807e/3-Figure8-1.png</a:t>
            </a:r>
          </a:p>
        </p:txBody>
      </p:sp>
      <p:pic>
        <p:nvPicPr>
          <p:cNvPr id="9218" name="Picture 2" descr="Figure 8 from Three dual polarized 2.4GHz microstrip patch antennas for ...">
            <a:extLst>
              <a:ext uri="{FF2B5EF4-FFF2-40B4-BE49-F238E27FC236}">
                <a16:creationId xmlns:a16="http://schemas.microsoft.com/office/drawing/2014/main" id="{4CD836A6-EF4B-2756-A1C9-8BAEE634E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738" y="1496971"/>
            <a:ext cx="65913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262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rostokąt 67">
            <a:extLst>
              <a:ext uri="{FF2B5EF4-FFF2-40B4-BE49-F238E27FC236}">
                <a16:creationId xmlns:a16="http://schemas.microsoft.com/office/drawing/2014/main" id="{6B7D95EC-9347-5800-D5CB-A2C141B4ED83}"/>
              </a:ext>
            </a:extLst>
          </p:cNvPr>
          <p:cNvSpPr/>
          <p:nvPr/>
        </p:nvSpPr>
        <p:spPr>
          <a:xfrm>
            <a:off x="6521450" y="2728988"/>
            <a:ext cx="3659222" cy="1474710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35980F9-501E-A94E-18AA-3A3E6EE43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Geometria łaty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3416D2EA-35CC-0C6D-BAE1-71F151E4AF46}"/>
              </a:ext>
            </a:extLst>
          </p:cNvPr>
          <p:cNvGrpSpPr/>
          <p:nvPr/>
        </p:nvGrpSpPr>
        <p:grpSpPr>
          <a:xfrm>
            <a:off x="6212541" y="5237764"/>
            <a:ext cx="4518211" cy="520024"/>
            <a:chOff x="6212541" y="5237764"/>
            <a:chExt cx="4518211" cy="520024"/>
          </a:xfrm>
        </p:grpSpPr>
        <p:grpSp>
          <p:nvGrpSpPr>
            <p:cNvPr id="8" name="Grupa 7">
              <a:extLst>
                <a:ext uri="{FF2B5EF4-FFF2-40B4-BE49-F238E27FC236}">
                  <a16:creationId xmlns:a16="http://schemas.microsoft.com/office/drawing/2014/main" id="{B1439B41-B6D1-8746-FB96-22462576D7BE}"/>
                </a:ext>
              </a:extLst>
            </p:cNvPr>
            <p:cNvGrpSpPr/>
            <p:nvPr/>
          </p:nvGrpSpPr>
          <p:grpSpPr>
            <a:xfrm>
              <a:off x="6212541" y="5342964"/>
              <a:ext cx="4518211" cy="414824"/>
              <a:chOff x="6212541" y="5342964"/>
              <a:chExt cx="4518211" cy="414824"/>
            </a:xfrm>
          </p:grpSpPr>
          <p:sp>
            <p:nvSpPr>
              <p:cNvPr id="3" name="Prostokąt 2">
                <a:extLst>
                  <a:ext uri="{FF2B5EF4-FFF2-40B4-BE49-F238E27FC236}">
                    <a16:creationId xmlns:a16="http://schemas.microsoft.com/office/drawing/2014/main" id="{720CA5E9-6847-1C7F-76FD-C3BE48337C7A}"/>
                  </a:ext>
                </a:extLst>
              </p:cNvPr>
              <p:cNvSpPr/>
              <p:nvPr/>
            </p:nvSpPr>
            <p:spPr>
              <a:xfrm>
                <a:off x="6302188" y="5342964"/>
                <a:ext cx="4338917" cy="414824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" name="Chmurka 5">
                <a:extLst>
                  <a:ext uri="{FF2B5EF4-FFF2-40B4-BE49-F238E27FC236}">
                    <a16:creationId xmlns:a16="http://schemas.microsoft.com/office/drawing/2014/main" id="{84CB155C-A445-B91E-5C7A-AA2AF9EFD3EB}"/>
                  </a:ext>
                </a:extLst>
              </p:cNvPr>
              <p:cNvSpPr/>
              <p:nvPr/>
            </p:nvSpPr>
            <p:spPr>
              <a:xfrm>
                <a:off x="6212541" y="5342964"/>
                <a:ext cx="439271" cy="414824"/>
              </a:xfrm>
              <a:prstGeom prst="cloud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Chmurka 6">
                    <a:extLst>
                      <a:ext uri="{FF2B5EF4-FFF2-40B4-BE49-F238E27FC236}">
                        <a16:creationId xmlns:a16="http://schemas.microsoft.com/office/drawing/2014/main" id="{65DBC953-8B0F-FBD0-6CA5-06013FE3C43C}"/>
                      </a:ext>
                    </a:extLst>
                  </p:cNvPr>
                  <p:cNvSpPr/>
                  <p:nvPr/>
                </p:nvSpPr>
                <p:spPr>
                  <a:xfrm>
                    <a:off x="10291481" y="5342964"/>
                    <a:ext cx="439271" cy="414824"/>
                  </a:xfrm>
                  <a:prstGeom prst="cloud">
                    <a:avLst/>
                  </a:prstGeom>
                  <a:solidFill>
                    <a:schemeClr val="tx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pl-PL" dirty="0"/>
                  </a:p>
                </p:txBody>
              </p:sp>
            </mc:Choice>
            <mc:Fallback xmlns="">
              <p:sp>
                <p:nvSpPr>
                  <p:cNvPr id="7" name="Chmurka 6">
                    <a:extLst>
                      <a:ext uri="{FF2B5EF4-FFF2-40B4-BE49-F238E27FC236}">
                        <a16:creationId xmlns:a16="http://schemas.microsoft.com/office/drawing/2014/main" id="{65DBC953-8B0F-FBD0-6CA5-06013FE3C43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1481" y="5342964"/>
                    <a:ext cx="439271" cy="414824"/>
                  </a:xfrm>
                  <a:prstGeom prst="cloud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pl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ABA97975-C137-9572-024B-87A2C816667E}"/>
                </a:ext>
              </a:extLst>
            </p:cNvPr>
            <p:cNvSpPr/>
            <p:nvPr/>
          </p:nvSpPr>
          <p:spPr>
            <a:xfrm>
              <a:off x="6844552" y="5297245"/>
              <a:ext cx="3110753" cy="45719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9A55A13-B3D6-AE86-8824-01405D56F491}"/>
                </a:ext>
              </a:extLst>
            </p:cNvPr>
            <p:cNvGrpSpPr/>
            <p:nvPr/>
          </p:nvGrpSpPr>
          <p:grpSpPr>
            <a:xfrm>
              <a:off x="6602778" y="5237764"/>
              <a:ext cx="1598247" cy="520024"/>
              <a:chOff x="6602778" y="5237764"/>
              <a:chExt cx="1598247" cy="520024"/>
            </a:xfrm>
          </p:grpSpPr>
          <p:cxnSp>
            <p:nvCxnSpPr>
              <p:cNvPr id="12" name="Łącznik prosty ze strzałką 11">
                <a:extLst>
                  <a:ext uri="{FF2B5EF4-FFF2-40B4-BE49-F238E27FC236}">
                    <a16:creationId xmlns:a16="http://schemas.microsoft.com/office/drawing/2014/main" id="{AD3C14A8-7E22-AB08-B474-815963FDBD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0102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Łącznik prosty ze strzałką 12">
                <a:extLst>
                  <a:ext uri="{FF2B5EF4-FFF2-40B4-BE49-F238E27FC236}">
                    <a16:creationId xmlns:a16="http://schemas.microsoft.com/office/drawing/2014/main" id="{53C0AF84-C3B9-89F2-7C30-7D8EECB327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5900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Łącznik prosty ze strzałką 13">
                <a:extLst>
                  <a:ext uri="{FF2B5EF4-FFF2-40B4-BE49-F238E27FC236}">
                    <a16:creationId xmlns:a16="http://schemas.microsoft.com/office/drawing/2014/main" id="{B39B7A74-699F-1DF4-2246-9F1F0FF678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157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Łącznik prosty ze strzałką 14">
                <a:extLst>
                  <a:ext uri="{FF2B5EF4-FFF2-40B4-BE49-F238E27FC236}">
                    <a16:creationId xmlns:a16="http://schemas.microsoft.com/office/drawing/2014/main" id="{74473181-9CAE-358F-B9D3-ED47041317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107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Łącznik prosty ze strzałką 15">
                <a:extLst>
                  <a:ext uri="{FF2B5EF4-FFF2-40B4-BE49-F238E27FC236}">
                    <a16:creationId xmlns:a16="http://schemas.microsoft.com/office/drawing/2014/main" id="{8F2A8211-8293-501C-8E9E-F54B412A46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1850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Łącznik prosty ze strzałką 16">
                <a:extLst>
                  <a:ext uri="{FF2B5EF4-FFF2-40B4-BE49-F238E27FC236}">
                    <a16:creationId xmlns:a16="http://schemas.microsoft.com/office/drawing/2014/main" id="{F975BA61-B305-5E0E-3A76-34B0FB453A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9450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Łącznik prosty ze strzałką 17">
                <a:extLst>
                  <a:ext uri="{FF2B5EF4-FFF2-40B4-BE49-F238E27FC236}">
                    <a16:creationId xmlns:a16="http://schemas.microsoft.com/office/drawing/2014/main" id="{C4148BD1-3285-7071-7F46-59A9EBFA42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737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Łącznik prosty ze strzałką 18">
                <a:extLst>
                  <a:ext uri="{FF2B5EF4-FFF2-40B4-BE49-F238E27FC236}">
                    <a16:creationId xmlns:a16="http://schemas.microsoft.com/office/drawing/2014/main" id="{8626E34D-8D08-A2FB-F18B-A2ECD7373EA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4552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Dowolny kształt: kształt 20">
                <a:extLst>
                  <a:ext uri="{FF2B5EF4-FFF2-40B4-BE49-F238E27FC236}">
                    <a16:creationId xmlns:a16="http://schemas.microsoft.com/office/drawing/2014/main" id="{8BE5DB4F-6084-8F95-2F71-CAD27B819179}"/>
                  </a:ext>
                </a:extLst>
              </p:cNvPr>
              <p:cNvSpPr/>
              <p:nvPr/>
            </p:nvSpPr>
            <p:spPr>
              <a:xfrm>
                <a:off x="6769101" y="5341451"/>
                <a:ext cx="60320" cy="414824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2" name="Dowolny kształt: kształt 21">
                <a:extLst>
                  <a:ext uri="{FF2B5EF4-FFF2-40B4-BE49-F238E27FC236}">
                    <a16:creationId xmlns:a16="http://schemas.microsoft.com/office/drawing/2014/main" id="{24866D32-F56F-4CA6-E87B-012413FBA206}"/>
                  </a:ext>
                </a:extLst>
              </p:cNvPr>
              <p:cNvSpPr/>
              <p:nvPr/>
            </p:nvSpPr>
            <p:spPr>
              <a:xfrm>
                <a:off x="6692152" y="5297245"/>
                <a:ext cx="146787" cy="459030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Dowolny kształt: kształt 23">
                <a:extLst>
                  <a:ext uri="{FF2B5EF4-FFF2-40B4-BE49-F238E27FC236}">
                    <a16:creationId xmlns:a16="http://schemas.microsoft.com/office/drawing/2014/main" id="{88345BD6-D562-BEE6-852F-41026E16CFAB}"/>
                  </a:ext>
                </a:extLst>
              </p:cNvPr>
              <p:cNvSpPr/>
              <p:nvPr/>
            </p:nvSpPr>
            <p:spPr>
              <a:xfrm>
                <a:off x="6602778" y="5237764"/>
                <a:ext cx="232997" cy="518511"/>
              </a:xfrm>
              <a:custGeom>
                <a:avLst/>
                <a:gdLst>
                  <a:gd name="connsiteX0" fmla="*/ 172672 w 232997"/>
                  <a:gd name="connsiteY0" fmla="*/ 518511 h 518511"/>
                  <a:gd name="connsiteX1" fmla="*/ 13922 w 232997"/>
                  <a:gd name="connsiteY1" fmla="*/ 305786 h 518511"/>
                  <a:gd name="connsiteX2" fmla="*/ 20272 w 232997"/>
                  <a:gd name="connsiteY2" fmla="*/ 83536 h 518511"/>
                  <a:gd name="connsiteX3" fmla="*/ 121872 w 232997"/>
                  <a:gd name="connsiteY3" fmla="*/ 986 h 518511"/>
                  <a:gd name="connsiteX4" fmla="*/ 232997 w 232997"/>
                  <a:gd name="connsiteY4" fmla="*/ 45436 h 518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997" h="518511">
                    <a:moveTo>
                      <a:pt x="172672" y="518511"/>
                    </a:moveTo>
                    <a:cubicBezTo>
                      <a:pt x="105997" y="448396"/>
                      <a:pt x="39322" y="378282"/>
                      <a:pt x="13922" y="305786"/>
                    </a:cubicBezTo>
                    <a:cubicBezTo>
                      <a:pt x="-11478" y="233290"/>
                      <a:pt x="2280" y="134336"/>
                      <a:pt x="20272" y="83536"/>
                    </a:cubicBezTo>
                    <a:cubicBezTo>
                      <a:pt x="38264" y="32736"/>
                      <a:pt x="86418" y="7336"/>
                      <a:pt x="121872" y="986"/>
                    </a:cubicBezTo>
                    <a:cubicBezTo>
                      <a:pt x="157326" y="-5364"/>
                      <a:pt x="195161" y="20036"/>
                      <a:pt x="232997" y="45436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64D30EBD-3DBB-2591-D2F1-787D311C70AD}"/>
                </a:ext>
              </a:extLst>
            </p:cNvPr>
            <p:cNvGrpSpPr/>
            <p:nvPr/>
          </p:nvGrpSpPr>
          <p:grpSpPr>
            <a:xfrm flipH="1">
              <a:off x="8601074" y="5237764"/>
              <a:ext cx="1588050" cy="520024"/>
              <a:chOff x="6602778" y="5237764"/>
              <a:chExt cx="1588698" cy="520024"/>
            </a:xfrm>
          </p:grpSpPr>
          <p:cxnSp>
            <p:nvCxnSpPr>
              <p:cNvPr id="27" name="Łącznik prosty ze strzałką 26">
                <a:extLst>
                  <a:ext uri="{FF2B5EF4-FFF2-40B4-BE49-F238E27FC236}">
                    <a16:creationId xmlns:a16="http://schemas.microsoft.com/office/drawing/2014/main" id="{8945BAB0-45C3-BD43-4242-9FA92D9A17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91476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Łącznik prosty ze strzałką 27">
                <a:extLst>
                  <a:ext uri="{FF2B5EF4-FFF2-40B4-BE49-F238E27FC236}">
                    <a16:creationId xmlns:a16="http://schemas.microsoft.com/office/drawing/2014/main" id="{49DE6D4D-8930-4609-D6DC-785EF453F6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5900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Łącznik prosty ze strzałką 28">
                <a:extLst>
                  <a:ext uri="{FF2B5EF4-FFF2-40B4-BE49-F238E27FC236}">
                    <a16:creationId xmlns:a16="http://schemas.microsoft.com/office/drawing/2014/main" id="{93E12765-7F05-458B-8AB9-0887859613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1575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Łącznik prosty ze strzałką 29">
                <a:extLst>
                  <a:ext uri="{FF2B5EF4-FFF2-40B4-BE49-F238E27FC236}">
                    <a16:creationId xmlns:a16="http://schemas.microsoft.com/office/drawing/2014/main" id="{B487C879-3850-9B14-37E4-4E43C7FA81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1075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Łącznik prosty ze strzałką 30">
                <a:extLst>
                  <a:ext uri="{FF2B5EF4-FFF2-40B4-BE49-F238E27FC236}">
                    <a16:creationId xmlns:a16="http://schemas.microsoft.com/office/drawing/2014/main" id="{FBA126D3-729E-F1FD-545C-1F5971EEB0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1850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Łącznik prosty ze strzałką 31">
                <a:extLst>
                  <a:ext uri="{FF2B5EF4-FFF2-40B4-BE49-F238E27FC236}">
                    <a16:creationId xmlns:a16="http://schemas.microsoft.com/office/drawing/2014/main" id="{06E7DA02-8D50-57D3-59C8-84E28F492A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9450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Łącznik prosty ze strzałką 32">
                <a:extLst>
                  <a:ext uri="{FF2B5EF4-FFF2-40B4-BE49-F238E27FC236}">
                    <a16:creationId xmlns:a16="http://schemas.microsoft.com/office/drawing/2014/main" id="{E3368401-3FC3-6BD4-2C76-F08F9124D7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7375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Łącznik prosty ze strzałką 33">
                <a:extLst>
                  <a:ext uri="{FF2B5EF4-FFF2-40B4-BE49-F238E27FC236}">
                    <a16:creationId xmlns:a16="http://schemas.microsoft.com/office/drawing/2014/main" id="{6FFD2B30-2F6E-C305-3853-E70E23ED02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4552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Dowolny kształt: kształt 34">
                <a:extLst>
                  <a:ext uri="{FF2B5EF4-FFF2-40B4-BE49-F238E27FC236}">
                    <a16:creationId xmlns:a16="http://schemas.microsoft.com/office/drawing/2014/main" id="{7C0E8929-1A96-2D29-10E8-8CC96C664B32}"/>
                  </a:ext>
                </a:extLst>
              </p:cNvPr>
              <p:cNvSpPr/>
              <p:nvPr/>
            </p:nvSpPr>
            <p:spPr>
              <a:xfrm>
                <a:off x="6769101" y="5341451"/>
                <a:ext cx="60320" cy="414824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Dowolny kształt: kształt 35">
                <a:extLst>
                  <a:ext uri="{FF2B5EF4-FFF2-40B4-BE49-F238E27FC236}">
                    <a16:creationId xmlns:a16="http://schemas.microsoft.com/office/drawing/2014/main" id="{90DD7F11-2D70-DA85-5E77-7329DE62C2FC}"/>
                  </a:ext>
                </a:extLst>
              </p:cNvPr>
              <p:cNvSpPr/>
              <p:nvPr/>
            </p:nvSpPr>
            <p:spPr>
              <a:xfrm>
                <a:off x="6692152" y="5297245"/>
                <a:ext cx="146787" cy="459030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Dowolny kształt: kształt 36">
                <a:extLst>
                  <a:ext uri="{FF2B5EF4-FFF2-40B4-BE49-F238E27FC236}">
                    <a16:creationId xmlns:a16="http://schemas.microsoft.com/office/drawing/2014/main" id="{F2107A12-897E-6875-DB60-11FD82F3D510}"/>
                  </a:ext>
                </a:extLst>
              </p:cNvPr>
              <p:cNvSpPr/>
              <p:nvPr/>
            </p:nvSpPr>
            <p:spPr>
              <a:xfrm>
                <a:off x="6602778" y="5237764"/>
                <a:ext cx="232997" cy="518511"/>
              </a:xfrm>
              <a:custGeom>
                <a:avLst/>
                <a:gdLst>
                  <a:gd name="connsiteX0" fmla="*/ 172672 w 232997"/>
                  <a:gd name="connsiteY0" fmla="*/ 518511 h 518511"/>
                  <a:gd name="connsiteX1" fmla="*/ 13922 w 232997"/>
                  <a:gd name="connsiteY1" fmla="*/ 305786 h 518511"/>
                  <a:gd name="connsiteX2" fmla="*/ 20272 w 232997"/>
                  <a:gd name="connsiteY2" fmla="*/ 83536 h 518511"/>
                  <a:gd name="connsiteX3" fmla="*/ 121872 w 232997"/>
                  <a:gd name="connsiteY3" fmla="*/ 986 h 518511"/>
                  <a:gd name="connsiteX4" fmla="*/ 232997 w 232997"/>
                  <a:gd name="connsiteY4" fmla="*/ 45436 h 518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997" h="518511">
                    <a:moveTo>
                      <a:pt x="172672" y="518511"/>
                    </a:moveTo>
                    <a:cubicBezTo>
                      <a:pt x="105997" y="448396"/>
                      <a:pt x="39322" y="378282"/>
                      <a:pt x="13922" y="305786"/>
                    </a:cubicBezTo>
                    <a:cubicBezTo>
                      <a:pt x="-11478" y="233290"/>
                      <a:pt x="2280" y="134336"/>
                      <a:pt x="20272" y="83536"/>
                    </a:cubicBezTo>
                    <a:cubicBezTo>
                      <a:pt x="38264" y="32736"/>
                      <a:pt x="86418" y="7336"/>
                      <a:pt x="121872" y="986"/>
                    </a:cubicBezTo>
                    <a:cubicBezTo>
                      <a:pt x="157326" y="-5364"/>
                      <a:pt x="195161" y="20036"/>
                      <a:pt x="232997" y="45436"/>
                    </a:cubicBezTo>
                  </a:path>
                </a:pathLst>
              </a:cu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39" name="Łącznik prosty 38">
              <a:extLst>
                <a:ext uri="{FF2B5EF4-FFF2-40B4-BE49-F238E27FC236}">
                  <a16:creationId xmlns:a16="http://schemas.microsoft.com/office/drawing/2014/main" id="{DFB539B0-77A8-90D3-1984-EAA60FF51EEA}"/>
                </a:ext>
              </a:extLst>
            </p:cNvPr>
            <p:cNvCxnSpPr>
              <a:cxnSpLocks/>
            </p:cNvCxnSpPr>
            <p:nvPr/>
          </p:nvCxnSpPr>
          <p:spPr>
            <a:xfrm>
              <a:off x="6302188" y="5756275"/>
              <a:ext cx="433891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Łącznik prosty ze strzałką 41">
              <a:extLst>
                <a:ext uri="{FF2B5EF4-FFF2-40B4-BE49-F238E27FC236}">
                  <a16:creationId xmlns:a16="http://schemas.microsoft.com/office/drawing/2014/main" id="{EE639A05-BCEE-9BFA-239B-91C5E6A9EC96}"/>
                </a:ext>
              </a:extLst>
            </p:cNvPr>
            <p:cNvCxnSpPr/>
            <p:nvPr/>
          </p:nvCxnSpPr>
          <p:spPr>
            <a:xfrm flipV="1">
              <a:off x="6372225" y="5341451"/>
              <a:ext cx="0" cy="41482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pole tekstowe 42">
              <a:extLst>
                <a:ext uri="{FF2B5EF4-FFF2-40B4-BE49-F238E27FC236}">
                  <a16:creationId xmlns:a16="http://schemas.microsoft.com/office/drawing/2014/main" id="{3D44C864-2D44-6259-63FA-A4B08A2D0E9C}"/>
                </a:ext>
              </a:extLst>
            </p:cNvPr>
            <p:cNvSpPr txBox="1"/>
            <p:nvPr/>
          </p:nvSpPr>
          <p:spPr>
            <a:xfrm>
              <a:off x="6311604" y="5410363"/>
              <a:ext cx="279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h</a:t>
              </a:r>
            </a:p>
          </p:txBody>
        </p:sp>
      </p:grpSp>
      <p:cxnSp>
        <p:nvCxnSpPr>
          <p:cNvPr id="54" name="Łącznik: łamany 53">
            <a:extLst>
              <a:ext uri="{FF2B5EF4-FFF2-40B4-BE49-F238E27FC236}">
                <a16:creationId xmlns:a16="http://schemas.microsoft.com/office/drawing/2014/main" id="{4CA1ECCB-D0BB-F3AD-624A-D87562298262}"/>
              </a:ext>
            </a:extLst>
          </p:cNvPr>
          <p:cNvCxnSpPr>
            <a:cxnSpLocks/>
          </p:cNvCxnSpPr>
          <p:nvPr/>
        </p:nvCxnSpPr>
        <p:spPr>
          <a:xfrm flipV="1">
            <a:off x="6013450" y="2730500"/>
            <a:ext cx="3933999" cy="622300"/>
          </a:xfrm>
          <a:prstGeom prst="bentConnector3">
            <a:avLst>
              <a:gd name="adj1" fmla="val 1804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Łącznik: łamany 56">
            <a:extLst>
              <a:ext uri="{FF2B5EF4-FFF2-40B4-BE49-F238E27FC236}">
                <a16:creationId xmlns:a16="http://schemas.microsoft.com/office/drawing/2014/main" id="{BE79DC5D-FA70-C74A-AA8A-1282FDC79714}"/>
              </a:ext>
            </a:extLst>
          </p:cNvPr>
          <p:cNvCxnSpPr>
            <a:cxnSpLocks/>
          </p:cNvCxnSpPr>
          <p:nvPr/>
        </p:nvCxnSpPr>
        <p:spPr>
          <a:xfrm>
            <a:off x="6013450" y="3505201"/>
            <a:ext cx="3949123" cy="698499"/>
          </a:xfrm>
          <a:prstGeom prst="bentConnector3">
            <a:avLst>
              <a:gd name="adj1" fmla="val 18323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Łącznik prosty 62">
            <a:extLst>
              <a:ext uri="{FF2B5EF4-FFF2-40B4-BE49-F238E27FC236}">
                <a16:creationId xmlns:a16="http://schemas.microsoft.com/office/drawing/2014/main" id="{50CBBD3E-642D-63E5-0673-1B4F4F30A87E}"/>
              </a:ext>
            </a:extLst>
          </p:cNvPr>
          <p:cNvCxnSpPr/>
          <p:nvPr/>
        </p:nvCxnSpPr>
        <p:spPr>
          <a:xfrm>
            <a:off x="9947449" y="2730500"/>
            <a:ext cx="7856" cy="1473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ole tekstowe 64">
                <a:extLst>
                  <a:ext uri="{FF2B5EF4-FFF2-40B4-BE49-F238E27FC236}">
                    <a16:creationId xmlns:a16="http://schemas.microsoft.com/office/drawing/2014/main" id="{BE841D31-CC8A-3C04-3C56-6B2528ABE142}"/>
                  </a:ext>
                </a:extLst>
              </p:cNvPr>
              <p:cNvSpPr txBox="1"/>
              <p:nvPr/>
            </p:nvSpPr>
            <p:spPr>
              <a:xfrm>
                <a:off x="7994361" y="214053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5" name="pole tekstowe 64">
                <a:extLst>
                  <a:ext uri="{FF2B5EF4-FFF2-40B4-BE49-F238E27FC236}">
                    <a16:creationId xmlns:a16="http://schemas.microsoft.com/office/drawing/2014/main" id="{BE841D31-CC8A-3C04-3C56-6B2528ABE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361" y="2140534"/>
                <a:ext cx="7048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pole tekstowe 65">
                <a:extLst>
                  <a:ext uri="{FF2B5EF4-FFF2-40B4-BE49-F238E27FC236}">
                    <a16:creationId xmlns:a16="http://schemas.microsoft.com/office/drawing/2014/main" id="{B08303BE-404F-BEC8-1234-84AEF6EA1CAD}"/>
                  </a:ext>
                </a:extLst>
              </p:cNvPr>
              <p:cNvSpPr txBox="1"/>
              <p:nvPr/>
            </p:nvSpPr>
            <p:spPr>
              <a:xfrm>
                <a:off x="6207326" y="214053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6" name="pole tekstowe 65">
                <a:extLst>
                  <a:ext uri="{FF2B5EF4-FFF2-40B4-BE49-F238E27FC236}">
                    <a16:creationId xmlns:a16="http://schemas.microsoft.com/office/drawing/2014/main" id="{B08303BE-404F-BEC8-1234-84AEF6EA1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326" y="2140534"/>
                <a:ext cx="70485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pole tekstowe 66">
                <a:extLst>
                  <a:ext uri="{FF2B5EF4-FFF2-40B4-BE49-F238E27FC236}">
                    <a16:creationId xmlns:a16="http://schemas.microsoft.com/office/drawing/2014/main" id="{569DD1F4-864B-596B-B1E6-D412997B9AA0}"/>
                  </a:ext>
                </a:extLst>
              </p:cNvPr>
              <p:cNvSpPr txBox="1"/>
              <p:nvPr/>
            </p:nvSpPr>
            <p:spPr>
              <a:xfrm>
                <a:off x="9747361" y="214053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7" name="pole tekstowe 66">
                <a:extLst>
                  <a:ext uri="{FF2B5EF4-FFF2-40B4-BE49-F238E27FC236}">
                    <a16:creationId xmlns:a16="http://schemas.microsoft.com/office/drawing/2014/main" id="{569DD1F4-864B-596B-B1E6-D412997B9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7361" y="2140534"/>
                <a:ext cx="70485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Łącznik prosty ze strzałką 69">
            <a:extLst>
              <a:ext uri="{FF2B5EF4-FFF2-40B4-BE49-F238E27FC236}">
                <a16:creationId xmlns:a16="http://schemas.microsoft.com/office/drawing/2014/main" id="{6A7E8B4C-7F2E-0838-BC8A-0E3C3E485545}"/>
              </a:ext>
            </a:extLst>
          </p:cNvPr>
          <p:cNvCxnSpPr>
            <a:cxnSpLocks/>
          </p:cNvCxnSpPr>
          <p:nvPr/>
        </p:nvCxnSpPr>
        <p:spPr>
          <a:xfrm>
            <a:off x="6504783" y="2582476"/>
            <a:ext cx="2160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Łącznik prosty ze strzałką 71">
            <a:extLst>
              <a:ext uri="{FF2B5EF4-FFF2-40B4-BE49-F238E27FC236}">
                <a16:creationId xmlns:a16="http://schemas.microsoft.com/office/drawing/2014/main" id="{29FEE488-F4D4-D559-EB3C-A8921238C90B}"/>
              </a:ext>
            </a:extLst>
          </p:cNvPr>
          <p:cNvCxnSpPr>
            <a:cxnSpLocks/>
          </p:cNvCxnSpPr>
          <p:nvPr/>
        </p:nvCxnSpPr>
        <p:spPr>
          <a:xfrm>
            <a:off x="6719275" y="2582476"/>
            <a:ext cx="3243298" cy="1737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Łącznik prosty ze strzałką 73">
            <a:extLst>
              <a:ext uri="{FF2B5EF4-FFF2-40B4-BE49-F238E27FC236}">
                <a16:creationId xmlns:a16="http://schemas.microsoft.com/office/drawing/2014/main" id="{5FBB34F4-4374-AD31-F5DD-BC43EC890994}"/>
              </a:ext>
            </a:extLst>
          </p:cNvPr>
          <p:cNvCxnSpPr>
            <a:cxnSpLocks/>
          </p:cNvCxnSpPr>
          <p:nvPr/>
        </p:nvCxnSpPr>
        <p:spPr>
          <a:xfrm>
            <a:off x="9964673" y="2598341"/>
            <a:ext cx="21600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CDBA6AD4-5C5D-2F1B-62FB-F110CC2DC8E5}"/>
              </a:ext>
            </a:extLst>
          </p:cNvPr>
          <p:cNvCxnSpPr/>
          <p:nvPr/>
        </p:nvCxnSpPr>
        <p:spPr>
          <a:xfrm>
            <a:off x="6728691" y="2501900"/>
            <a:ext cx="0" cy="192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4ED1A926-99E3-57A0-9099-670554E9AF22}"/>
              </a:ext>
            </a:extLst>
          </p:cNvPr>
          <p:cNvCxnSpPr/>
          <p:nvPr/>
        </p:nvCxnSpPr>
        <p:spPr>
          <a:xfrm>
            <a:off x="9962573" y="2509866"/>
            <a:ext cx="0" cy="1928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C4A0ACDE-649B-D816-59EF-227E0637462F}"/>
                  </a:ext>
                </a:extLst>
              </p:cNvPr>
              <p:cNvSpPr txBox="1"/>
              <p:nvPr/>
            </p:nvSpPr>
            <p:spPr>
              <a:xfrm>
                <a:off x="6677212" y="3695903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79" name="pole tekstowe 78">
                <a:extLst>
                  <a:ext uri="{FF2B5EF4-FFF2-40B4-BE49-F238E27FC236}">
                    <a16:creationId xmlns:a16="http://schemas.microsoft.com/office/drawing/2014/main" id="{C4A0ACDE-649B-D816-59EF-227E06374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212" y="3695903"/>
                <a:ext cx="70485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Łącznik prosty ze strzałką 79">
            <a:extLst>
              <a:ext uri="{FF2B5EF4-FFF2-40B4-BE49-F238E27FC236}">
                <a16:creationId xmlns:a16="http://schemas.microsoft.com/office/drawing/2014/main" id="{515E2508-92A0-D353-C04A-23DBB602630F}"/>
              </a:ext>
            </a:extLst>
          </p:cNvPr>
          <p:cNvCxnSpPr>
            <a:cxnSpLocks/>
          </p:cNvCxnSpPr>
          <p:nvPr/>
        </p:nvCxnSpPr>
        <p:spPr>
          <a:xfrm>
            <a:off x="6871675" y="2734876"/>
            <a:ext cx="0" cy="146882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pole tekstowe 82">
                <a:extLst>
                  <a:ext uri="{FF2B5EF4-FFF2-40B4-BE49-F238E27FC236}">
                    <a16:creationId xmlns:a16="http://schemas.microsoft.com/office/drawing/2014/main" id="{C0672FE2-DC07-A9E2-A322-BB71645AA926}"/>
                  </a:ext>
                </a:extLst>
              </p:cNvPr>
              <p:cNvSpPr txBox="1"/>
              <p:nvPr/>
            </p:nvSpPr>
            <p:spPr>
              <a:xfrm>
                <a:off x="781626" y="1303721"/>
                <a:ext cx="3845091" cy="86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pl-PL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1+12</m:t>
                              </m:r>
                              <m:f>
                                <m:f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num>
                                <m:den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3" name="pole tekstowe 82">
                <a:extLst>
                  <a:ext uri="{FF2B5EF4-FFF2-40B4-BE49-F238E27FC236}">
                    <a16:creationId xmlns:a16="http://schemas.microsoft.com/office/drawing/2014/main" id="{C0672FE2-DC07-A9E2-A322-BB71645AA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6" y="1303721"/>
                <a:ext cx="3845091" cy="8612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26138A40-8C7D-80EB-7183-0D95904FC605}"/>
                  </a:ext>
                </a:extLst>
              </p:cNvPr>
              <p:cNvSpPr txBox="1"/>
              <p:nvPr/>
            </p:nvSpPr>
            <p:spPr>
              <a:xfrm>
                <a:off x="802521" y="3557713"/>
                <a:ext cx="1779141" cy="3915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4" name="pole tekstowe 83">
                <a:extLst>
                  <a:ext uri="{FF2B5EF4-FFF2-40B4-BE49-F238E27FC236}">
                    <a16:creationId xmlns:a16="http://schemas.microsoft.com/office/drawing/2014/main" id="{26138A40-8C7D-80EB-7183-0D95904FC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" y="3557713"/>
                <a:ext cx="1779141" cy="391582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pole tekstowe 84">
                <a:extLst>
                  <a:ext uri="{FF2B5EF4-FFF2-40B4-BE49-F238E27FC236}">
                    <a16:creationId xmlns:a16="http://schemas.microsoft.com/office/drawing/2014/main" id="{08CAB601-866E-D0FE-AB61-0B1BBEF959E3}"/>
                  </a:ext>
                </a:extLst>
              </p:cNvPr>
              <p:cNvSpPr txBox="1"/>
              <p:nvPr/>
            </p:nvSpPr>
            <p:spPr>
              <a:xfrm>
                <a:off x="802521" y="2493985"/>
                <a:ext cx="2525243" cy="9106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5" name="pole tekstowe 84">
                <a:extLst>
                  <a:ext uri="{FF2B5EF4-FFF2-40B4-BE49-F238E27FC236}">
                    <a16:creationId xmlns:a16="http://schemas.microsoft.com/office/drawing/2014/main" id="{08CAB601-866E-D0FE-AB61-0B1BBEF95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" y="2493985"/>
                <a:ext cx="2525243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pole tekstowe 85">
                <a:extLst>
                  <a:ext uri="{FF2B5EF4-FFF2-40B4-BE49-F238E27FC236}">
                    <a16:creationId xmlns:a16="http://schemas.microsoft.com/office/drawing/2014/main" id="{FE7F7775-E01D-1BE0-D819-A83CEBEB2608}"/>
                  </a:ext>
                </a:extLst>
              </p:cNvPr>
              <p:cNvSpPr txBox="1"/>
              <p:nvPr/>
            </p:nvSpPr>
            <p:spPr>
              <a:xfrm>
                <a:off x="819696" y="5526760"/>
                <a:ext cx="2881430" cy="7198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√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−2</m:t>
                      </m:r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6" name="pole tekstowe 85">
                <a:extLst>
                  <a:ext uri="{FF2B5EF4-FFF2-40B4-BE49-F238E27FC236}">
                    <a16:creationId xmlns:a16="http://schemas.microsoft.com/office/drawing/2014/main" id="{FE7F7775-E01D-1BE0-D819-A83CEBEB2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696" y="5526760"/>
                <a:ext cx="2881430" cy="7198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pole tekstowe 86">
                <a:extLst>
                  <a:ext uri="{FF2B5EF4-FFF2-40B4-BE49-F238E27FC236}">
                    <a16:creationId xmlns:a16="http://schemas.microsoft.com/office/drawing/2014/main" id="{D6A10E7F-9966-F07C-45EE-0F20F49A394C}"/>
                  </a:ext>
                </a:extLst>
              </p:cNvPr>
              <p:cNvSpPr txBox="1"/>
              <p:nvPr/>
            </p:nvSpPr>
            <p:spPr>
              <a:xfrm>
                <a:off x="781626" y="4211008"/>
                <a:ext cx="4080604" cy="10267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=0.412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h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+0.3</m:t>
                              </m:r>
                            </m:e>
                          </m:d>
                          <m:d>
                            <m:d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+0.264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−0.258</m:t>
                              </m:r>
                            </m:e>
                          </m:d>
                          <m:d>
                            <m:dPr>
                              <m:ctrlPr>
                                <a:rPr lang="pl-PL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l-PL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num>
                                <m:den>
                                  <m:r>
                                    <a:rPr lang="pl-PL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den>
                              </m:f>
                              <m:r>
                                <a:rPr lang="pl-PL" i="1">
                                  <a:latin typeface="Cambria Math" panose="02040503050406030204" pitchFamily="18" charset="0"/>
                                </a:rPr>
                                <m:t>+0.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7" name="pole tekstowe 86">
                <a:extLst>
                  <a:ext uri="{FF2B5EF4-FFF2-40B4-BE49-F238E27FC236}">
                    <a16:creationId xmlns:a16="http://schemas.microsoft.com/office/drawing/2014/main" id="{D6A10E7F-9966-F07C-45EE-0F20F49A39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6" y="4211008"/>
                <a:ext cx="4080604" cy="102675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pole tekstowe 87">
            <a:extLst>
              <a:ext uri="{FF2B5EF4-FFF2-40B4-BE49-F238E27FC236}">
                <a16:creationId xmlns:a16="http://schemas.microsoft.com/office/drawing/2014/main" id="{B457E62B-15EE-3F3A-BFE2-0BB9C25CF236}"/>
              </a:ext>
            </a:extLst>
          </p:cNvPr>
          <p:cNvSpPr txBox="1"/>
          <p:nvPr/>
        </p:nvSpPr>
        <p:spPr>
          <a:xfrm>
            <a:off x="5907465" y="6488716"/>
            <a:ext cx="609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Źródło: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C.A. Balanis: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Antenna Theory,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John Wiley &amp; Sons, INC. New York 1997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841834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9896B5-C5E3-9B08-FEBA-16FCC711E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Punkt zasilenia łaty</a:t>
            </a:r>
          </a:p>
        </p:txBody>
      </p:sp>
      <p:sp>
        <p:nvSpPr>
          <p:cNvPr id="11" name="Dowolny kształt: kształt 10">
            <a:extLst>
              <a:ext uri="{FF2B5EF4-FFF2-40B4-BE49-F238E27FC236}">
                <a16:creationId xmlns:a16="http://schemas.microsoft.com/office/drawing/2014/main" id="{704E2338-D78A-6B39-E545-E3B3098F1B14}"/>
              </a:ext>
            </a:extLst>
          </p:cNvPr>
          <p:cNvSpPr/>
          <p:nvPr/>
        </p:nvSpPr>
        <p:spPr>
          <a:xfrm>
            <a:off x="7277100" y="2181225"/>
            <a:ext cx="3409950" cy="1704975"/>
          </a:xfrm>
          <a:custGeom>
            <a:avLst/>
            <a:gdLst>
              <a:gd name="connsiteX0" fmla="*/ 0 w 3409950"/>
              <a:gd name="connsiteY0" fmla="*/ 0 h 1704975"/>
              <a:gd name="connsiteX1" fmla="*/ 3409950 w 3409950"/>
              <a:gd name="connsiteY1" fmla="*/ 0 h 1704975"/>
              <a:gd name="connsiteX2" fmla="*/ 3409950 w 3409950"/>
              <a:gd name="connsiteY2" fmla="*/ 1704975 h 1704975"/>
              <a:gd name="connsiteX3" fmla="*/ 0 w 3409950"/>
              <a:gd name="connsiteY3" fmla="*/ 1704975 h 1704975"/>
              <a:gd name="connsiteX4" fmla="*/ 0 w 3409950"/>
              <a:gd name="connsiteY4" fmla="*/ 1132839 h 1704975"/>
              <a:gd name="connsiteX5" fmla="*/ 571500 w 3409950"/>
              <a:gd name="connsiteY5" fmla="*/ 1132839 h 1704975"/>
              <a:gd name="connsiteX6" fmla="*/ 571500 w 3409950"/>
              <a:gd name="connsiteY6" fmla="*/ 995362 h 1704975"/>
              <a:gd name="connsiteX7" fmla="*/ 0 w 3409950"/>
              <a:gd name="connsiteY7" fmla="*/ 995362 h 1704975"/>
              <a:gd name="connsiteX8" fmla="*/ 0 w 3409950"/>
              <a:gd name="connsiteY8" fmla="*/ 709612 h 1704975"/>
              <a:gd name="connsiteX9" fmla="*/ 571500 w 3409950"/>
              <a:gd name="connsiteY9" fmla="*/ 709612 h 1704975"/>
              <a:gd name="connsiteX10" fmla="*/ 571500 w 3409950"/>
              <a:gd name="connsiteY10" fmla="*/ 572135 h 1704975"/>
              <a:gd name="connsiteX11" fmla="*/ 0 w 3409950"/>
              <a:gd name="connsiteY11" fmla="*/ 572135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9950" h="1704975">
                <a:moveTo>
                  <a:pt x="0" y="0"/>
                </a:moveTo>
                <a:lnTo>
                  <a:pt x="3409950" y="0"/>
                </a:lnTo>
                <a:lnTo>
                  <a:pt x="3409950" y="1704975"/>
                </a:lnTo>
                <a:lnTo>
                  <a:pt x="0" y="1704975"/>
                </a:lnTo>
                <a:lnTo>
                  <a:pt x="0" y="1132839"/>
                </a:lnTo>
                <a:lnTo>
                  <a:pt x="571500" y="1132839"/>
                </a:lnTo>
                <a:lnTo>
                  <a:pt x="571500" y="995362"/>
                </a:lnTo>
                <a:lnTo>
                  <a:pt x="0" y="995362"/>
                </a:lnTo>
                <a:lnTo>
                  <a:pt x="0" y="709612"/>
                </a:lnTo>
                <a:lnTo>
                  <a:pt x="571500" y="709612"/>
                </a:lnTo>
                <a:lnTo>
                  <a:pt x="571500" y="572135"/>
                </a:lnTo>
                <a:lnTo>
                  <a:pt x="0" y="572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l-PL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DFC2A72-6AFD-94C7-3FE0-276519A1B456}"/>
              </a:ext>
            </a:extLst>
          </p:cNvPr>
          <p:cNvSpPr/>
          <p:nvPr/>
        </p:nvSpPr>
        <p:spPr>
          <a:xfrm>
            <a:off x="6766713" y="2890837"/>
            <a:ext cx="2844011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4F3548-5CEB-F3BF-771D-2E1DCE5C5340}"/>
              </a:ext>
            </a:extLst>
          </p:cNvPr>
          <p:cNvCxnSpPr>
            <a:cxnSpLocks/>
          </p:cNvCxnSpPr>
          <p:nvPr/>
        </p:nvCxnSpPr>
        <p:spPr>
          <a:xfrm>
            <a:off x="7277100" y="2613025"/>
            <a:ext cx="5588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A7C6EE7-4DA7-C5E0-4743-4AA7734DE484}"/>
              </a:ext>
            </a:extLst>
          </p:cNvPr>
          <p:cNvCxnSpPr>
            <a:cxnSpLocks/>
          </p:cNvCxnSpPr>
          <p:nvPr/>
        </p:nvCxnSpPr>
        <p:spPr>
          <a:xfrm flipH="1" flipV="1">
            <a:off x="7835900" y="2181225"/>
            <a:ext cx="0" cy="572135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ED02FD38-93CC-5BDD-7220-FFFF368F9225}"/>
                  </a:ext>
                </a:extLst>
              </p:cNvPr>
              <p:cNvSpPr txBox="1"/>
              <p:nvPr/>
            </p:nvSpPr>
            <p:spPr>
              <a:xfrm>
                <a:off x="7317012" y="2212459"/>
                <a:ext cx="4789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ED02FD38-93CC-5BDD-7220-FFFF368F9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012" y="2212459"/>
                <a:ext cx="478977" cy="369332"/>
              </a:xfrm>
              <a:prstGeom prst="rect">
                <a:avLst/>
              </a:prstGeom>
              <a:blipFill>
                <a:blip r:embed="rId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C6D59B17-13DA-EC94-204D-CB64A1DA025B}"/>
                  </a:ext>
                </a:extLst>
              </p:cNvPr>
              <p:cNvSpPr txBox="1"/>
              <p:nvPr/>
            </p:nvSpPr>
            <p:spPr>
              <a:xfrm>
                <a:off x="8552186" y="1503664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8" name="pole tekstowe 17">
                <a:extLst>
                  <a:ext uri="{FF2B5EF4-FFF2-40B4-BE49-F238E27FC236}">
                    <a16:creationId xmlns:a16="http://schemas.microsoft.com/office/drawing/2014/main" id="{C6D59B17-13DA-EC94-204D-CB64A1DA02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2186" y="1503664"/>
                <a:ext cx="70485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59073D1-734A-5CF6-4BFB-74E3DB0C6455}"/>
              </a:ext>
            </a:extLst>
          </p:cNvPr>
          <p:cNvCxnSpPr>
            <a:cxnSpLocks/>
          </p:cNvCxnSpPr>
          <p:nvPr/>
        </p:nvCxnSpPr>
        <p:spPr>
          <a:xfrm>
            <a:off x="7277100" y="1945606"/>
            <a:ext cx="340995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0B3C6AE5-9A53-5504-EDCD-C728E605D83A}"/>
                  </a:ext>
                </a:extLst>
              </p:cNvPr>
              <p:cNvSpPr txBox="1"/>
              <p:nvPr/>
            </p:nvSpPr>
            <p:spPr>
              <a:xfrm>
                <a:off x="10747857" y="3117453"/>
                <a:ext cx="7048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20" name="pole tekstowe 19">
                <a:extLst>
                  <a:ext uri="{FF2B5EF4-FFF2-40B4-BE49-F238E27FC236}">
                    <a16:creationId xmlns:a16="http://schemas.microsoft.com/office/drawing/2014/main" id="{0B3C6AE5-9A53-5504-EDCD-C728E605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7857" y="3117453"/>
                <a:ext cx="70485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CAB8E3AD-013E-308F-97EF-643AF9B78803}"/>
              </a:ext>
            </a:extLst>
          </p:cNvPr>
          <p:cNvCxnSpPr>
            <a:cxnSpLocks/>
          </p:cNvCxnSpPr>
          <p:nvPr/>
        </p:nvCxnSpPr>
        <p:spPr>
          <a:xfrm>
            <a:off x="10942320" y="2156426"/>
            <a:ext cx="0" cy="1729774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3B3E74D4-70D5-2A55-A51E-4BE6FA9EDE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55" y="1776495"/>
            <a:ext cx="5682250" cy="4219409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64D7CED-BB60-1B64-D0CA-D24CAF4DDCC0}"/>
              </a:ext>
            </a:extLst>
          </p:cNvPr>
          <p:cNvSpPr txBox="1"/>
          <p:nvPr/>
        </p:nvSpPr>
        <p:spPr>
          <a:xfrm>
            <a:off x="5907465" y="6488716"/>
            <a:ext cx="609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Źródło: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C.A. Balanis: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Antenna Theory,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John Wiley &amp; Sons, INC. New York 1997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400" dirty="0"/>
          </a:p>
        </p:txBody>
      </p:sp>
      <p:grpSp>
        <p:nvGrpSpPr>
          <p:cNvPr id="28" name="Grupa 27">
            <a:extLst>
              <a:ext uri="{FF2B5EF4-FFF2-40B4-BE49-F238E27FC236}">
                <a16:creationId xmlns:a16="http://schemas.microsoft.com/office/drawing/2014/main" id="{C2137AE6-5AEE-A894-27B5-E4D60A7744A3}"/>
              </a:ext>
            </a:extLst>
          </p:cNvPr>
          <p:cNvGrpSpPr/>
          <p:nvPr/>
        </p:nvGrpSpPr>
        <p:grpSpPr>
          <a:xfrm>
            <a:off x="6567651" y="5237764"/>
            <a:ext cx="4518211" cy="520024"/>
            <a:chOff x="6212541" y="5237764"/>
            <a:chExt cx="4518211" cy="520024"/>
          </a:xfrm>
        </p:grpSpPr>
        <p:grpSp>
          <p:nvGrpSpPr>
            <p:cNvPr id="29" name="Grupa 28">
              <a:extLst>
                <a:ext uri="{FF2B5EF4-FFF2-40B4-BE49-F238E27FC236}">
                  <a16:creationId xmlns:a16="http://schemas.microsoft.com/office/drawing/2014/main" id="{047CD56A-7A29-EC19-44C6-387CBD34B3B4}"/>
                </a:ext>
              </a:extLst>
            </p:cNvPr>
            <p:cNvGrpSpPr/>
            <p:nvPr/>
          </p:nvGrpSpPr>
          <p:grpSpPr>
            <a:xfrm>
              <a:off x="6212541" y="5342964"/>
              <a:ext cx="4518211" cy="414824"/>
              <a:chOff x="6212541" y="5342964"/>
              <a:chExt cx="4518211" cy="414824"/>
            </a:xfrm>
          </p:grpSpPr>
          <p:sp>
            <p:nvSpPr>
              <p:cNvPr id="58" name="Prostokąt 57">
                <a:extLst>
                  <a:ext uri="{FF2B5EF4-FFF2-40B4-BE49-F238E27FC236}">
                    <a16:creationId xmlns:a16="http://schemas.microsoft.com/office/drawing/2014/main" id="{1C50794D-F9B1-188B-F652-9F490232D04F}"/>
                  </a:ext>
                </a:extLst>
              </p:cNvPr>
              <p:cNvSpPr/>
              <p:nvPr/>
            </p:nvSpPr>
            <p:spPr>
              <a:xfrm>
                <a:off x="6302188" y="5342964"/>
                <a:ext cx="4338917" cy="414824"/>
              </a:xfrm>
              <a:prstGeom prst="rect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Chmurka 58">
                <a:extLst>
                  <a:ext uri="{FF2B5EF4-FFF2-40B4-BE49-F238E27FC236}">
                    <a16:creationId xmlns:a16="http://schemas.microsoft.com/office/drawing/2014/main" id="{45DCDE04-F592-7BC9-7785-FC2261842102}"/>
                  </a:ext>
                </a:extLst>
              </p:cNvPr>
              <p:cNvSpPr/>
              <p:nvPr/>
            </p:nvSpPr>
            <p:spPr>
              <a:xfrm>
                <a:off x="6212541" y="5342964"/>
                <a:ext cx="439271" cy="414824"/>
              </a:xfrm>
              <a:prstGeom prst="cloud">
                <a:avLst/>
              </a:pr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Chmurka 59">
                    <a:extLst>
                      <a:ext uri="{FF2B5EF4-FFF2-40B4-BE49-F238E27FC236}">
                        <a16:creationId xmlns:a16="http://schemas.microsoft.com/office/drawing/2014/main" id="{C2CE100B-7666-69BE-4ABD-8E6C357D8323}"/>
                      </a:ext>
                    </a:extLst>
                  </p:cNvPr>
                  <p:cNvSpPr/>
                  <p:nvPr/>
                </p:nvSpPr>
                <p:spPr>
                  <a:xfrm>
                    <a:off x="10291481" y="5342964"/>
                    <a:ext cx="439271" cy="414824"/>
                  </a:xfrm>
                  <a:prstGeom prst="cloud">
                    <a:avLst/>
                  </a:prstGeom>
                  <a:solidFill>
                    <a:schemeClr val="tx1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oMath>
                      </m:oMathPara>
                    </a14:m>
                    <a:endParaRPr lang="pl-PL" dirty="0"/>
                  </a:p>
                </p:txBody>
              </p:sp>
            </mc:Choice>
            <mc:Fallback xmlns="">
              <p:sp>
                <p:nvSpPr>
                  <p:cNvPr id="60" name="Chmurka 59">
                    <a:extLst>
                      <a:ext uri="{FF2B5EF4-FFF2-40B4-BE49-F238E27FC236}">
                        <a16:creationId xmlns:a16="http://schemas.microsoft.com/office/drawing/2014/main" id="{C2CE100B-7666-69BE-4ABD-8E6C357D832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91481" y="5342964"/>
                    <a:ext cx="439271" cy="414824"/>
                  </a:xfrm>
                  <a:prstGeom prst="cloud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pl-P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DDC7F544-1EC3-98E5-AAA3-2504F3697DB7}"/>
                </a:ext>
              </a:extLst>
            </p:cNvPr>
            <p:cNvSpPr/>
            <p:nvPr/>
          </p:nvSpPr>
          <p:spPr>
            <a:xfrm>
              <a:off x="6844552" y="5297245"/>
              <a:ext cx="3110753" cy="45719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31" name="Grupa 30">
              <a:extLst>
                <a:ext uri="{FF2B5EF4-FFF2-40B4-BE49-F238E27FC236}">
                  <a16:creationId xmlns:a16="http://schemas.microsoft.com/office/drawing/2014/main" id="{54B75A4E-D063-5E3A-7BE5-C50478D76DE7}"/>
                </a:ext>
              </a:extLst>
            </p:cNvPr>
            <p:cNvGrpSpPr/>
            <p:nvPr/>
          </p:nvGrpSpPr>
          <p:grpSpPr>
            <a:xfrm>
              <a:off x="6602778" y="5237764"/>
              <a:ext cx="1598247" cy="520024"/>
              <a:chOff x="6602778" y="5237764"/>
              <a:chExt cx="1598247" cy="520024"/>
            </a:xfrm>
          </p:grpSpPr>
          <p:cxnSp>
            <p:nvCxnSpPr>
              <p:cNvPr id="47" name="Łącznik prosty ze strzałką 46">
                <a:extLst>
                  <a:ext uri="{FF2B5EF4-FFF2-40B4-BE49-F238E27FC236}">
                    <a16:creationId xmlns:a16="http://schemas.microsoft.com/office/drawing/2014/main" id="{B56D69B5-E2FA-E6AF-95F9-0B38102502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0102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Łącznik prosty ze strzałką 47">
                <a:extLst>
                  <a:ext uri="{FF2B5EF4-FFF2-40B4-BE49-F238E27FC236}">
                    <a16:creationId xmlns:a16="http://schemas.microsoft.com/office/drawing/2014/main" id="{802F8941-F8BA-53B8-9E43-B8886ECF0A5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5900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Łącznik prosty ze strzałką 48">
                <a:extLst>
                  <a:ext uri="{FF2B5EF4-FFF2-40B4-BE49-F238E27FC236}">
                    <a16:creationId xmlns:a16="http://schemas.microsoft.com/office/drawing/2014/main" id="{08EFB1C4-4447-B21A-5635-0136FCB6C4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157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Łącznik prosty ze strzałką 49">
                <a:extLst>
                  <a:ext uri="{FF2B5EF4-FFF2-40B4-BE49-F238E27FC236}">
                    <a16:creationId xmlns:a16="http://schemas.microsoft.com/office/drawing/2014/main" id="{BFEBA70D-9DB7-EDCC-5EBD-BBEEB780D8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107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Łącznik prosty ze strzałką 50">
                <a:extLst>
                  <a:ext uri="{FF2B5EF4-FFF2-40B4-BE49-F238E27FC236}">
                    <a16:creationId xmlns:a16="http://schemas.microsoft.com/office/drawing/2014/main" id="{0BEB1980-6064-612E-B79F-DD44C7F5D1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1850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Łącznik prosty ze strzałką 51">
                <a:extLst>
                  <a:ext uri="{FF2B5EF4-FFF2-40B4-BE49-F238E27FC236}">
                    <a16:creationId xmlns:a16="http://schemas.microsoft.com/office/drawing/2014/main" id="{47D8A984-D428-DE93-8FC1-3D20491743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9450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Łącznik prosty ze strzałką 52">
                <a:extLst>
                  <a:ext uri="{FF2B5EF4-FFF2-40B4-BE49-F238E27FC236}">
                    <a16:creationId xmlns:a16="http://schemas.microsoft.com/office/drawing/2014/main" id="{7C3AD076-535C-8D3C-0789-2CBDEF939D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7375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Łącznik prosty ze strzałką 53">
                <a:extLst>
                  <a:ext uri="{FF2B5EF4-FFF2-40B4-BE49-F238E27FC236}">
                    <a16:creationId xmlns:a16="http://schemas.microsoft.com/office/drawing/2014/main" id="{21989BAE-93C2-3634-F089-FD28E7080EF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4552" y="5342964"/>
                <a:ext cx="0" cy="4148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Dowolny kształt: kształt 54">
                <a:extLst>
                  <a:ext uri="{FF2B5EF4-FFF2-40B4-BE49-F238E27FC236}">
                    <a16:creationId xmlns:a16="http://schemas.microsoft.com/office/drawing/2014/main" id="{3ACCADB4-B501-5C08-AD31-9FF4AA71C9CA}"/>
                  </a:ext>
                </a:extLst>
              </p:cNvPr>
              <p:cNvSpPr/>
              <p:nvPr/>
            </p:nvSpPr>
            <p:spPr>
              <a:xfrm>
                <a:off x="6769101" y="5341451"/>
                <a:ext cx="60320" cy="414824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Dowolny kształt: kształt 55">
                <a:extLst>
                  <a:ext uri="{FF2B5EF4-FFF2-40B4-BE49-F238E27FC236}">
                    <a16:creationId xmlns:a16="http://schemas.microsoft.com/office/drawing/2014/main" id="{18415317-CBB6-0763-1948-C9A2EBC716B9}"/>
                  </a:ext>
                </a:extLst>
              </p:cNvPr>
              <p:cNvSpPr/>
              <p:nvPr/>
            </p:nvSpPr>
            <p:spPr>
              <a:xfrm>
                <a:off x="6692152" y="5297245"/>
                <a:ext cx="146787" cy="459030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7" name="Dowolny kształt: kształt 56">
                <a:extLst>
                  <a:ext uri="{FF2B5EF4-FFF2-40B4-BE49-F238E27FC236}">
                    <a16:creationId xmlns:a16="http://schemas.microsoft.com/office/drawing/2014/main" id="{09895D88-744A-D23F-894F-8100E876F371}"/>
                  </a:ext>
                </a:extLst>
              </p:cNvPr>
              <p:cNvSpPr/>
              <p:nvPr/>
            </p:nvSpPr>
            <p:spPr>
              <a:xfrm>
                <a:off x="6602778" y="5237764"/>
                <a:ext cx="232997" cy="518511"/>
              </a:xfrm>
              <a:custGeom>
                <a:avLst/>
                <a:gdLst>
                  <a:gd name="connsiteX0" fmla="*/ 172672 w 232997"/>
                  <a:gd name="connsiteY0" fmla="*/ 518511 h 518511"/>
                  <a:gd name="connsiteX1" fmla="*/ 13922 w 232997"/>
                  <a:gd name="connsiteY1" fmla="*/ 305786 h 518511"/>
                  <a:gd name="connsiteX2" fmla="*/ 20272 w 232997"/>
                  <a:gd name="connsiteY2" fmla="*/ 83536 h 518511"/>
                  <a:gd name="connsiteX3" fmla="*/ 121872 w 232997"/>
                  <a:gd name="connsiteY3" fmla="*/ 986 h 518511"/>
                  <a:gd name="connsiteX4" fmla="*/ 232997 w 232997"/>
                  <a:gd name="connsiteY4" fmla="*/ 45436 h 518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997" h="518511">
                    <a:moveTo>
                      <a:pt x="172672" y="518511"/>
                    </a:moveTo>
                    <a:cubicBezTo>
                      <a:pt x="105997" y="448396"/>
                      <a:pt x="39322" y="378282"/>
                      <a:pt x="13922" y="305786"/>
                    </a:cubicBezTo>
                    <a:cubicBezTo>
                      <a:pt x="-11478" y="233290"/>
                      <a:pt x="2280" y="134336"/>
                      <a:pt x="20272" y="83536"/>
                    </a:cubicBezTo>
                    <a:cubicBezTo>
                      <a:pt x="38264" y="32736"/>
                      <a:pt x="86418" y="7336"/>
                      <a:pt x="121872" y="986"/>
                    </a:cubicBezTo>
                    <a:cubicBezTo>
                      <a:pt x="157326" y="-5364"/>
                      <a:pt x="195161" y="20036"/>
                      <a:pt x="232997" y="45436"/>
                    </a:cubicBezTo>
                  </a:path>
                </a:pathLst>
              </a:custGeom>
              <a:ln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D64ED227-1D2D-D68B-96ED-9C34C4D7112E}"/>
                </a:ext>
              </a:extLst>
            </p:cNvPr>
            <p:cNvGrpSpPr/>
            <p:nvPr/>
          </p:nvGrpSpPr>
          <p:grpSpPr>
            <a:xfrm flipH="1">
              <a:off x="8601074" y="5237764"/>
              <a:ext cx="1588050" cy="520024"/>
              <a:chOff x="6602778" y="5237764"/>
              <a:chExt cx="1588698" cy="520024"/>
            </a:xfrm>
          </p:grpSpPr>
          <p:cxnSp>
            <p:nvCxnSpPr>
              <p:cNvPr id="36" name="Łącznik prosty ze strzałką 35">
                <a:extLst>
                  <a:ext uri="{FF2B5EF4-FFF2-40B4-BE49-F238E27FC236}">
                    <a16:creationId xmlns:a16="http://schemas.microsoft.com/office/drawing/2014/main" id="{FCAFC48A-91D7-B12C-2637-009CF9A49E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91476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Łącznik prosty ze strzałką 36">
                <a:extLst>
                  <a:ext uri="{FF2B5EF4-FFF2-40B4-BE49-F238E27FC236}">
                    <a16:creationId xmlns:a16="http://schemas.microsoft.com/office/drawing/2014/main" id="{82D2109C-3A90-48AA-F3BB-5214753CA3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35900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Łącznik prosty ze strzałką 37">
                <a:extLst>
                  <a:ext uri="{FF2B5EF4-FFF2-40B4-BE49-F238E27FC236}">
                    <a16:creationId xmlns:a16="http://schemas.microsoft.com/office/drawing/2014/main" id="{501AE2E0-391E-2B3B-0E25-E65BABA783D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21575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Łącznik prosty ze strzałką 38">
                <a:extLst>
                  <a:ext uri="{FF2B5EF4-FFF2-40B4-BE49-F238E27FC236}">
                    <a16:creationId xmlns:a16="http://schemas.microsoft.com/office/drawing/2014/main" id="{371E341E-92E9-095A-9843-59BC23DBCE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31075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Łącznik prosty ze strzałką 39">
                <a:extLst>
                  <a:ext uri="{FF2B5EF4-FFF2-40B4-BE49-F238E27FC236}">
                    <a16:creationId xmlns:a16="http://schemas.microsoft.com/office/drawing/2014/main" id="{7877EB01-0B78-A2F3-3528-C10BEC395C2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1850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Łącznik prosty ze strzałką 40">
                <a:extLst>
                  <a:ext uri="{FF2B5EF4-FFF2-40B4-BE49-F238E27FC236}">
                    <a16:creationId xmlns:a16="http://schemas.microsoft.com/office/drawing/2014/main" id="{861A41F7-2F17-B559-D8B8-CA01D0BD3D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9450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Łącznik prosty ze strzałką 41">
                <a:extLst>
                  <a:ext uri="{FF2B5EF4-FFF2-40B4-BE49-F238E27FC236}">
                    <a16:creationId xmlns:a16="http://schemas.microsoft.com/office/drawing/2014/main" id="{41CC0E6A-7DB1-4E03-F9E2-6F25D6DDF30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7375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Łącznik prosty ze strzałką 42">
                <a:extLst>
                  <a:ext uri="{FF2B5EF4-FFF2-40B4-BE49-F238E27FC236}">
                    <a16:creationId xmlns:a16="http://schemas.microsoft.com/office/drawing/2014/main" id="{557E6CFE-E73A-2E15-BE72-5AF862D1B57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44552" y="5342964"/>
                <a:ext cx="0" cy="414824"/>
              </a:xfrm>
              <a:prstGeom prst="straightConnector1">
                <a:avLst/>
              </a:pr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Dowolny kształt: kształt 43">
                <a:extLst>
                  <a:ext uri="{FF2B5EF4-FFF2-40B4-BE49-F238E27FC236}">
                    <a16:creationId xmlns:a16="http://schemas.microsoft.com/office/drawing/2014/main" id="{9FA242A8-8B39-A021-5DA2-9E541D8E45C2}"/>
                  </a:ext>
                </a:extLst>
              </p:cNvPr>
              <p:cNvSpPr/>
              <p:nvPr/>
            </p:nvSpPr>
            <p:spPr>
              <a:xfrm>
                <a:off x="6769101" y="5341451"/>
                <a:ext cx="60320" cy="414824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5" name="Dowolny kształt: kształt 44">
                <a:extLst>
                  <a:ext uri="{FF2B5EF4-FFF2-40B4-BE49-F238E27FC236}">
                    <a16:creationId xmlns:a16="http://schemas.microsoft.com/office/drawing/2014/main" id="{4F76676F-5D21-E7FE-39EC-BB312081EC79}"/>
                  </a:ext>
                </a:extLst>
              </p:cNvPr>
              <p:cNvSpPr/>
              <p:nvPr/>
            </p:nvSpPr>
            <p:spPr>
              <a:xfrm>
                <a:off x="6692152" y="5297245"/>
                <a:ext cx="146787" cy="459030"/>
              </a:xfrm>
              <a:custGeom>
                <a:avLst/>
                <a:gdLst>
                  <a:gd name="connsiteX0" fmla="*/ 98574 w 139849"/>
                  <a:gd name="connsiteY0" fmla="*/ 444500 h 444500"/>
                  <a:gd name="connsiteX1" fmla="*/ 28724 w 139849"/>
                  <a:gd name="connsiteY1" fmla="*/ 304800 h 444500"/>
                  <a:gd name="connsiteX2" fmla="*/ 6499 w 139849"/>
                  <a:gd name="connsiteY2" fmla="*/ 114300 h 444500"/>
                  <a:gd name="connsiteX3" fmla="*/ 139849 w 139849"/>
                  <a:gd name="connsiteY3" fmla="*/ 0 h 44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849" h="444500">
                    <a:moveTo>
                      <a:pt x="98574" y="444500"/>
                    </a:moveTo>
                    <a:cubicBezTo>
                      <a:pt x="71322" y="402166"/>
                      <a:pt x="44070" y="359833"/>
                      <a:pt x="28724" y="304800"/>
                    </a:cubicBezTo>
                    <a:cubicBezTo>
                      <a:pt x="13378" y="249767"/>
                      <a:pt x="-12022" y="165100"/>
                      <a:pt x="6499" y="114300"/>
                    </a:cubicBezTo>
                    <a:cubicBezTo>
                      <a:pt x="25020" y="63500"/>
                      <a:pt x="82434" y="31750"/>
                      <a:pt x="139849" y="0"/>
                    </a:cubicBezTo>
                  </a:path>
                </a:pathLst>
              </a:cu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6" name="Dowolny kształt: kształt 45">
                <a:extLst>
                  <a:ext uri="{FF2B5EF4-FFF2-40B4-BE49-F238E27FC236}">
                    <a16:creationId xmlns:a16="http://schemas.microsoft.com/office/drawing/2014/main" id="{FDCB4FAF-CF3B-2860-CF57-A5575482A024}"/>
                  </a:ext>
                </a:extLst>
              </p:cNvPr>
              <p:cNvSpPr/>
              <p:nvPr/>
            </p:nvSpPr>
            <p:spPr>
              <a:xfrm>
                <a:off x="6602778" y="5237764"/>
                <a:ext cx="232997" cy="518511"/>
              </a:xfrm>
              <a:custGeom>
                <a:avLst/>
                <a:gdLst>
                  <a:gd name="connsiteX0" fmla="*/ 172672 w 232997"/>
                  <a:gd name="connsiteY0" fmla="*/ 518511 h 518511"/>
                  <a:gd name="connsiteX1" fmla="*/ 13922 w 232997"/>
                  <a:gd name="connsiteY1" fmla="*/ 305786 h 518511"/>
                  <a:gd name="connsiteX2" fmla="*/ 20272 w 232997"/>
                  <a:gd name="connsiteY2" fmla="*/ 83536 h 518511"/>
                  <a:gd name="connsiteX3" fmla="*/ 121872 w 232997"/>
                  <a:gd name="connsiteY3" fmla="*/ 986 h 518511"/>
                  <a:gd name="connsiteX4" fmla="*/ 232997 w 232997"/>
                  <a:gd name="connsiteY4" fmla="*/ 45436 h 518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997" h="518511">
                    <a:moveTo>
                      <a:pt x="172672" y="518511"/>
                    </a:moveTo>
                    <a:cubicBezTo>
                      <a:pt x="105997" y="448396"/>
                      <a:pt x="39322" y="378282"/>
                      <a:pt x="13922" y="305786"/>
                    </a:cubicBezTo>
                    <a:cubicBezTo>
                      <a:pt x="-11478" y="233290"/>
                      <a:pt x="2280" y="134336"/>
                      <a:pt x="20272" y="83536"/>
                    </a:cubicBezTo>
                    <a:cubicBezTo>
                      <a:pt x="38264" y="32736"/>
                      <a:pt x="86418" y="7336"/>
                      <a:pt x="121872" y="986"/>
                    </a:cubicBezTo>
                    <a:cubicBezTo>
                      <a:pt x="157326" y="-5364"/>
                      <a:pt x="195161" y="20036"/>
                      <a:pt x="232997" y="45436"/>
                    </a:cubicBezTo>
                  </a:path>
                </a:pathLst>
              </a:custGeom>
              <a:ln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cxnSp>
          <p:nvCxnSpPr>
            <p:cNvPr id="33" name="Łącznik prosty 32">
              <a:extLst>
                <a:ext uri="{FF2B5EF4-FFF2-40B4-BE49-F238E27FC236}">
                  <a16:creationId xmlns:a16="http://schemas.microsoft.com/office/drawing/2014/main" id="{F50F5A14-4F0E-B8AD-5136-10DA8AD6BBBB}"/>
                </a:ext>
              </a:extLst>
            </p:cNvPr>
            <p:cNvCxnSpPr>
              <a:cxnSpLocks/>
            </p:cNvCxnSpPr>
            <p:nvPr/>
          </p:nvCxnSpPr>
          <p:spPr>
            <a:xfrm>
              <a:off x="6302188" y="5756275"/>
              <a:ext cx="4338917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Łącznik prosty ze strzałką 33">
              <a:extLst>
                <a:ext uri="{FF2B5EF4-FFF2-40B4-BE49-F238E27FC236}">
                  <a16:creationId xmlns:a16="http://schemas.microsoft.com/office/drawing/2014/main" id="{567BD0D3-8B68-B890-2DCD-DB300FBF11C8}"/>
                </a:ext>
              </a:extLst>
            </p:cNvPr>
            <p:cNvCxnSpPr/>
            <p:nvPr/>
          </p:nvCxnSpPr>
          <p:spPr>
            <a:xfrm flipV="1">
              <a:off x="6372225" y="5341451"/>
              <a:ext cx="0" cy="414824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ole tekstowe 34">
              <a:extLst>
                <a:ext uri="{FF2B5EF4-FFF2-40B4-BE49-F238E27FC236}">
                  <a16:creationId xmlns:a16="http://schemas.microsoft.com/office/drawing/2014/main" id="{9306D848-DB36-D7DC-EFE3-39F169D5C727}"/>
                </a:ext>
              </a:extLst>
            </p:cNvPr>
            <p:cNvSpPr txBox="1"/>
            <p:nvPr/>
          </p:nvSpPr>
          <p:spPr>
            <a:xfrm>
              <a:off x="6311604" y="5410363"/>
              <a:ext cx="2792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200" dirty="0"/>
                <a:t>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248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09CF03-8FA7-7520-0CDD-EF908CF5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anteny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F96AA16A-7766-1366-901D-E5AC3939FE0A}"/>
                  </a:ext>
                </a:extLst>
              </p:cNvPr>
              <p:cNvSpPr txBox="1"/>
              <p:nvPr/>
            </p:nvSpPr>
            <p:spPr>
              <a:xfrm>
                <a:off x="646110" y="1853248"/>
                <a:ext cx="484028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r>
                  <a:rPr lang="pl-PL" b="0" dirty="0"/>
                  <a:t>,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l-PL" dirty="0"/>
                  <a:t>Laminat RO4350B,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=3.48,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=1.524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pl-PL" dirty="0"/>
                  <a:t>,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l-PL" dirty="0"/>
                  <a:t>Wymiary laminatu 150 mm x 150 mm</a:t>
                </a:r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F96AA16A-7766-1366-901D-E5AC3939FE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0" y="1853248"/>
                <a:ext cx="4840289" cy="2031325"/>
              </a:xfrm>
              <a:prstGeom prst="rect">
                <a:avLst/>
              </a:prstGeom>
              <a:blipFill>
                <a:blip r:embed="rId2"/>
                <a:stretch>
                  <a:fillRect l="-882" t="-1502" b="-390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06AC533B-E286-633E-EE98-923E3EC55085}"/>
                  </a:ext>
                </a:extLst>
              </p:cNvPr>
              <p:cNvSpPr txBox="1"/>
              <p:nvPr/>
            </p:nvSpPr>
            <p:spPr>
              <a:xfrm>
                <a:off x="6828240" y="1853248"/>
                <a:ext cx="3222594" cy="14995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≅100 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pl-PL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l-P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=3.38,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l-P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≅80 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06AC533B-E286-633E-EE98-923E3EC55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240" y="1853248"/>
                <a:ext cx="3222594" cy="1499578"/>
              </a:xfrm>
              <a:prstGeom prst="rect">
                <a:avLst/>
              </a:prstGeom>
              <a:blipFill>
                <a:blip r:embed="rId3"/>
                <a:stretch>
                  <a:fillRect l="-1134" b="-447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5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9461DA-88E6-F75F-0F5B-5EC9948C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Współczynnik dopasowania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22198ED-2BD5-5BE8-B4AA-53E5A86FB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1684572"/>
            <a:ext cx="6196614" cy="49572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B74FB7A5-EB29-6F0C-37A6-92B641490B50}"/>
                  </a:ext>
                </a:extLst>
              </p:cNvPr>
              <p:cNvSpPr txBox="1"/>
              <p:nvPr/>
            </p:nvSpPr>
            <p:spPr>
              <a:xfrm>
                <a:off x="417250" y="1953087"/>
                <a:ext cx="42080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=0.984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𝐺𝐻𝑧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=9.5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𝑀𝐻𝑧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B74FB7A5-EB29-6F0C-37A6-92B641490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50" y="1953087"/>
                <a:ext cx="4208016" cy="923330"/>
              </a:xfrm>
              <a:prstGeom prst="rect">
                <a:avLst/>
              </a:prstGeom>
              <a:blipFill>
                <a:blip r:embed="rId3"/>
                <a:stretch>
                  <a:fillRect l="-868" b="-789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5830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46F73F-7B50-8079-7BEF-69754EB5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Charakterystyka promieniowania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7AA05DE-310D-0774-9C63-73A8DCEC8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62" y="1229707"/>
            <a:ext cx="7035367" cy="5628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B7BEEA38-248A-DAE2-5DB0-035E998E5584}"/>
                  </a:ext>
                </a:extLst>
              </p:cNvPr>
              <p:cNvSpPr txBox="1"/>
              <p:nvPr/>
            </p:nvSpPr>
            <p:spPr>
              <a:xfrm>
                <a:off x="363983" y="1580225"/>
                <a:ext cx="3595457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=8.8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𝑑𝐵𝑖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=86.8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pl-PL" dirty="0"/>
                  <a:t> in H </a:t>
                </a:r>
                <a:r>
                  <a:rPr lang="pl-PL" dirty="0" err="1"/>
                  <a:t>plane</a:t>
                </a:r>
                <a:r>
                  <a:rPr lang="pl-PL" dirty="0"/>
                  <a:t>,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=88.6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pl-PL" dirty="0"/>
                  <a:t> in E </a:t>
                </a:r>
                <a:r>
                  <a:rPr lang="pl-PL" dirty="0" err="1"/>
                  <a:t>plane</a:t>
                </a:r>
                <a:r>
                  <a:rPr lang="pl-PL" dirty="0"/>
                  <a:t>,</a:t>
                </a: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B7BEEA38-248A-DAE2-5DB0-035E998E5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983" y="1580225"/>
                <a:ext cx="3595457" cy="1477328"/>
              </a:xfrm>
              <a:prstGeom prst="rect">
                <a:avLst/>
              </a:prstGeom>
              <a:blipFill>
                <a:blip r:embed="rId3"/>
                <a:stretch>
                  <a:fillRect l="-1186" b="-535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31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8A84B-02EB-29A1-7880-8DB9FDC43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EF43B8-103E-8AD7-5776-5BDBCBD7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Patch</a:t>
            </a:r>
            <a:r>
              <a:rPr lang="pl-PL" dirty="0"/>
              <a:t> </a:t>
            </a:r>
            <a:r>
              <a:rPr lang="pl-PL" dirty="0" err="1"/>
              <a:t>Inverted</a:t>
            </a:r>
            <a:r>
              <a:rPr lang="pl-PL" dirty="0"/>
              <a:t> F </a:t>
            </a:r>
            <a:r>
              <a:rPr lang="pl-PL" dirty="0" err="1"/>
              <a:t>antenna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5FA9860-5062-7F4E-7B2E-F8AEC4A70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2673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03AD8-3C29-B99D-F1FE-DA8B7F95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PIFA antena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0656F86C-7C3E-6FF3-80C0-A47393183375}"/>
                  </a:ext>
                </a:extLst>
              </p:cNvPr>
              <p:cNvSpPr txBox="1"/>
              <p:nvPr/>
            </p:nvSpPr>
            <p:spPr>
              <a:xfrm>
                <a:off x="763480" y="1589103"/>
                <a:ext cx="6068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l-PL" dirty="0"/>
                  <a:t>Antena </a:t>
                </a:r>
                <a:r>
                  <a:rPr lang="pl-PL" dirty="0" err="1"/>
                  <a:t>łatowa</a:t>
                </a:r>
                <a:r>
                  <a:rPr lang="pl-PL" dirty="0"/>
                  <a:t> @ 1 GHz:	</a:t>
                </a: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80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0656F86C-7C3E-6FF3-80C0-A47393183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80" y="1589103"/>
                <a:ext cx="6068136" cy="369332"/>
              </a:xfrm>
              <a:prstGeom prst="rect">
                <a:avLst/>
              </a:prstGeom>
              <a:blipFill>
                <a:blip r:embed="rId2"/>
                <a:stretch>
                  <a:fillRect l="-602" t="-10000" b="-26667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>
            <a:extLst>
              <a:ext uri="{FF2B5EF4-FFF2-40B4-BE49-F238E27FC236}">
                <a16:creationId xmlns:a16="http://schemas.microsoft.com/office/drawing/2014/main" id="{4312380B-B8F9-0644-025B-E8E4BBD11BE5}"/>
              </a:ext>
            </a:extLst>
          </p:cNvPr>
          <p:cNvSpPr txBox="1"/>
          <p:nvPr/>
        </p:nvSpPr>
        <p:spPr>
          <a:xfrm>
            <a:off x="763480" y="2336307"/>
            <a:ext cx="532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Ćwierćfalowa antena </a:t>
            </a:r>
            <a:r>
              <a:rPr lang="pl-PL" dirty="0" err="1"/>
              <a:t>łatowa</a:t>
            </a:r>
            <a:r>
              <a:rPr lang="pl-PL" dirty="0"/>
              <a:t> ze zwarciem: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CDEA968-B562-F7C8-E7DA-7AD7215551D5}"/>
              </a:ext>
            </a:extLst>
          </p:cNvPr>
          <p:cNvGrpSpPr/>
          <p:nvPr/>
        </p:nvGrpSpPr>
        <p:grpSpPr>
          <a:xfrm>
            <a:off x="4287915" y="5073183"/>
            <a:ext cx="6442837" cy="684605"/>
            <a:chOff x="6212541" y="5342964"/>
            <a:chExt cx="4518211" cy="414824"/>
          </a:xfrm>
        </p:grpSpPr>
        <p:sp>
          <p:nvSpPr>
            <p:cNvPr id="35" name="Prostokąt 34">
              <a:extLst>
                <a:ext uri="{FF2B5EF4-FFF2-40B4-BE49-F238E27FC236}">
                  <a16:creationId xmlns:a16="http://schemas.microsoft.com/office/drawing/2014/main" id="{8F8A7875-0365-A8B6-EB0E-B4F5251D5933}"/>
                </a:ext>
              </a:extLst>
            </p:cNvPr>
            <p:cNvSpPr/>
            <p:nvPr/>
          </p:nvSpPr>
          <p:spPr>
            <a:xfrm>
              <a:off x="6302188" y="5342964"/>
              <a:ext cx="4338917" cy="4148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6" name="Chmurka 35">
              <a:extLst>
                <a:ext uri="{FF2B5EF4-FFF2-40B4-BE49-F238E27FC236}">
                  <a16:creationId xmlns:a16="http://schemas.microsoft.com/office/drawing/2014/main" id="{A173ACC4-4A2C-68AE-26FF-8E2AF4DF56C2}"/>
                </a:ext>
              </a:extLst>
            </p:cNvPr>
            <p:cNvSpPr/>
            <p:nvPr/>
          </p:nvSpPr>
          <p:spPr>
            <a:xfrm>
              <a:off x="6212541" y="5342964"/>
              <a:ext cx="439271" cy="414824"/>
            </a:xfrm>
            <a:prstGeom prst="cloud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hmurka 36">
                  <a:extLst>
                    <a:ext uri="{FF2B5EF4-FFF2-40B4-BE49-F238E27FC236}">
                      <a16:creationId xmlns:a16="http://schemas.microsoft.com/office/drawing/2014/main" id="{D30095C9-0084-2525-E761-3BAB1023CEA1}"/>
                    </a:ext>
                  </a:extLst>
                </p:cNvPr>
                <p:cNvSpPr/>
                <p:nvPr/>
              </p:nvSpPr>
              <p:spPr>
                <a:xfrm>
                  <a:off x="10291481" y="5342964"/>
                  <a:ext cx="439271" cy="414824"/>
                </a:xfrm>
                <a:prstGeom prst="cloud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pl-PL" dirty="0"/>
                </a:p>
              </p:txBody>
            </p:sp>
          </mc:Choice>
          <mc:Fallback xmlns="">
            <p:sp>
              <p:nvSpPr>
                <p:cNvPr id="37" name="Chmurka 36">
                  <a:extLst>
                    <a:ext uri="{FF2B5EF4-FFF2-40B4-BE49-F238E27FC236}">
                      <a16:creationId xmlns:a16="http://schemas.microsoft.com/office/drawing/2014/main" id="{D30095C9-0084-2525-E761-3BAB1023CE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1481" y="5342964"/>
                  <a:ext cx="439271" cy="414824"/>
                </a:xfrm>
                <a:prstGeom prst="cloud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6CAB5325-ED5F-22FC-7F95-9107EAD56BF8}"/>
              </a:ext>
            </a:extLst>
          </p:cNvPr>
          <p:cNvSpPr/>
          <p:nvPr/>
        </p:nvSpPr>
        <p:spPr>
          <a:xfrm>
            <a:off x="5189144" y="4997731"/>
            <a:ext cx="4435843" cy="7545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9EC21BB1-DB0A-E27E-B856-E79FCE8C47B1}"/>
              </a:ext>
            </a:extLst>
          </p:cNvPr>
          <p:cNvCxnSpPr>
            <a:cxnSpLocks/>
          </p:cNvCxnSpPr>
          <p:nvPr/>
        </p:nvCxnSpPr>
        <p:spPr>
          <a:xfrm>
            <a:off x="4415749" y="5755291"/>
            <a:ext cx="41156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964B6CB8-29A1-1400-0324-F3B818280E85}"/>
              </a:ext>
            </a:extLst>
          </p:cNvPr>
          <p:cNvCxnSpPr/>
          <p:nvPr/>
        </p:nvCxnSpPr>
        <p:spPr>
          <a:xfrm flipV="1">
            <a:off x="4515620" y="5070686"/>
            <a:ext cx="0" cy="68460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82E0D17-F02A-1DDF-D660-D73D932FB441}"/>
              </a:ext>
            </a:extLst>
          </p:cNvPr>
          <p:cNvSpPr txBox="1"/>
          <p:nvPr/>
        </p:nvSpPr>
        <p:spPr>
          <a:xfrm>
            <a:off x="4429176" y="5184415"/>
            <a:ext cx="398194" cy="457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</a:t>
            </a:r>
          </a:p>
        </p:txBody>
      </p: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AD73C003-E521-FAF3-514F-71A6B0047FFD}"/>
              </a:ext>
            </a:extLst>
          </p:cNvPr>
          <p:cNvCxnSpPr>
            <a:cxnSpLocks/>
          </p:cNvCxnSpPr>
          <p:nvPr/>
        </p:nvCxnSpPr>
        <p:spPr>
          <a:xfrm>
            <a:off x="8927085" y="5755291"/>
            <a:ext cx="16758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Łącznik prosty 40">
            <a:extLst>
              <a:ext uri="{FF2B5EF4-FFF2-40B4-BE49-F238E27FC236}">
                <a16:creationId xmlns:a16="http://schemas.microsoft.com/office/drawing/2014/main" id="{D1CDEA95-3835-0027-BA95-3A08D91BE4BF}"/>
              </a:ext>
            </a:extLst>
          </p:cNvPr>
          <p:cNvCxnSpPr>
            <a:cxnSpLocks/>
          </p:cNvCxnSpPr>
          <p:nvPr/>
        </p:nvCxnSpPr>
        <p:spPr>
          <a:xfrm>
            <a:off x="9624987" y="5070686"/>
            <a:ext cx="0" cy="6846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E5720258-E720-FCC8-05C8-DD9041CCDCCE}"/>
              </a:ext>
            </a:extLst>
          </p:cNvPr>
          <p:cNvCxnSpPr>
            <a:cxnSpLocks/>
          </p:cNvCxnSpPr>
          <p:nvPr/>
        </p:nvCxnSpPr>
        <p:spPr>
          <a:xfrm>
            <a:off x="8765332" y="5070686"/>
            <a:ext cx="0" cy="15076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Łącznik prosty 45">
            <a:extLst>
              <a:ext uri="{FF2B5EF4-FFF2-40B4-BE49-F238E27FC236}">
                <a16:creationId xmlns:a16="http://schemas.microsoft.com/office/drawing/2014/main" id="{102D0588-7839-A02D-63D7-2D66931E0FE1}"/>
              </a:ext>
            </a:extLst>
          </p:cNvPr>
          <p:cNvCxnSpPr>
            <a:cxnSpLocks/>
          </p:cNvCxnSpPr>
          <p:nvPr/>
        </p:nvCxnSpPr>
        <p:spPr>
          <a:xfrm>
            <a:off x="8917732" y="5755291"/>
            <a:ext cx="0" cy="823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Łącznik prosty 48">
            <a:extLst>
              <a:ext uri="{FF2B5EF4-FFF2-40B4-BE49-F238E27FC236}">
                <a16:creationId xmlns:a16="http://schemas.microsoft.com/office/drawing/2014/main" id="{9B64EA1E-7F36-4377-BB86-E9B1D05DFD0D}"/>
              </a:ext>
            </a:extLst>
          </p:cNvPr>
          <p:cNvCxnSpPr>
            <a:cxnSpLocks/>
          </p:cNvCxnSpPr>
          <p:nvPr/>
        </p:nvCxnSpPr>
        <p:spPr>
          <a:xfrm>
            <a:off x="8531441" y="5755291"/>
            <a:ext cx="0" cy="823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pole tekstowe 49">
                <a:extLst>
                  <a:ext uri="{FF2B5EF4-FFF2-40B4-BE49-F238E27FC236}">
                    <a16:creationId xmlns:a16="http://schemas.microsoft.com/office/drawing/2014/main" id="{B88DFFE1-4FF9-9F8A-8260-B7F942D2C1BB}"/>
                  </a:ext>
                </a:extLst>
              </p:cNvPr>
              <p:cNvSpPr txBox="1"/>
              <p:nvPr/>
            </p:nvSpPr>
            <p:spPr>
              <a:xfrm>
                <a:off x="6448123" y="3789736"/>
                <a:ext cx="1854147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≈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0" name="pole tekstowe 49">
                <a:extLst>
                  <a:ext uri="{FF2B5EF4-FFF2-40B4-BE49-F238E27FC236}">
                    <a16:creationId xmlns:a16="http://schemas.microsoft.com/office/drawing/2014/main" id="{B88DFFE1-4FF9-9F8A-8260-B7F942D2C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123" y="3789736"/>
                <a:ext cx="1854147" cy="6165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Łącznik prosty ze strzałką 50">
            <a:extLst>
              <a:ext uri="{FF2B5EF4-FFF2-40B4-BE49-F238E27FC236}">
                <a16:creationId xmlns:a16="http://schemas.microsoft.com/office/drawing/2014/main" id="{7D66C06B-31E9-15A0-04B2-41DB0DD79A8A}"/>
              </a:ext>
            </a:extLst>
          </p:cNvPr>
          <p:cNvCxnSpPr>
            <a:cxnSpLocks/>
          </p:cNvCxnSpPr>
          <p:nvPr/>
        </p:nvCxnSpPr>
        <p:spPr>
          <a:xfrm>
            <a:off x="5189144" y="4472011"/>
            <a:ext cx="437210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565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8E2651-8EB1-ADFC-D03B-BC57387FE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anteny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80ED879E-AE6E-3190-058B-965B71814318}"/>
                  </a:ext>
                </a:extLst>
              </p:cNvPr>
              <p:cNvSpPr txBox="1"/>
              <p:nvPr/>
            </p:nvSpPr>
            <p:spPr>
              <a:xfrm>
                <a:off x="646110" y="1853248"/>
                <a:ext cx="484028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=0.9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r>
                  <a:rPr lang="pl-PL" b="0" dirty="0"/>
                  <a:t>,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l-PL" dirty="0"/>
                  <a:t>Laminat RO4350B,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=3.48,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=1.524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pl-PL" dirty="0"/>
                  <a:t>,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pl-PL" dirty="0"/>
                  <a:t>Wymiary laminatu 75 mm x 75 mm</a:t>
                </a:r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80ED879E-AE6E-3190-058B-965B71814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0" y="1853248"/>
                <a:ext cx="4840289" cy="2031325"/>
              </a:xfrm>
              <a:prstGeom prst="rect">
                <a:avLst/>
              </a:prstGeom>
              <a:blipFill>
                <a:blip r:embed="rId2"/>
                <a:stretch>
                  <a:fillRect l="-882" t="-1502" b="-390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C383B12-DE97-2D8F-85ED-59C4CB44A51F}"/>
                  </a:ext>
                </a:extLst>
              </p:cNvPr>
              <p:cNvSpPr txBox="1"/>
              <p:nvPr/>
            </p:nvSpPr>
            <p:spPr>
              <a:xfrm>
                <a:off x="6961405" y="2413938"/>
                <a:ext cx="32225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≅10 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endParaRPr lang="pl-PL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l-PL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≅45 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pl-PL" dirty="0"/>
              </a:p>
            </p:txBody>
          </p:sp>
        </mc:Choice>
        <mc:Fallback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CC383B12-DE97-2D8F-85ED-59C4CB44A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405" y="2413938"/>
                <a:ext cx="3222594" cy="923330"/>
              </a:xfrm>
              <a:prstGeom prst="rect">
                <a:avLst/>
              </a:prstGeom>
              <a:blipFill>
                <a:blip r:embed="rId3"/>
                <a:stretch>
                  <a:fillRect l="-1323" t="-662" b="-860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86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6864A-E517-9CD2-17AC-3A06BCFF1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919760-6683-9CE6-2814-3C7836892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Współczynnik dopasowania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60D7CFAB-692C-37F7-26ED-A675088916D6}"/>
                  </a:ext>
                </a:extLst>
              </p:cNvPr>
              <p:cNvSpPr txBox="1"/>
              <p:nvPr/>
            </p:nvSpPr>
            <p:spPr>
              <a:xfrm>
                <a:off x="417250" y="1953087"/>
                <a:ext cx="420801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=0.898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𝐺𝐻𝑧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𝑑𝐵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=6.8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𝑀𝐻𝑧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60D7CFAB-692C-37F7-26ED-A67508891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250" y="1953087"/>
                <a:ext cx="4208016" cy="923330"/>
              </a:xfrm>
              <a:prstGeom prst="rect">
                <a:avLst/>
              </a:prstGeom>
              <a:blipFill>
                <a:blip r:embed="rId2"/>
                <a:stretch>
                  <a:fillRect l="-868" b="-789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az 5">
            <a:extLst>
              <a:ext uri="{FF2B5EF4-FFF2-40B4-BE49-F238E27FC236}">
                <a16:creationId xmlns:a16="http://schemas.microsoft.com/office/drawing/2014/main" id="{47A1BA84-8896-929B-8FDE-2214DD46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266" y="1613221"/>
            <a:ext cx="6555974" cy="524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14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2B8613-082A-9D8E-2D8B-EB06B11E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Propagacja fali w próżni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E279648B-1C74-C77F-6F27-340DAF574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237" y="1732648"/>
            <a:ext cx="5944311" cy="4755449"/>
          </a:xfrm>
        </p:spPr>
      </p:pic>
    </p:spTree>
    <p:extLst>
      <p:ext uri="{BB962C8B-B14F-4D97-AF65-F5344CB8AC3E}">
        <p14:creationId xmlns:p14="http://schemas.microsoft.com/office/powerpoint/2010/main" val="2485886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26DAB8-12FB-260A-8128-E049854B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Kanały Bluetooth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579D074-79A5-6FC8-FE9B-A0120DBF85A3}"/>
              </a:ext>
            </a:extLst>
          </p:cNvPr>
          <p:cNvSpPr txBox="1"/>
          <p:nvPr/>
        </p:nvSpPr>
        <p:spPr>
          <a:xfrm>
            <a:off x="646111" y="1695635"/>
            <a:ext cx="56747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Zakres częstotliwości: 2400 MHz – 2483 MHz,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79 kanałów lub 40 kanałów dla BLE,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Pasmo kanału 1 MHz lub 2 MHz dla BLE,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0908DE6-98B9-57E9-8185-0518F26C0E9D}"/>
              </a:ext>
            </a:extLst>
          </p:cNvPr>
          <p:cNvSpPr txBox="1"/>
          <p:nvPr/>
        </p:nvSpPr>
        <p:spPr>
          <a:xfrm>
            <a:off x="1852690" y="4500978"/>
            <a:ext cx="5052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Jaką anteną pokryć tak szerokie pasmo?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860E366-C3C3-7FDC-35EB-09684AAA2663}"/>
              </a:ext>
            </a:extLst>
          </p:cNvPr>
          <p:cNvSpPr txBox="1"/>
          <p:nvPr/>
        </p:nvSpPr>
        <p:spPr>
          <a:xfrm>
            <a:off x="1852690" y="5097262"/>
            <a:ext cx="848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Czy mogę zwiększyć selektywność częstotliwościową między kanałami?</a:t>
            </a:r>
          </a:p>
        </p:txBody>
      </p:sp>
    </p:spTree>
    <p:extLst>
      <p:ext uri="{BB962C8B-B14F-4D97-AF65-F5344CB8AC3E}">
        <p14:creationId xmlns:p14="http://schemas.microsoft.com/office/powerpoint/2010/main" val="172560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16258D-EDC0-9717-338E-5365FB46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PIFA sterowana pojemnością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97240615-3E7B-6CFB-3212-9F439289A4C6}"/>
              </a:ext>
            </a:extLst>
          </p:cNvPr>
          <p:cNvGrpSpPr/>
          <p:nvPr/>
        </p:nvGrpSpPr>
        <p:grpSpPr>
          <a:xfrm>
            <a:off x="4634145" y="4007863"/>
            <a:ext cx="6442837" cy="684605"/>
            <a:chOff x="6212541" y="5342964"/>
            <a:chExt cx="4518211" cy="414824"/>
          </a:xfrm>
        </p:grpSpPr>
        <p:sp>
          <p:nvSpPr>
            <p:cNvPr id="4" name="Prostokąt 3">
              <a:extLst>
                <a:ext uri="{FF2B5EF4-FFF2-40B4-BE49-F238E27FC236}">
                  <a16:creationId xmlns:a16="http://schemas.microsoft.com/office/drawing/2014/main" id="{3839E736-3DC6-D086-14ED-A46FAD53C8E7}"/>
                </a:ext>
              </a:extLst>
            </p:cNvPr>
            <p:cNvSpPr/>
            <p:nvPr/>
          </p:nvSpPr>
          <p:spPr>
            <a:xfrm>
              <a:off x="6302188" y="5342964"/>
              <a:ext cx="4338917" cy="4148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" name="Chmurka 4">
              <a:extLst>
                <a:ext uri="{FF2B5EF4-FFF2-40B4-BE49-F238E27FC236}">
                  <a16:creationId xmlns:a16="http://schemas.microsoft.com/office/drawing/2014/main" id="{2B879BB1-458A-B62D-3F07-4A829E3D142D}"/>
                </a:ext>
              </a:extLst>
            </p:cNvPr>
            <p:cNvSpPr/>
            <p:nvPr/>
          </p:nvSpPr>
          <p:spPr>
            <a:xfrm>
              <a:off x="6212541" y="5342964"/>
              <a:ext cx="439271" cy="414824"/>
            </a:xfrm>
            <a:prstGeom prst="cloud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Chmurka 5">
                  <a:extLst>
                    <a:ext uri="{FF2B5EF4-FFF2-40B4-BE49-F238E27FC236}">
                      <a16:creationId xmlns:a16="http://schemas.microsoft.com/office/drawing/2014/main" id="{9E483487-2729-321F-FA84-0388DF990549}"/>
                    </a:ext>
                  </a:extLst>
                </p:cNvPr>
                <p:cNvSpPr/>
                <p:nvPr/>
              </p:nvSpPr>
              <p:spPr>
                <a:xfrm>
                  <a:off x="10291481" y="5342964"/>
                  <a:ext cx="439271" cy="414824"/>
                </a:xfrm>
                <a:prstGeom prst="cloud">
                  <a:avLst/>
                </a:prstGeom>
                <a:solidFill>
                  <a:schemeClr val="tx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pl-PL" dirty="0"/>
                </a:p>
              </p:txBody>
            </p:sp>
          </mc:Choice>
          <mc:Fallback xmlns="">
            <p:sp>
              <p:nvSpPr>
                <p:cNvPr id="6" name="Chmurka 5">
                  <a:extLst>
                    <a:ext uri="{FF2B5EF4-FFF2-40B4-BE49-F238E27FC236}">
                      <a16:creationId xmlns:a16="http://schemas.microsoft.com/office/drawing/2014/main" id="{9E483487-2729-321F-FA84-0388DF9905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91481" y="5342964"/>
                  <a:ext cx="439271" cy="414824"/>
                </a:xfrm>
                <a:prstGeom prst="cloud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27ED8D78-001A-FC16-493A-6E63DC24974F}"/>
              </a:ext>
            </a:extLst>
          </p:cNvPr>
          <p:cNvSpPr/>
          <p:nvPr/>
        </p:nvSpPr>
        <p:spPr>
          <a:xfrm>
            <a:off x="5535374" y="3932411"/>
            <a:ext cx="4435843" cy="7545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421967C2-88B1-192D-8E57-B750FEA1BD1E}"/>
              </a:ext>
            </a:extLst>
          </p:cNvPr>
          <p:cNvCxnSpPr>
            <a:cxnSpLocks/>
          </p:cNvCxnSpPr>
          <p:nvPr/>
        </p:nvCxnSpPr>
        <p:spPr>
          <a:xfrm>
            <a:off x="4761979" y="4689971"/>
            <a:ext cx="41156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DDF6A9AB-0BEE-A743-0833-1E189082EEBD}"/>
              </a:ext>
            </a:extLst>
          </p:cNvPr>
          <p:cNvCxnSpPr/>
          <p:nvPr/>
        </p:nvCxnSpPr>
        <p:spPr>
          <a:xfrm flipV="1">
            <a:off x="4861850" y="4005366"/>
            <a:ext cx="0" cy="68460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65C627F-4CED-DBBA-7B09-AA270D25C524}"/>
              </a:ext>
            </a:extLst>
          </p:cNvPr>
          <p:cNvSpPr txBox="1"/>
          <p:nvPr/>
        </p:nvSpPr>
        <p:spPr>
          <a:xfrm>
            <a:off x="4775406" y="4119095"/>
            <a:ext cx="398194" cy="4571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/>
              <a:t>h</a:t>
            </a:r>
          </a:p>
        </p:txBody>
      </p:sp>
      <p:cxnSp>
        <p:nvCxnSpPr>
          <p:cNvPr id="11" name="Łącznik prosty 10">
            <a:extLst>
              <a:ext uri="{FF2B5EF4-FFF2-40B4-BE49-F238E27FC236}">
                <a16:creationId xmlns:a16="http://schemas.microsoft.com/office/drawing/2014/main" id="{D9295E55-F09B-CDE6-C0BE-7729F5942B93}"/>
              </a:ext>
            </a:extLst>
          </p:cNvPr>
          <p:cNvCxnSpPr>
            <a:cxnSpLocks/>
          </p:cNvCxnSpPr>
          <p:nvPr/>
        </p:nvCxnSpPr>
        <p:spPr>
          <a:xfrm>
            <a:off x="9273315" y="4689971"/>
            <a:ext cx="16758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A7EE3A5F-A99F-66E6-62C9-C9CF21564377}"/>
              </a:ext>
            </a:extLst>
          </p:cNvPr>
          <p:cNvCxnSpPr>
            <a:cxnSpLocks/>
          </p:cNvCxnSpPr>
          <p:nvPr/>
        </p:nvCxnSpPr>
        <p:spPr>
          <a:xfrm>
            <a:off x="9971217" y="4005366"/>
            <a:ext cx="0" cy="6846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7A5B95EF-6DB1-A67C-8E39-A3B7A4239CC2}"/>
              </a:ext>
            </a:extLst>
          </p:cNvPr>
          <p:cNvCxnSpPr>
            <a:cxnSpLocks/>
          </p:cNvCxnSpPr>
          <p:nvPr/>
        </p:nvCxnSpPr>
        <p:spPr>
          <a:xfrm>
            <a:off x="9111562" y="4005366"/>
            <a:ext cx="0" cy="15076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55C63B32-FA2B-10CD-5372-8C2C108C5C5E}"/>
              </a:ext>
            </a:extLst>
          </p:cNvPr>
          <p:cNvCxnSpPr>
            <a:cxnSpLocks/>
          </p:cNvCxnSpPr>
          <p:nvPr/>
        </p:nvCxnSpPr>
        <p:spPr>
          <a:xfrm>
            <a:off x="9263962" y="4689971"/>
            <a:ext cx="0" cy="823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E5217296-92B1-B2BB-6912-AB6740AB41F8}"/>
              </a:ext>
            </a:extLst>
          </p:cNvPr>
          <p:cNvCxnSpPr>
            <a:cxnSpLocks/>
          </p:cNvCxnSpPr>
          <p:nvPr/>
        </p:nvCxnSpPr>
        <p:spPr>
          <a:xfrm>
            <a:off x="8877671" y="4689971"/>
            <a:ext cx="0" cy="82306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BA47A964-81C8-01CC-5295-69EED73874FD}"/>
                  </a:ext>
                </a:extLst>
              </p:cNvPr>
              <p:cNvSpPr txBox="1"/>
              <p:nvPr/>
            </p:nvSpPr>
            <p:spPr>
              <a:xfrm>
                <a:off x="6794353" y="2724416"/>
                <a:ext cx="1854147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≈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BA47A964-81C8-01CC-5295-69EED7387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353" y="2724416"/>
                <a:ext cx="1854147" cy="616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B4FF6962-BEBE-7223-33A8-939D54213270}"/>
              </a:ext>
            </a:extLst>
          </p:cNvPr>
          <p:cNvCxnSpPr>
            <a:cxnSpLocks/>
          </p:cNvCxnSpPr>
          <p:nvPr/>
        </p:nvCxnSpPr>
        <p:spPr>
          <a:xfrm>
            <a:off x="5535374" y="3406691"/>
            <a:ext cx="437210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281BAEE2-86E5-148B-A26A-E08B9F7B4B92}"/>
              </a:ext>
            </a:extLst>
          </p:cNvPr>
          <p:cNvCxnSpPr>
            <a:cxnSpLocks/>
          </p:cNvCxnSpPr>
          <p:nvPr/>
        </p:nvCxnSpPr>
        <p:spPr>
          <a:xfrm>
            <a:off x="5782437" y="4005366"/>
            <a:ext cx="0" cy="2204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35DB42FB-1D90-D778-3791-C020CBBCBD01}"/>
              </a:ext>
            </a:extLst>
          </p:cNvPr>
          <p:cNvCxnSpPr>
            <a:cxnSpLocks/>
          </p:cNvCxnSpPr>
          <p:nvPr/>
        </p:nvCxnSpPr>
        <p:spPr>
          <a:xfrm>
            <a:off x="5782437" y="4469566"/>
            <a:ext cx="0" cy="2204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Łącznik prosty 22">
            <a:extLst>
              <a:ext uri="{FF2B5EF4-FFF2-40B4-BE49-F238E27FC236}">
                <a16:creationId xmlns:a16="http://schemas.microsoft.com/office/drawing/2014/main" id="{C4537E4B-D5FA-3022-9007-843A5EA31086}"/>
              </a:ext>
            </a:extLst>
          </p:cNvPr>
          <p:cNvCxnSpPr>
            <a:cxnSpLocks/>
          </p:cNvCxnSpPr>
          <p:nvPr/>
        </p:nvCxnSpPr>
        <p:spPr>
          <a:xfrm flipH="1" flipV="1">
            <a:off x="5564839" y="4225771"/>
            <a:ext cx="4702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Łącznik prosty 24">
            <a:extLst>
              <a:ext uri="{FF2B5EF4-FFF2-40B4-BE49-F238E27FC236}">
                <a16:creationId xmlns:a16="http://schemas.microsoft.com/office/drawing/2014/main" id="{F00C0428-7531-FE2F-D177-79EC0ADC48E5}"/>
              </a:ext>
            </a:extLst>
          </p:cNvPr>
          <p:cNvCxnSpPr>
            <a:cxnSpLocks/>
          </p:cNvCxnSpPr>
          <p:nvPr/>
        </p:nvCxnSpPr>
        <p:spPr>
          <a:xfrm flipH="1" flipV="1">
            <a:off x="5564839" y="4447227"/>
            <a:ext cx="47028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0349ABA7-9728-D3CC-24A6-7F8C41AB740C}"/>
              </a:ext>
            </a:extLst>
          </p:cNvPr>
          <p:cNvSpPr txBox="1"/>
          <p:nvPr/>
        </p:nvSpPr>
        <p:spPr>
          <a:xfrm>
            <a:off x="646111" y="1853248"/>
            <a:ext cx="4129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Zmiana częstotliwości za pomocą pojemności,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l-PL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/>
              <a:t>Typowo dioda waraktorowa do zmiany pasma</a:t>
            </a:r>
          </a:p>
        </p:txBody>
      </p:sp>
    </p:spTree>
    <p:extLst>
      <p:ext uri="{BB962C8B-B14F-4D97-AF65-F5344CB8AC3E}">
        <p14:creationId xmlns:p14="http://schemas.microsoft.com/office/powerpoint/2010/main" val="2722985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25926-7CD9-2164-66B2-FF872895B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4B15F4-1A87-9B52-8D8D-986C91FD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Współczynnik dopasowania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45E711-D305-9287-D3A6-550ADAF7A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1402080"/>
            <a:ext cx="6819900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9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7B9C32-2D5C-94CF-DE49-A580B2687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64" y="276016"/>
            <a:ext cx="9404723" cy="1400530"/>
          </a:xfrm>
        </p:spPr>
        <p:txBody>
          <a:bodyPr/>
          <a:lstStyle/>
          <a:p>
            <a:r>
              <a:rPr lang="pl-PL" dirty="0"/>
              <a:t>Przykład 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3DF46DB-D8FD-B60C-B89D-85D335CF7BD3}"/>
              </a:ext>
            </a:extLst>
          </p:cNvPr>
          <p:cNvSpPr txBox="1"/>
          <p:nvPr/>
        </p:nvSpPr>
        <p:spPr>
          <a:xfrm>
            <a:off x="482184" y="1152983"/>
            <a:ext cx="5745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AN1088: Designing with an Inverted-F 2.4 GHz PCB Antenna</a:t>
            </a:r>
            <a:r>
              <a:rPr lang="pl-PL" dirty="0"/>
              <a:t>  by </a:t>
            </a:r>
            <a:r>
              <a:rPr lang="pl-PL" dirty="0" err="1"/>
              <a:t>Silicon</a:t>
            </a:r>
            <a:r>
              <a:rPr lang="pl-PL" dirty="0"/>
              <a:t>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1AA17EE-A3C8-E1F1-AD3F-B2864706CC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4" y="1976016"/>
            <a:ext cx="4238625" cy="481530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C7E2082-B602-BB6D-0B21-D495084E8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075" y="166526"/>
            <a:ext cx="4632741" cy="599110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4FA6048E-3C20-A594-9D15-8A2AF1234B08}"/>
              </a:ext>
            </a:extLst>
          </p:cNvPr>
          <p:cNvSpPr txBox="1"/>
          <p:nvPr/>
        </p:nvSpPr>
        <p:spPr>
          <a:xfrm>
            <a:off x="5348472" y="593467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4"/>
              </a:rPr>
              <a:t>Źródło: https://www.silabs.com/documents/public/application-notes/an1088-designing-with-pcb-antenna.pdf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1873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6C4AE-F457-4224-5BD2-711896C1A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953A49-EA61-73E4-B9CE-19D91CDF3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564" y="276016"/>
            <a:ext cx="9404723" cy="1400530"/>
          </a:xfrm>
        </p:spPr>
        <p:txBody>
          <a:bodyPr/>
          <a:lstStyle/>
          <a:p>
            <a:r>
              <a:rPr lang="pl-PL" dirty="0"/>
              <a:t>Przykład 1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D7D268E-6F51-3917-E995-8EB882A2A5D3}"/>
              </a:ext>
            </a:extLst>
          </p:cNvPr>
          <p:cNvSpPr txBox="1"/>
          <p:nvPr/>
        </p:nvSpPr>
        <p:spPr>
          <a:xfrm>
            <a:off x="482184" y="1152983"/>
            <a:ext cx="57451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AN1088: Designing with an Inverted-F 2.4 GHz PCB Antenna</a:t>
            </a:r>
            <a:r>
              <a:rPr lang="pl-PL" dirty="0"/>
              <a:t>  by </a:t>
            </a:r>
            <a:r>
              <a:rPr lang="pl-PL" dirty="0" err="1"/>
              <a:t>Silicon</a:t>
            </a:r>
            <a:r>
              <a:rPr lang="pl-PL" dirty="0"/>
              <a:t> </a:t>
            </a:r>
            <a:r>
              <a:rPr lang="pl-PL" dirty="0" err="1"/>
              <a:t>Labs</a:t>
            </a:r>
            <a:r>
              <a:rPr lang="pl-PL" dirty="0"/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6D2683-FE7C-E13E-1C72-C2D26D029BC1}"/>
              </a:ext>
            </a:extLst>
          </p:cNvPr>
          <p:cNvSpPr txBox="1"/>
          <p:nvPr/>
        </p:nvSpPr>
        <p:spPr>
          <a:xfrm>
            <a:off x="115409" y="6189422"/>
            <a:ext cx="7928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hlinkClick r:id="rId2"/>
              </a:rPr>
              <a:t>Źródło: https://www.silabs.com/documents/public/application-notes/an1088-designing-with-pcb-antenna.pdf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10897D3-8EE5-9588-3C99-444E08E6A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66" y="1723712"/>
            <a:ext cx="7534275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9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3DD53-4FA4-0A2E-4E6E-48AD26DB8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9A6659-BA57-767D-BBB6-EC9D4A254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Szyki antenowe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677C53-9924-D6AA-D3E8-ADD6A97E74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31426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DD2C9-002C-C2AA-4193-6EBDDAB9A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024F258-3A91-E0B0-7B8D-860A1F8D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potrzebujemy szyków antenowych?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7F7D9D6C-96EF-7D55-18DF-341B83C50259}"/>
                  </a:ext>
                </a:extLst>
              </p:cNvPr>
              <p:cNvSpPr txBox="1"/>
              <p:nvPr/>
            </p:nvSpPr>
            <p:spPr>
              <a:xfrm>
                <a:off x="1501638" y="2724830"/>
                <a:ext cx="85491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𝑇𝑋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𝐹𝑆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𝑅𝑋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7F7D9D6C-96EF-7D55-18DF-341B83C50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638" y="2724830"/>
                <a:ext cx="8549196" cy="369332"/>
              </a:xfrm>
              <a:prstGeom prst="rect">
                <a:avLst/>
              </a:prstGeom>
              <a:blipFill>
                <a:blip r:embed="rId2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6FB220A-D56B-B8FF-EE5C-D715B5391027}"/>
                  </a:ext>
                </a:extLst>
              </p:cNvPr>
              <p:cNvSpPr txBox="1"/>
              <p:nvPr/>
            </p:nvSpPr>
            <p:spPr>
              <a:xfrm>
                <a:off x="6551720" y="3429000"/>
                <a:ext cx="5640280" cy="2908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moc odbierana (</a:t>
                </a:r>
                <a:r>
                  <a:rPr lang="pl-PL" dirty="0" err="1"/>
                  <a:t>dBm</a:t>
                </a:r>
                <a:r>
                  <a:rPr lang="pl-PL" dirty="0"/>
                  <a:t>), 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moc nadajnika (</a:t>
                </a:r>
                <a:r>
                  <a:rPr lang="pl-PL" dirty="0" err="1"/>
                  <a:t>dBm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𝑻𝑿</m:t>
                        </m:r>
                      </m:sub>
                    </m:sSub>
                  </m:oMath>
                </a14:m>
                <a:r>
                  <a:rPr lang="pl-PL" sz="2000" b="1" dirty="0"/>
                  <a:t> - zysk anteny nadawczej (</a:t>
                </a:r>
                <a:r>
                  <a:rPr lang="pl-PL" sz="2000" b="1" dirty="0" err="1"/>
                  <a:t>dBi</a:t>
                </a:r>
                <a:r>
                  <a:rPr lang="pl-PL" sz="2000" b="1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𝑇𝑋</m:t>
                        </m:r>
                      </m:sub>
                    </m:sSub>
                  </m:oMath>
                </a14:m>
                <a:r>
                  <a:rPr lang="pl-PL" dirty="0"/>
                  <a:t> - straty toru nadawczego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pl-PL" b="1" i="1" smtClean="0">
                            <a:latin typeface="Cambria Math" panose="02040503050406030204" pitchFamily="18" charset="0"/>
                          </a:rPr>
                          <m:t>𝑭𝑺</m:t>
                        </m:r>
                      </m:sub>
                    </m:sSub>
                  </m:oMath>
                </a14:m>
                <a:r>
                  <a:rPr lang="pl-PL" b="1" dirty="0"/>
                  <a:t> -straty propagacji w wolnej przestrzeni (</a:t>
                </a:r>
                <a:r>
                  <a:rPr lang="pl-PL" b="1" dirty="0" err="1"/>
                  <a:t>dB</a:t>
                </a:r>
                <a:r>
                  <a:rPr lang="pl-PL" b="1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a14:m>
                <a:r>
                  <a:rPr lang="pl-PL" dirty="0"/>
                  <a:t> -straty niedopasowań (</a:t>
                </a:r>
                <a:r>
                  <a:rPr lang="pl-PL" dirty="0" err="1"/>
                  <a:t>dB</a:t>
                </a:r>
                <a:r>
                  <a:rPr lang="pl-PL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pl-PL" sz="2000" b="1" i="1" smtClean="0">
                            <a:latin typeface="Cambria Math" panose="02040503050406030204" pitchFamily="18" charset="0"/>
                          </a:rPr>
                          <m:t>𝑹𝑿</m:t>
                        </m:r>
                      </m:sub>
                    </m:sSub>
                  </m:oMath>
                </a14:m>
                <a:r>
                  <a:rPr lang="pl-PL" sz="2000" b="1" dirty="0"/>
                  <a:t> - zysk anteny odbiorczej (</a:t>
                </a:r>
                <a:r>
                  <a:rPr lang="pl-PL" sz="2000" b="1" dirty="0" err="1"/>
                  <a:t>dBi</a:t>
                </a:r>
                <a:r>
                  <a:rPr lang="pl-PL" sz="2000" b="1" dirty="0"/>
                  <a:t>),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𝑅𝑋</m:t>
                        </m:r>
                      </m:sub>
                    </m:sSub>
                  </m:oMath>
                </a14:m>
                <a:r>
                  <a:rPr lang="pl-PL" dirty="0"/>
                  <a:t> - straty toru odbiorczego (</a:t>
                </a:r>
                <a:r>
                  <a:rPr lang="pl-PL" dirty="0" err="1"/>
                  <a:t>dB</a:t>
                </a:r>
                <a:r>
                  <a:rPr lang="pl-PL" dirty="0"/>
                  <a:t>).</a:t>
                </a: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DBC3C2A2-7316-23E7-52E1-01A3E88D8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720" y="3429000"/>
                <a:ext cx="5640280" cy="2908489"/>
              </a:xfrm>
              <a:prstGeom prst="rect">
                <a:avLst/>
              </a:prstGeom>
              <a:blipFill>
                <a:blip r:embed="rId3"/>
                <a:stretch>
                  <a:fillRect t="-1258" b="-209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341CE2C2-3359-FDCC-7FF5-80C751CA551C}"/>
              </a:ext>
            </a:extLst>
          </p:cNvPr>
          <p:cNvSpPr txBox="1"/>
          <p:nvPr/>
        </p:nvSpPr>
        <p:spPr>
          <a:xfrm>
            <a:off x="884183" y="2057441"/>
            <a:ext cx="3140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Bilans łącza radiowego:</a:t>
            </a:r>
          </a:p>
        </p:txBody>
      </p:sp>
    </p:spTree>
    <p:extLst>
      <p:ext uri="{BB962C8B-B14F-4D97-AF65-F5344CB8AC3E}">
        <p14:creationId xmlns:p14="http://schemas.microsoft.com/office/powerpoint/2010/main" val="4140814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063416-DF75-6C47-AF30-6906DE4D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Dlaczego potrzebujemy szyków antenowych?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7F1BB9E-CCB9-DECE-A70E-9B91AE3F7482}"/>
              </a:ext>
            </a:extLst>
          </p:cNvPr>
          <p:cNvSpPr txBox="1"/>
          <p:nvPr/>
        </p:nvSpPr>
        <p:spPr>
          <a:xfrm>
            <a:off x="884183" y="2057441"/>
            <a:ext cx="739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Charakterystyka promieniowania dla różnych źródeł liniowych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a 4">
                <a:extLst>
                  <a:ext uri="{FF2B5EF4-FFF2-40B4-BE49-F238E27FC236}">
                    <a16:creationId xmlns:a16="http://schemas.microsoft.com/office/drawing/2014/main" id="{B838F02A-D33A-2D72-A605-973F354E6F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5789645"/>
                  </p:ext>
                </p:extLst>
              </p:nvPr>
            </p:nvGraphicFramePr>
            <p:xfrm>
              <a:off x="1038093" y="2789946"/>
              <a:ext cx="10383085" cy="346334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076617">
                      <a:extLst>
                        <a:ext uri="{9D8B030D-6E8A-4147-A177-3AD203B41FA5}">
                          <a16:colId xmlns:a16="http://schemas.microsoft.com/office/drawing/2014/main" val="1575719703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859625402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671338190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3041659858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3578303518"/>
                        </a:ext>
                      </a:extLst>
                    </a:gridCol>
                  </a:tblGrid>
                  <a:tr h="802504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Rozkład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Równomierny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Trójkątny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Cosinus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Cosinus kwadrat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051915"/>
                      </a:ext>
                    </a:extLst>
                  </a:tr>
                  <a:tr h="4433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u="none" strike="noStrike" dirty="0">
                              <a:effectLst/>
                            </a:rPr>
                            <a:t>Rozkład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pl-PL" sz="18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l-PL" sz="18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pl-PL" sz="1800" b="0" i="1" u="none" strike="noStrike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num>
                                      <m:den>
                                        <m: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den>
                                    </m:f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p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pl-PL" sz="1800" b="0" i="0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p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pl-PL" sz="1800" b="0" i="0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e>
                                      <m:sup>
                                        <m: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den>
                                        </m:f>
                                        <m:sSup>
                                          <m:sSup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𝑧</m:t>
                                            </m:r>
                                          </m:e>
                                          <m:sup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p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77736420"/>
                      </a:ext>
                    </a:extLst>
                  </a:tr>
                  <a:tr h="4433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u="none" strike="noStrike" dirty="0">
                              <a:effectLst/>
                            </a:rPr>
                            <a:t>Szerokość wiązki 3dB (</a:t>
                          </a:r>
                          <a14:m>
                            <m:oMath xmlns:m="http://schemas.openxmlformats.org/officeDocument/2006/math">
                              <m:r>
                                <a:rPr lang="pl-PL" sz="1800" i="1" u="none" strike="noStrike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oMath>
                          </a14:m>
                          <a:r>
                            <a:rPr lang="pl-PL" sz="1800" u="none" strike="noStrike" dirty="0">
                              <a:effectLst/>
                            </a:rPr>
                            <a:t>)</a:t>
                          </a:r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50.6</m:t>
                                    </m:r>
                                  </m:num>
                                  <m:den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73.4</m:t>
                                    </m:r>
                                  </m:num>
                                  <m:den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l-PL" sz="1800" dirty="0"/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68.8</m:t>
                                    </m:r>
                                  </m:num>
                                  <m:den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l-PL" sz="1800" dirty="0"/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83.2</m:t>
                                    </m:r>
                                  </m:num>
                                  <m:den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pl-PL" sz="1800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pl-PL" sz="1800" dirty="0"/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1472491298"/>
                      </a:ext>
                    </a:extLst>
                  </a:tr>
                  <a:tr h="4433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u="none" strike="noStrike" dirty="0">
                              <a:effectLst/>
                            </a:rPr>
                            <a:t>Poziom pierwszego listka bocznego</a:t>
                          </a:r>
                          <a:r>
                            <a:rPr lang="en-US" sz="1800" u="none" strike="noStrike" dirty="0">
                              <a:effectLst/>
                            </a:rPr>
                            <a:t>(dB)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-13.2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-26.4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-23.2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-31.5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146286204"/>
                      </a:ext>
                    </a:extLst>
                  </a:tr>
                  <a:tr h="443373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u="none" strike="noStrike" dirty="0">
                              <a:effectLst/>
                            </a:rPr>
                            <a:t>Współczynnik kierunkowości</a:t>
                          </a:r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8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2(</m:t>
                                </m:r>
                                <m:f>
                                  <m:fPr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</m:num>
                                  <m:den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den>
                                </m:f>
                                <m:r>
                                  <a:rPr lang="pl-PL" sz="18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8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0.75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d>
                                      <m:d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num>
                                          <m:den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8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0.810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d>
                                      <m:d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num>
                                          <m:den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pl-PL" sz="1800" b="0" i="1" u="none" strike="noStrike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0.667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pl-PL" sz="1800" b="0" i="1" u="none" strike="noStrike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d>
                                      <m:dPr>
                                        <m:ctrlPr>
                                          <a:rPr lang="pl-PL" sz="1800" b="0" i="1" u="none" strike="noStrike" smtClean="0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num>
                                          <m:den>
                                            <m:r>
                                              <a:rPr lang="pl-PL" sz="1800" b="0" i="1" u="none" strike="noStrike" smtClean="0"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𝜆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oMath>
                            </m:oMathPara>
                          </a14:m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982242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a 4">
                <a:extLst>
                  <a:ext uri="{FF2B5EF4-FFF2-40B4-BE49-F238E27FC236}">
                    <a16:creationId xmlns:a16="http://schemas.microsoft.com/office/drawing/2014/main" id="{B838F02A-D33A-2D72-A605-973F354E6F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25789645"/>
                  </p:ext>
                </p:extLst>
              </p:nvPr>
            </p:nvGraphicFramePr>
            <p:xfrm>
              <a:off x="1038093" y="2789946"/>
              <a:ext cx="10383085" cy="3463345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2076617">
                      <a:extLst>
                        <a:ext uri="{9D8B030D-6E8A-4147-A177-3AD203B41FA5}">
                          <a16:colId xmlns:a16="http://schemas.microsoft.com/office/drawing/2014/main" val="1575719703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859625402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671338190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3041659858"/>
                        </a:ext>
                      </a:extLst>
                    </a:gridCol>
                    <a:gridCol w="2076617">
                      <a:extLst>
                        <a:ext uri="{9D8B030D-6E8A-4147-A177-3AD203B41FA5}">
                          <a16:colId xmlns:a16="http://schemas.microsoft.com/office/drawing/2014/main" val="3578303518"/>
                        </a:ext>
                      </a:extLst>
                    </a:gridCol>
                  </a:tblGrid>
                  <a:tr h="802504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Rozkład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Równomierny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Trójkątny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Cosinus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1" u="none" strike="noStrike" dirty="0">
                              <a:solidFill>
                                <a:schemeClr val="tx1"/>
                              </a:solidFill>
                              <a:effectLst/>
                            </a:rPr>
                            <a:t>Cosinus kwadrat</a:t>
                          </a:r>
                          <a:endParaRPr lang="pl-PL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6051915"/>
                      </a:ext>
                    </a:extLst>
                  </a:tr>
                  <a:tr h="625856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93" t="-129126" r="-400293" b="-3407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100293" t="-129126" r="-300293" b="-3407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00882" t="-129126" r="-201176" b="-3407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300000" t="-129126" r="-100587" b="-3407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400000" t="-129126" r="-587" b="-3407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77736420"/>
                      </a:ext>
                    </a:extLst>
                  </a:tr>
                  <a:tr h="576644"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93" t="-251064" r="-400293" b="-27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100293" t="-251064" r="-300293" b="-27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00882" t="-251064" r="-201176" b="-27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300000" t="-251064" r="-100587" b="-27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400000" t="-251064" r="-587" b="-2734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72491298"/>
                      </a:ext>
                    </a:extLst>
                  </a:tr>
                  <a:tr h="83248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u="none" strike="noStrike" dirty="0">
                              <a:effectLst/>
                            </a:rPr>
                            <a:t>Poziom pierwszego listka bocznego</a:t>
                          </a:r>
                          <a:r>
                            <a:rPr lang="en-US" sz="1800" u="none" strike="noStrike" dirty="0">
                              <a:effectLst/>
                            </a:rPr>
                            <a:t>(dB)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-13.2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-26.4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-23.2</a:t>
                          </a:r>
                        </a:p>
                      </a:txBody>
                      <a:tcPr marL="9525" marR="9525" marT="9525" marB="0" anchor="ctr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-31.5</a:t>
                          </a:r>
                        </a:p>
                      </a:txBody>
                      <a:tcPr marL="9525" marR="9525" marT="9525" marB="0" anchor="ctr"/>
                    </a:tc>
                    <a:extLst>
                      <a:ext uri="{0D108BD9-81ED-4DB2-BD59-A6C34878D82A}">
                        <a16:rowId xmlns:a16="http://schemas.microsoft.com/office/drawing/2014/main" val="2146286204"/>
                      </a:ext>
                    </a:extLst>
                  </a:tr>
                  <a:tr h="62585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l-PL" sz="1800" u="none" strike="noStrike" dirty="0">
                              <a:effectLst/>
                            </a:rPr>
                            <a:t>Współczynnik kierunkowości</a:t>
                          </a:r>
                          <a:endParaRPr lang="pl-PL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ctr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100293" t="-453398" r="-300293" b="-16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200882" t="-453398" r="-201176" b="-16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300000" t="-453398" r="-100587" b="-165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l-PL"/>
                        </a:p>
                      </a:txBody>
                      <a:tcPr marL="9525" marR="9525" marT="9525" marB="0" anchor="ctr">
                        <a:blipFill>
                          <a:blip r:embed="rId2"/>
                          <a:stretch>
                            <a:fillRect l="-400000" t="-453398" r="-587" b="-165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22429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pole tekstowe 5">
            <a:extLst>
              <a:ext uri="{FF2B5EF4-FFF2-40B4-BE49-F238E27FC236}">
                <a16:creationId xmlns:a16="http://schemas.microsoft.com/office/drawing/2014/main" id="{E4B4FECC-09EC-C462-C7FD-5624C8E5E3F1}"/>
              </a:ext>
            </a:extLst>
          </p:cNvPr>
          <p:cNvSpPr txBox="1"/>
          <p:nvPr/>
        </p:nvSpPr>
        <p:spPr>
          <a:xfrm>
            <a:off x="5907465" y="6488716"/>
            <a:ext cx="6098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/>
              <a:t>Źródło: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C.A. Balanis: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Antenna Theory,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John Wiley &amp; Sons, INC. New York 1997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5709955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eściokąt 16">
            <a:extLst>
              <a:ext uri="{FF2B5EF4-FFF2-40B4-BE49-F238E27FC236}">
                <a16:creationId xmlns:a16="http://schemas.microsoft.com/office/drawing/2014/main" id="{3FD0E8E0-F6E7-E4F6-515E-F6E562B2BE5F}"/>
              </a:ext>
            </a:extLst>
          </p:cNvPr>
          <p:cNvSpPr/>
          <p:nvPr/>
        </p:nvSpPr>
        <p:spPr>
          <a:xfrm>
            <a:off x="1091954" y="2603454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ześciokąt 17">
            <a:extLst>
              <a:ext uri="{FF2B5EF4-FFF2-40B4-BE49-F238E27FC236}">
                <a16:creationId xmlns:a16="http://schemas.microsoft.com/office/drawing/2014/main" id="{EC2B6638-6024-669B-A5D4-047BF909B7AB}"/>
              </a:ext>
            </a:extLst>
          </p:cNvPr>
          <p:cNvSpPr/>
          <p:nvPr/>
        </p:nvSpPr>
        <p:spPr>
          <a:xfrm>
            <a:off x="-2499975" y="604156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B8DFC8B4-0E5F-3863-ED1F-A09E720C5E76}"/>
              </a:ext>
            </a:extLst>
          </p:cNvPr>
          <p:cNvSpPr/>
          <p:nvPr/>
        </p:nvSpPr>
        <p:spPr>
          <a:xfrm>
            <a:off x="-2499975" y="4644812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6EC1B8-9429-A710-9062-7C6EDB795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Pokrycie przestrzeni w telefonii komórkowej</a:t>
            </a:r>
          </a:p>
        </p:txBody>
      </p:sp>
      <p:sp>
        <p:nvSpPr>
          <p:cNvPr id="20" name="Sześciokąt 19">
            <a:extLst>
              <a:ext uri="{FF2B5EF4-FFF2-40B4-BE49-F238E27FC236}">
                <a16:creationId xmlns:a16="http://schemas.microsoft.com/office/drawing/2014/main" id="{E69505F2-0FB5-221A-3BDB-1AF84563A1D4}"/>
              </a:ext>
            </a:extLst>
          </p:cNvPr>
          <p:cNvSpPr/>
          <p:nvPr/>
        </p:nvSpPr>
        <p:spPr>
          <a:xfrm>
            <a:off x="1091954" y="6557373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ześciokąt 20">
            <a:extLst>
              <a:ext uri="{FF2B5EF4-FFF2-40B4-BE49-F238E27FC236}">
                <a16:creationId xmlns:a16="http://schemas.microsoft.com/office/drawing/2014/main" id="{CF7ABE43-60D6-36D1-31F9-DAE5A88B0460}"/>
              </a:ext>
            </a:extLst>
          </p:cNvPr>
          <p:cNvSpPr/>
          <p:nvPr/>
        </p:nvSpPr>
        <p:spPr>
          <a:xfrm>
            <a:off x="4639725" y="4632780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wal 21">
            <a:extLst>
              <a:ext uri="{FF2B5EF4-FFF2-40B4-BE49-F238E27FC236}">
                <a16:creationId xmlns:a16="http://schemas.microsoft.com/office/drawing/2014/main" id="{ACF1EEB5-1824-6BCF-9456-928A349CE001}"/>
              </a:ext>
            </a:extLst>
          </p:cNvPr>
          <p:cNvSpPr/>
          <p:nvPr/>
        </p:nvSpPr>
        <p:spPr>
          <a:xfrm>
            <a:off x="3140763" y="4356457"/>
            <a:ext cx="217283" cy="217283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7ED47220-960D-7557-12BB-0ABA1B75BE1B}"/>
              </a:ext>
            </a:extLst>
          </p:cNvPr>
          <p:cNvSpPr/>
          <p:nvPr/>
        </p:nvSpPr>
        <p:spPr>
          <a:xfrm>
            <a:off x="1339123" y="2562043"/>
            <a:ext cx="3820562" cy="3820562"/>
          </a:xfrm>
          <a:prstGeom prst="ellipse">
            <a:avLst/>
          </a:prstGeom>
          <a:noFill/>
          <a:ln w="571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8" name="Grupa 47">
            <a:extLst>
              <a:ext uri="{FF2B5EF4-FFF2-40B4-BE49-F238E27FC236}">
                <a16:creationId xmlns:a16="http://schemas.microsoft.com/office/drawing/2014/main" id="{C0BAEE3F-5EDF-7586-F38E-25D14E362F1A}"/>
              </a:ext>
            </a:extLst>
          </p:cNvPr>
          <p:cNvGrpSpPr/>
          <p:nvPr/>
        </p:nvGrpSpPr>
        <p:grpSpPr>
          <a:xfrm>
            <a:off x="1339123" y="2562043"/>
            <a:ext cx="3820562" cy="3820562"/>
            <a:chOff x="1339123" y="2562043"/>
            <a:chExt cx="3820562" cy="3820562"/>
          </a:xfrm>
        </p:grpSpPr>
        <p:cxnSp>
          <p:nvCxnSpPr>
            <p:cNvPr id="25" name="Łącznik prosty ze strzałką 24">
              <a:extLst>
                <a:ext uri="{FF2B5EF4-FFF2-40B4-BE49-F238E27FC236}">
                  <a16:creationId xmlns:a16="http://schemas.microsoft.com/office/drawing/2014/main" id="{C86415FD-B524-DAE7-F345-12C99E8D7830}"/>
                </a:ext>
              </a:extLst>
            </p:cNvPr>
            <p:cNvCxnSpPr>
              <a:stCxn id="22" idx="6"/>
            </p:cNvCxnSpPr>
            <p:nvPr/>
          </p:nvCxnSpPr>
          <p:spPr>
            <a:xfrm>
              <a:off x="3358046" y="4465099"/>
              <a:ext cx="1801639" cy="7225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" name="Łącznik prosty ze strzałką 25">
              <a:extLst>
                <a:ext uri="{FF2B5EF4-FFF2-40B4-BE49-F238E27FC236}">
                  <a16:creationId xmlns:a16="http://schemas.microsoft.com/office/drawing/2014/main" id="{1EEB1B77-63C1-7CCA-B83A-11EBEC6E3D20}"/>
                </a:ext>
              </a:extLst>
            </p:cNvPr>
            <p:cNvCxnSpPr>
              <a:cxnSpLocks/>
              <a:stCxn id="22" idx="7"/>
            </p:cNvCxnSpPr>
            <p:nvPr/>
          </p:nvCxnSpPr>
          <p:spPr>
            <a:xfrm flipV="1">
              <a:off x="3326226" y="3334449"/>
              <a:ext cx="1426843" cy="1053828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9" name="Łącznik prosty ze strzałką 28">
              <a:extLst>
                <a:ext uri="{FF2B5EF4-FFF2-40B4-BE49-F238E27FC236}">
                  <a16:creationId xmlns:a16="http://schemas.microsoft.com/office/drawing/2014/main" id="{C4A71B2D-E1B1-8856-5A5C-D4143E75DD19}"/>
                </a:ext>
              </a:extLst>
            </p:cNvPr>
            <p:cNvCxnSpPr>
              <a:cxnSpLocks/>
              <a:stCxn id="22" idx="5"/>
              <a:endCxn id="23" idx="5"/>
            </p:cNvCxnSpPr>
            <p:nvPr/>
          </p:nvCxnSpPr>
          <p:spPr>
            <a:xfrm>
              <a:off x="3326226" y="4541920"/>
              <a:ext cx="1273951" cy="1281177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Łącznik prosty ze strzałką 32">
              <a:extLst>
                <a:ext uri="{FF2B5EF4-FFF2-40B4-BE49-F238E27FC236}">
                  <a16:creationId xmlns:a16="http://schemas.microsoft.com/office/drawing/2014/main" id="{04F64B34-C180-E3FC-1F65-2EAC66B7FE70}"/>
                </a:ext>
              </a:extLst>
            </p:cNvPr>
            <p:cNvCxnSpPr>
              <a:cxnSpLocks/>
              <a:stCxn id="22" idx="4"/>
              <a:endCxn id="23" idx="4"/>
            </p:cNvCxnSpPr>
            <p:nvPr/>
          </p:nvCxnSpPr>
          <p:spPr>
            <a:xfrm flipH="1">
              <a:off x="3249404" y="4573740"/>
              <a:ext cx="1" cy="1808865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Łącznik prosty ze strzałką 35">
              <a:extLst>
                <a:ext uri="{FF2B5EF4-FFF2-40B4-BE49-F238E27FC236}">
                  <a16:creationId xmlns:a16="http://schemas.microsoft.com/office/drawing/2014/main" id="{B10A8A83-5C1B-088A-473F-90C627B48827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 flipH="1">
              <a:off x="1898632" y="4541920"/>
              <a:ext cx="1273951" cy="1322588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9" name="Łącznik prosty ze strzałką 38">
              <a:extLst>
                <a:ext uri="{FF2B5EF4-FFF2-40B4-BE49-F238E27FC236}">
                  <a16:creationId xmlns:a16="http://schemas.microsoft.com/office/drawing/2014/main" id="{A7BC847B-3084-8883-EBC1-E0C2E36FA8DB}"/>
                </a:ext>
              </a:extLst>
            </p:cNvPr>
            <p:cNvCxnSpPr>
              <a:cxnSpLocks/>
              <a:stCxn id="22" idx="2"/>
              <a:endCxn id="23" idx="2"/>
            </p:cNvCxnSpPr>
            <p:nvPr/>
          </p:nvCxnSpPr>
          <p:spPr>
            <a:xfrm flipH="1">
              <a:off x="1339123" y="4465099"/>
              <a:ext cx="1801640" cy="7225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2" name="Łącznik prosty ze strzałką 41">
              <a:extLst>
                <a:ext uri="{FF2B5EF4-FFF2-40B4-BE49-F238E27FC236}">
                  <a16:creationId xmlns:a16="http://schemas.microsoft.com/office/drawing/2014/main" id="{102371A3-7701-E024-C416-8E3B8D5506A4}"/>
                </a:ext>
              </a:extLst>
            </p:cNvPr>
            <p:cNvCxnSpPr>
              <a:cxnSpLocks/>
              <a:stCxn id="22" idx="0"/>
              <a:endCxn id="23" idx="0"/>
            </p:cNvCxnSpPr>
            <p:nvPr/>
          </p:nvCxnSpPr>
          <p:spPr>
            <a:xfrm flipH="1" flipV="1">
              <a:off x="3249404" y="2562043"/>
              <a:ext cx="1" cy="1794414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5" name="Łącznik prosty ze strzałką 44">
              <a:extLst>
                <a:ext uri="{FF2B5EF4-FFF2-40B4-BE49-F238E27FC236}">
                  <a16:creationId xmlns:a16="http://schemas.microsoft.com/office/drawing/2014/main" id="{C41AD28D-C1FB-47C2-E510-D23908673928}"/>
                </a:ext>
              </a:extLst>
            </p:cNvPr>
            <p:cNvCxnSpPr>
              <a:cxnSpLocks/>
              <a:stCxn id="22" idx="1"/>
              <a:endCxn id="23" idx="1"/>
            </p:cNvCxnSpPr>
            <p:nvPr/>
          </p:nvCxnSpPr>
          <p:spPr>
            <a:xfrm flipH="1" flipV="1">
              <a:off x="1898631" y="3121551"/>
              <a:ext cx="1273952" cy="1266726"/>
            </a:xfrm>
            <a:prstGeom prst="straightConnector1">
              <a:avLst/>
            </a:prstGeom>
            <a:ln w="5715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16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18989-1FAD-5CF8-DA11-1F7A963A7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ześciokąt 16">
            <a:extLst>
              <a:ext uri="{FF2B5EF4-FFF2-40B4-BE49-F238E27FC236}">
                <a16:creationId xmlns:a16="http://schemas.microsoft.com/office/drawing/2014/main" id="{1E3793CD-E892-1E33-C901-FCB9BED69579}"/>
              </a:ext>
            </a:extLst>
          </p:cNvPr>
          <p:cNvSpPr/>
          <p:nvPr/>
        </p:nvSpPr>
        <p:spPr>
          <a:xfrm>
            <a:off x="1091954" y="2603454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ześciokąt 17">
            <a:extLst>
              <a:ext uri="{FF2B5EF4-FFF2-40B4-BE49-F238E27FC236}">
                <a16:creationId xmlns:a16="http://schemas.microsoft.com/office/drawing/2014/main" id="{A2213ADE-9DF8-FAAD-24C7-C33D8F0B1558}"/>
              </a:ext>
            </a:extLst>
          </p:cNvPr>
          <p:cNvSpPr/>
          <p:nvPr/>
        </p:nvSpPr>
        <p:spPr>
          <a:xfrm>
            <a:off x="-2499975" y="604156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34707986-1D68-8ACA-4C9E-8BB6E59B3AF0}"/>
              </a:ext>
            </a:extLst>
          </p:cNvPr>
          <p:cNvSpPr/>
          <p:nvPr/>
        </p:nvSpPr>
        <p:spPr>
          <a:xfrm>
            <a:off x="-2499975" y="4644812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ześciokąt 19">
            <a:extLst>
              <a:ext uri="{FF2B5EF4-FFF2-40B4-BE49-F238E27FC236}">
                <a16:creationId xmlns:a16="http://schemas.microsoft.com/office/drawing/2014/main" id="{B4A3111E-FAE3-9417-754E-FE6C925875CB}"/>
              </a:ext>
            </a:extLst>
          </p:cNvPr>
          <p:cNvSpPr/>
          <p:nvPr/>
        </p:nvSpPr>
        <p:spPr>
          <a:xfrm>
            <a:off x="1091954" y="6557373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ześciokąt 20">
            <a:extLst>
              <a:ext uri="{FF2B5EF4-FFF2-40B4-BE49-F238E27FC236}">
                <a16:creationId xmlns:a16="http://schemas.microsoft.com/office/drawing/2014/main" id="{4F946A2B-DC3F-FB15-1F6F-9879BBC3CBA9}"/>
              </a:ext>
            </a:extLst>
          </p:cNvPr>
          <p:cNvSpPr/>
          <p:nvPr/>
        </p:nvSpPr>
        <p:spPr>
          <a:xfrm>
            <a:off x="4639725" y="4632780"/>
            <a:ext cx="4314903" cy="3719744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Trójkąt równoramienny 34">
            <a:extLst>
              <a:ext uri="{FF2B5EF4-FFF2-40B4-BE49-F238E27FC236}">
                <a16:creationId xmlns:a16="http://schemas.microsoft.com/office/drawing/2014/main" id="{4A513FDA-20CD-5538-97D8-507BBEB10EF3}"/>
              </a:ext>
            </a:extLst>
          </p:cNvPr>
          <p:cNvSpPr/>
          <p:nvPr/>
        </p:nvSpPr>
        <p:spPr>
          <a:xfrm>
            <a:off x="2082297" y="4481464"/>
            <a:ext cx="2308635" cy="1841733"/>
          </a:xfrm>
          <a:prstGeom prst="triangl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Trójkąt równoramienny 37">
            <a:extLst>
              <a:ext uri="{FF2B5EF4-FFF2-40B4-BE49-F238E27FC236}">
                <a16:creationId xmlns:a16="http://schemas.microsoft.com/office/drawing/2014/main" id="{10828F30-D996-4036-E68A-05885BEAB0A4}"/>
              </a:ext>
            </a:extLst>
          </p:cNvPr>
          <p:cNvSpPr/>
          <p:nvPr/>
        </p:nvSpPr>
        <p:spPr>
          <a:xfrm rot="3780000">
            <a:off x="1372854" y="4034368"/>
            <a:ext cx="1976517" cy="1841733"/>
          </a:xfrm>
          <a:prstGeom prst="triangle">
            <a:avLst>
              <a:gd name="adj" fmla="val 46759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1" name="Trójkąt równoramienny 40">
            <a:extLst>
              <a:ext uri="{FF2B5EF4-FFF2-40B4-BE49-F238E27FC236}">
                <a16:creationId xmlns:a16="http://schemas.microsoft.com/office/drawing/2014/main" id="{68DB830D-FA39-7E1C-5250-976898CA0816}"/>
              </a:ext>
            </a:extLst>
          </p:cNvPr>
          <p:cNvSpPr/>
          <p:nvPr/>
        </p:nvSpPr>
        <p:spPr>
          <a:xfrm rot="17820000" flipV="1">
            <a:off x="1401429" y="3024718"/>
            <a:ext cx="1976517" cy="1841733"/>
          </a:xfrm>
          <a:prstGeom prst="triangle">
            <a:avLst>
              <a:gd name="adj" fmla="val 46759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Trójkąt równoramienny 46">
            <a:extLst>
              <a:ext uri="{FF2B5EF4-FFF2-40B4-BE49-F238E27FC236}">
                <a16:creationId xmlns:a16="http://schemas.microsoft.com/office/drawing/2014/main" id="{1922CC69-785D-4AE5-55F7-B283FCC4F0ED}"/>
              </a:ext>
            </a:extLst>
          </p:cNvPr>
          <p:cNvSpPr/>
          <p:nvPr/>
        </p:nvSpPr>
        <p:spPr>
          <a:xfrm flipV="1">
            <a:off x="2072772" y="2605039"/>
            <a:ext cx="2308635" cy="1816596"/>
          </a:xfrm>
          <a:prstGeom prst="triangl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Trójkąt równoramienny 48">
            <a:extLst>
              <a:ext uri="{FF2B5EF4-FFF2-40B4-BE49-F238E27FC236}">
                <a16:creationId xmlns:a16="http://schemas.microsoft.com/office/drawing/2014/main" id="{128C6234-BF81-2FF4-F264-0AA49BDDC523}"/>
              </a:ext>
            </a:extLst>
          </p:cNvPr>
          <p:cNvSpPr/>
          <p:nvPr/>
        </p:nvSpPr>
        <p:spPr>
          <a:xfrm rot="3780000" flipH="1" flipV="1">
            <a:off x="3115929" y="3005668"/>
            <a:ext cx="1976517" cy="1841733"/>
          </a:xfrm>
          <a:prstGeom prst="triangle">
            <a:avLst>
              <a:gd name="adj" fmla="val 46759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0" name="Trójkąt równoramienny 49">
            <a:extLst>
              <a:ext uri="{FF2B5EF4-FFF2-40B4-BE49-F238E27FC236}">
                <a16:creationId xmlns:a16="http://schemas.microsoft.com/office/drawing/2014/main" id="{E68FDBD8-AE0B-D7DF-F655-77654E0CF33C}"/>
              </a:ext>
            </a:extLst>
          </p:cNvPr>
          <p:cNvSpPr/>
          <p:nvPr/>
        </p:nvSpPr>
        <p:spPr>
          <a:xfrm rot="17820000" flipH="1">
            <a:off x="3125454" y="4043893"/>
            <a:ext cx="1976517" cy="1841733"/>
          </a:xfrm>
          <a:prstGeom prst="triangle">
            <a:avLst>
              <a:gd name="adj" fmla="val 46759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624BED3F-F695-487D-9143-B197415DD0F9}"/>
              </a:ext>
            </a:extLst>
          </p:cNvPr>
          <p:cNvSpPr txBox="1"/>
          <p:nvPr/>
        </p:nvSpPr>
        <p:spPr>
          <a:xfrm>
            <a:off x="2936499" y="31073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1</a:t>
            </a:r>
          </a:p>
        </p:txBody>
      </p:sp>
      <p:sp>
        <p:nvSpPr>
          <p:cNvPr id="53" name="pole tekstowe 52">
            <a:extLst>
              <a:ext uri="{FF2B5EF4-FFF2-40B4-BE49-F238E27FC236}">
                <a16:creationId xmlns:a16="http://schemas.microsoft.com/office/drawing/2014/main" id="{70A6EE0E-7118-3158-B66C-4916F65D6BDE}"/>
              </a:ext>
            </a:extLst>
          </p:cNvPr>
          <p:cNvSpPr txBox="1"/>
          <p:nvPr/>
        </p:nvSpPr>
        <p:spPr>
          <a:xfrm>
            <a:off x="4298183" y="35188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2</a:t>
            </a:r>
          </a:p>
        </p:txBody>
      </p:sp>
      <p:sp>
        <p:nvSpPr>
          <p:cNvPr id="54" name="pole tekstowe 53">
            <a:extLst>
              <a:ext uri="{FF2B5EF4-FFF2-40B4-BE49-F238E27FC236}">
                <a16:creationId xmlns:a16="http://schemas.microsoft.com/office/drawing/2014/main" id="{4320E259-F9ED-11C0-F530-63A75BB0AAAB}"/>
              </a:ext>
            </a:extLst>
          </p:cNvPr>
          <p:cNvSpPr txBox="1"/>
          <p:nvPr/>
        </p:nvSpPr>
        <p:spPr>
          <a:xfrm>
            <a:off x="4182729" y="486168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3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id="{196AD2B4-57EE-278B-EF7D-174D3BE4DB5B}"/>
              </a:ext>
            </a:extLst>
          </p:cNvPr>
          <p:cNvSpPr txBox="1"/>
          <p:nvPr/>
        </p:nvSpPr>
        <p:spPr>
          <a:xfrm>
            <a:off x="3052892" y="546982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4</a:t>
            </a:r>
          </a:p>
        </p:txBody>
      </p: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F070C903-6E51-2ADE-EB05-54AFBC4ED5E3}"/>
              </a:ext>
            </a:extLst>
          </p:cNvPr>
          <p:cNvSpPr txBox="1"/>
          <p:nvPr/>
        </p:nvSpPr>
        <p:spPr>
          <a:xfrm>
            <a:off x="1946490" y="48302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5</a:t>
            </a:r>
          </a:p>
        </p:txBody>
      </p:sp>
      <p:sp>
        <p:nvSpPr>
          <p:cNvPr id="57" name="pole tekstowe 56">
            <a:extLst>
              <a:ext uri="{FF2B5EF4-FFF2-40B4-BE49-F238E27FC236}">
                <a16:creationId xmlns:a16="http://schemas.microsoft.com/office/drawing/2014/main" id="{F5ED9531-AE4D-C635-6877-B2552C92FD1F}"/>
              </a:ext>
            </a:extLst>
          </p:cNvPr>
          <p:cNvSpPr txBox="1"/>
          <p:nvPr/>
        </p:nvSpPr>
        <p:spPr>
          <a:xfrm>
            <a:off x="1809579" y="36073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6</a:t>
            </a:r>
          </a:p>
        </p:txBody>
      </p:sp>
      <p:grpSp>
        <p:nvGrpSpPr>
          <p:cNvPr id="97" name="Grupa 96">
            <a:extLst>
              <a:ext uri="{FF2B5EF4-FFF2-40B4-BE49-F238E27FC236}">
                <a16:creationId xmlns:a16="http://schemas.microsoft.com/office/drawing/2014/main" id="{999AFAD2-8CB8-9352-D3A9-C6047245F8FF}"/>
              </a:ext>
            </a:extLst>
          </p:cNvPr>
          <p:cNvGrpSpPr/>
          <p:nvPr/>
        </p:nvGrpSpPr>
        <p:grpSpPr>
          <a:xfrm>
            <a:off x="-2486274" y="604634"/>
            <a:ext cx="4314903" cy="3719744"/>
            <a:chOff x="4476986" y="1626795"/>
            <a:chExt cx="4314903" cy="3719744"/>
          </a:xfrm>
        </p:grpSpPr>
        <p:sp>
          <p:nvSpPr>
            <p:cNvPr id="71" name="Sześciokąt 70">
              <a:extLst>
                <a:ext uri="{FF2B5EF4-FFF2-40B4-BE49-F238E27FC236}">
                  <a16:creationId xmlns:a16="http://schemas.microsoft.com/office/drawing/2014/main" id="{0C404FB4-D350-DCD7-A491-1B345D273E1D}"/>
                </a:ext>
              </a:extLst>
            </p:cNvPr>
            <p:cNvSpPr/>
            <p:nvPr/>
          </p:nvSpPr>
          <p:spPr>
            <a:xfrm>
              <a:off x="4476986" y="1626795"/>
              <a:ext cx="4314903" cy="3719744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2" name="Trójkąt równoramienny 71">
              <a:extLst>
                <a:ext uri="{FF2B5EF4-FFF2-40B4-BE49-F238E27FC236}">
                  <a16:creationId xmlns:a16="http://schemas.microsoft.com/office/drawing/2014/main" id="{A3C3560F-181B-EC6A-CBF0-8029F6848C9D}"/>
                </a:ext>
              </a:extLst>
            </p:cNvPr>
            <p:cNvSpPr/>
            <p:nvPr/>
          </p:nvSpPr>
          <p:spPr>
            <a:xfrm>
              <a:off x="5467329" y="3504805"/>
              <a:ext cx="2308635" cy="1841733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Trójkąt równoramienny 72">
              <a:extLst>
                <a:ext uri="{FF2B5EF4-FFF2-40B4-BE49-F238E27FC236}">
                  <a16:creationId xmlns:a16="http://schemas.microsoft.com/office/drawing/2014/main" id="{85A524A8-A536-DECA-3FA2-440EEFE2DFAB}"/>
                </a:ext>
              </a:extLst>
            </p:cNvPr>
            <p:cNvSpPr/>
            <p:nvPr/>
          </p:nvSpPr>
          <p:spPr>
            <a:xfrm rot="3780000">
              <a:off x="4757886" y="30577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4" name="Trójkąt równoramienny 73">
              <a:extLst>
                <a:ext uri="{FF2B5EF4-FFF2-40B4-BE49-F238E27FC236}">
                  <a16:creationId xmlns:a16="http://schemas.microsoft.com/office/drawing/2014/main" id="{6FCAEEB5-7132-297C-342B-BF4D240F5C14}"/>
                </a:ext>
              </a:extLst>
            </p:cNvPr>
            <p:cNvSpPr/>
            <p:nvPr/>
          </p:nvSpPr>
          <p:spPr>
            <a:xfrm rot="17820000" flipV="1">
              <a:off x="4786461" y="204805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5" name="Trójkąt równoramienny 74">
              <a:extLst>
                <a:ext uri="{FF2B5EF4-FFF2-40B4-BE49-F238E27FC236}">
                  <a16:creationId xmlns:a16="http://schemas.microsoft.com/office/drawing/2014/main" id="{E9D51B69-C1B4-94FA-385F-F3C19AD15471}"/>
                </a:ext>
              </a:extLst>
            </p:cNvPr>
            <p:cNvSpPr/>
            <p:nvPr/>
          </p:nvSpPr>
          <p:spPr>
            <a:xfrm flipV="1">
              <a:off x="5457804" y="1628380"/>
              <a:ext cx="2308635" cy="1816596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6" name="Trójkąt równoramienny 75">
              <a:extLst>
                <a:ext uri="{FF2B5EF4-FFF2-40B4-BE49-F238E27FC236}">
                  <a16:creationId xmlns:a16="http://schemas.microsoft.com/office/drawing/2014/main" id="{BF3440BA-0285-EAE4-A277-ECE31720748F}"/>
                </a:ext>
              </a:extLst>
            </p:cNvPr>
            <p:cNvSpPr/>
            <p:nvPr/>
          </p:nvSpPr>
          <p:spPr>
            <a:xfrm rot="3780000" flipH="1" flipV="1">
              <a:off x="6500961" y="20290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7" name="Trójkąt równoramienny 76">
              <a:extLst>
                <a:ext uri="{FF2B5EF4-FFF2-40B4-BE49-F238E27FC236}">
                  <a16:creationId xmlns:a16="http://schemas.microsoft.com/office/drawing/2014/main" id="{4F8D8D6A-816D-3815-A820-812543A35A1C}"/>
                </a:ext>
              </a:extLst>
            </p:cNvPr>
            <p:cNvSpPr/>
            <p:nvPr/>
          </p:nvSpPr>
          <p:spPr>
            <a:xfrm rot="17820000" flipH="1">
              <a:off x="6510486" y="3067234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78" name="pole tekstowe 77">
              <a:extLst>
                <a:ext uri="{FF2B5EF4-FFF2-40B4-BE49-F238E27FC236}">
                  <a16:creationId xmlns:a16="http://schemas.microsoft.com/office/drawing/2014/main" id="{D36139B6-B256-E2B8-D9AF-77BB456E5F28}"/>
                </a:ext>
              </a:extLst>
            </p:cNvPr>
            <p:cNvSpPr txBox="1"/>
            <p:nvPr/>
          </p:nvSpPr>
          <p:spPr>
            <a:xfrm>
              <a:off x="6321531" y="213073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1</a:t>
              </a:r>
            </a:p>
          </p:txBody>
        </p:sp>
        <p:sp>
          <p:nvSpPr>
            <p:cNvPr id="79" name="pole tekstowe 78">
              <a:extLst>
                <a:ext uri="{FF2B5EF4-FFF2-40B4-BE49-F238E27FC236}">
                  <a16:creationId xmlns:a16="http://schemas.microsoft.com/office/drawing/2014/main" id="{D017FD4F-4D79-7BA7-EF9F-F7002931818F}"/>
                </a:ext>
              </a:extLst>
            </p:cNvPr>
            <p:cNvSpPr txBox="1"/>
            <p:nvPr/>
          </p:nvSpPr>
          <p:spPr>
            <a:xfrm>
              <a:off x="7683215" y="25421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2</a:t>
              </a:r>
            </a:p>
          </p:txBody>
        </p:sp>
        <p:sp>
          <p:nvSpPr>
            <p:cNvPr id="80" name="pole tekstowe 79">
              <a:extLst>
                <a:ext uri="{FF2B5EF4-FFF2-40B4-BE49-F238E27FC236}">
                  <a16:creationId xmlns:a16="http://schemas.microsoft.com/office/drawing/2014/main" id="{279C14AD-0C82-D049-D7CD-837AE1CEEB5C}"/>
                </a:ext>
              </a:extLst>
            </p:cNvPr>
            <p:cNvSpPr txBox="1"/>
            <p:nvPr/>
          </p:nvSpPr>
          <p:spPr>
            <a:xfrm>
              <a:off x="7567761" y="38850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3</a:t>
              </a:r>
            </a:p>
          </p:txBody>
        </p:sp>
        <p:sp>
          <p:nvSpPr>
            <p:cNvPr id="81" name="pole tekstowe 80">
              <a:extLst>
                <a:ext uri="{FF2B5EF4-FFF2-40B4-BE49-F238E27FC236}">
                  <a16:creationId xmlns:a16="http://schemas.microsoft.com/office/drawing/2014/main" id="{868978AE-EDC1-70A8-A5D1-EA27E18A0235}"/>
                </a:ext>
              </a:extLst>
            </p:cNvPr>
            <p:cNvSpPr txBox="1"/>
            <p:nvPr/>
          </p:nvSpPr>
          <p:spPr>
            <a:xfrm>
              <a:off x="6437924" y="44931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4</a:t>
              </a:r>
            </a:p>
          </p:txBody>
        </p:sp>
        <p:sp>
          <p:nvSpPr>
            <p:cNvPr id="82" name="pole tekstowe 81">
              <a:extLst>
                <a:ext uri="{FF2B5EF4-FFF2-40B4-BE49-F238E27FC236}">
                  <a16:creationId xmlns:a16="http://schemas.microsoft.com/office/drawing/2014/main" id="{000DD74D-489C-E15B-6115-FB4D81402991}"/>
                </a:ext>
              </a:extLst>
            </p:cNvPr>
            <p:cNvSpPr txBox="1"/>
            <p:nvPr/>
          </p:nvSpPr>
          <p:spPr>
            <a:xfrm>
              <a:off x="5331522" y="38536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5</a:t>
              </a:r>
            </a:p>
          </p:txBody>
        </p:sp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63ABA3A4-175F-C672-2C9C-FE57BFE6C07B}"/>
                </a:ext>
              </a:extLst>
            </p:cNvPr>
            <p:cNvSpPr txBox="1"/>
            <p:nvPr/>
          </p:nvSpPr>
          <p:spPr>
            <a:xfrm>
              <a:off x="5194611" y="26306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6</a:t>
              </a:r>
            </a:p>
          </p:txBody>
        </p:sp>
      </p:grpSp>
      <p:grpSp>
        <p:nvGrpSpPr>
          <p:cNvPr id="98" name="Grupa 97">
            <a:extLst>
              <a:ext uri="{FF2B5EF4-FFF2-40B4-BE49-F238E27FC236}">
                <a16:creationId xmlns:a16="http://schemas.microsoft.com/office/drawing/2014/main" id="{8E1CE76F-2554-BBB2-C062-9F7462E9624E}"/>
              </a:ext>
            </a:extLst>
          </p:cNvPr>
          <p:cNvGrpSpPr/>
          <p:nvPr/>
        </p:nvGrpSpPr>
        <p:grpSpPr>
          <a:xfrm>
            <a:off x="-2486274" y="4643229"/>
            <a:ext cx="4314903" cy="3719744"/>
            <a:chOff x="4476986" y="1626795"/>
            <a:chExt cx="4314903" cy="3719744"/>
          </a:xfrm>
        </p:grpSpPr>
        <p:sp>
          <p:nvSpPr>
            <p:cNvPr id="99" name="Sześciokąt 98">
              <a:extLst>
                <a:ext uri="{FF2B5EF4-FFF2-40B4-BE49-F238E27FC236}">
                  <a16:creationId xmlns:a16="http://schemas.microsoft.com/office/drawing/2014/main" id="{06A59500-FD09-6AB0-16F7-1F8499688F33}"/>
                </a:ext>
              </a:extLst>
            </p:cNvPr>
            <p:cNvSpPr/>
            <p:nvPr/>
          </p:nvSpPr>
          <p:spPr>
            <a:xfrm>
              <a:off x="4476986" y="1626795"/>
              <a:ext cx="4314903" cy="3719744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Trójkąt równoramienny 99">
              <a:extLst>
                <a:ext uri="{FF2B5EF4-FFF2-40B4-BE49-F238E27FC236}">
                  <a16:creationId xmlns:a16="http://schemas.microsoft.com/office/drawing/2014/main" id="{AF4207D3-6083-E593-1A5D-04DF58EEC390}"/>
                </a:ext>
              </a:extLst>
            </p:cNvPr>
            <p:cNvSpPr/>
            <p:nvPr/>
          </p:nvSpPr>
          <p:spPr>
            <a:xfrm>
              <a:off x="5467329" y="3504805"/>
              <a:ext cx="2308635" cy="1841733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Trójkąt równoramienny 100">
              <a:extLst>
                <a:ext uri="{FF2B5EF4-FFF2-40B4-BE49-F238E27FC236}">
                  <a16:creationId xmlns:a16="http://schemas.microsoft.com/office/drawing/2014/main" id="{4C188FE1-AEBD-F762-4D31-42DCDA83D507}"/>
                </a:ext>
              </a:extLst>
            </p:cNvPr>
            <p:cNvSpPr/>
            <p:nvPr/>
          </p:nvSpPr>
          <p:spPr>
            <a:xfrm rot="3780000">
              <a:off x="4757886" y="30577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2" name="Trójkąt równoramienny 101">
              <a:extLst>
                <a:ext uri="{FF2B5EF4-FFF2-40B4-BE49-F238E27FC236}">
                  <a16:creationId xmlns:a16="http://schemas.microsoft.com/office/drawing/2014/main" id="{754C5ABF-53EC-31D2-9A98-A61E46ED9AA9}"/>
                </a:ext>
              </a:extLst>
            </p:cNvPr>
            <p:cNvSpPr/>
            <p:nvPr/>
          </p:nvSpPr>
          <p:spPr>
            <a:xfrm rot="17820000" flipV="1">
              <a:off x="4786461" y="204805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3" name="Trójkąt równoramienny 102">
              <a:extLst>
                <a:ext uri="{FF2B5EF4-FFF2-40B4-BE49-F238E27FC236}">
                  <a16:creationId xmlns:a16="http://schemas.microsoft.com/office/drawing/2014/main" id="{78BDA6F7-6177-2465-ADED-FAAAA9CECBF9}"/>
                </a:ext>
              </a:extLst>
            </p:cNvPr>
            <p:cNvSpPr/>
            <p:nvPr/>
          </p:nvSpPr>
          <p:spPr>
            <a:xfrm flipV="1">
              <a:off x="5457804" y="1628380"/>
              <a:ext cx="2308635" cy="1816596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4" name="Trójkąt równoramienny 103">
              <a:extLst>
                <a:ext uri="{FF2B5EF4-FFF2-40B4-BE49-F238E27FC236}">
                  <a16:creationId xmlns:a16="http://schemas.microsoft.com/office/drawing/2014/main" id="{8660DED1-A111-DFC1-D84E-C09DFB4323FF}"/>
                </a:ext>
              </a:extLst>
            </p:cNvPr>
            <p:cNvSpPr/>
            <p:nvPr/>
          </p:nvSpPr>
          <p:spPr>
            <a:xfrm rot="3780000" flipH="1" flipV="1">
              <a:off x="6500961" y="20290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5" name="Trójkąt równoramienny 104">
              <a:extLst>
                <a:ext uri="{FF2B5EF4-FFF2-40B4-BE49-F238E27FC236}">
                  <a16:creationId xmlns:a16="http://schemas.microsoft.com/office/drawing/2014/main" id="{D853C555-94E2-7C9F-EB1C-A8181A485099}"/>
                </a:ext>
              </a:extLst>
            </p:cNvPr>
            <p:cNvSpPr/>
            <p:nvPr/>
          </p:nvSpPr>
          <p:spPr>
            <a:xfrm rot="17820000" flipH="1">
              <a:off x="6510486" y="3067234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6" name="pole tekstowe 105">
              <a:extLst>
                <a:ext uri="{FF2B5EF4-FFF2-40B4-BE49-F238E27FC236}">
                  <a16:creationId xmlns:a16="http://schemas.microsoft.com/office/drawing/2014/main" id="{8D7CE2C4-4995-59D1-016E-46D034A0515F}"/>
                </a:ext>
              </a:extLst>
            </p:cNvPr>
            <p:cNvSpPr txBox="1"/>
            <p:nvPr/>
          </p:nvSpPr>
          <p:spPr>
            <a:xfrm>
              <a:off x="6321531" y="213073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1</a:t>
              </a:r>
            </a:p>
          </p:txBody>
        </p:sp>
        <p:sp>
          <p:nvSpPr>
            <p:cNvPr id="107" name="pole tekstowe 106">
              <a:extLst>
                <a:ext uri="{FF2B5EF4-FFF2-40B4-BE49-F238E27FC236}">
                  <a16:creationId xmlns:a16="http://schemas.microsoft.com/office/drawing/2014/main" id="{69697BB0-37A5-8EAB-8B03-C451F26FF1FD}"/>
                </a:ext>
              </a:extLst>
            </p:cNvPr>
            <p:cNvSpPr txBox="1"/>
            <p:nvPr/>
          </p:nvSpPr>
          <p:spPr>
            <a:xfrm>
              <a:off x="7683215" y="25421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2</a:t>
              </a:r>
            </a:p>
          </p:txBody>
        </p:sp>
        <p:sp>
          <p:nvSpPr>
            <p:cNvPr id="108" name="pole tekstowe 107">
              <a:extLst>
                <a:ext uri="{FF2B5EF4-FFF2-40B4-BE49-F238E27FC236}">
                  <a16:creationId xmlns:a16="http://schemas.microsoft.com/office/drawing/2014/main" id="{CBEF8558-ED53-5818-0508-1D0CAA2FD6FE}"/>
                </a:ext>
              </a:extLst>
            </p:cNvPr>
            <p:cNvSpPr txBox="1"/>
            <p:nvPr/>
          </p:nvSpPr>
          <p:spPr>
            <a:xfrm>
              <a:off x="7567761" y="38850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3</a:t>
              </a:r>
            </a:p>
          </p:txBody>
        </p:sp>
        <p:sp>
          <p:nvSpPr>
            <p:cNvPr id="109" name="pole tekstowe 108">
              <a:extLst>
                <a:ext uri="{FF2B5EF4-FFF2-40B4-BE49-F238E27FC236}">
                  <a16:creationId xmlns:a16="http://schemas.microsoft.com/office/drawing/2014/main" id="{110519DA-B879-047A-526B-FA7F643B825B}"/>
                </a:ext>
              </a:extLst>
            </p:cNvPr>
            <p:cNvSpPr txBox="1"/>
            <p:nvPr/>
          </p:nvSpPr>
          <p:spPr>
            <a:xfrm>
              <a:off x="6437924" y="44931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4</a:t>
              </a:r>
            </a:p>
          </p:txBody>
        </p:sp>
        <p:sp>
          <p:nvSpPr>
            <p:cNvPr id="110" name="pole tekstowe 109">
              <a:extLst>
                <a:ext uri="{FF2B5EF4-FFF2-40B4-BE49-F238E27FC236}">
                  <a16:creationId xmlns:a16="http://schemas.microsoft.com/office/drawing/2014/main" id="{B220C0D6-BFE5-34A3-D0AC-181ED4BF5D01}"/>
                </a:ext>
              </a:extLst>
            </p:cNvPr>
            <p:cNvSpPr txBox="1"/>
            <p:nvPr/>
          </p:nvSpPr>
          <p:spPr>
            <a:xfrm>
              <a:off x="5331522" y="38536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5</a:t>
              </a:r>
            </a:p>
          </p:txBody>
        </p:sp>
        <p:sp>
          <p:nvSpPr>
            <p:cNvPr id="111" name="pole tekstowe 110">
              <a:extLst>
                <a:ext uri="{FF2B5EF4-FFF2-40B4-BE49-F238E27FC236}">
                  <a16:creationId xmlns:a16="http://schemas.microsoft.com/office/drawing/2014/main" id="{675A269F-A14E-DF38-916F-C503FF20E53E}"/>
                </a:ext>
              </a:extLst>
            </p:cNvPr>
            <p:cNvSpPr txBox="1"/>
            <p:nvPr/>
          </p:nvSpPr>
          <p:spPr>
            <a:xfrm>
              <a:off x="5194611" y="26306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6</a:t>
              </a:r>
            </a:p>
          </p:txBody>
        </p:sp>
      </p:grpSp>
      <p:grpSp>
        <p:nvGrpSpPr>
          <p:cNvPr id="112" name="Grupa 111">
            <a:extLst>
              <a:ext uri="{FF2B5EF4-FFF2-40B4-BE49-F238E27FC236}">
                <a16:creationId xmlns:a16="http://schemas.microsoft.com/office/drawing/2014/main" id="{06E5F1B3-7191-E34B-05C7-202BBA2E141A}"/>
              </a:ext>
            </a:extLst>
          </p:cNvPr>
          <p:cNvGrpSpPr/>
          <p:nvPr/>
        </p:nvGrpSpPr>
        <p:grpSpPr>
          <a:xfrm>
            <a:off x="1105655" y="6512626"/>
            <a:ext cx="4314903" cy="3719744"/>
            <a:chOff x="4476986" y="1626795"/>
            <a:chExt cx="4314903" cy="3719744"/>
          </a:xfrm>
        </p:grpSpPr>
        <p:sp>
          <p:nvSpPr>
            <p:cNvPr id="113" name="Sześciokąt 112">
              <a:extLst>
                <a:ext uri="{FF2B5EF4-FFF2-40B4-BE49-F238E27FC236}">
                  <a16:creationId xmlns:a16="http://schemas.microsoft.com/office/drawing/2014/main" id="{EABA0944-9BF9-F1B4-FCE5-A60E55317375}"/>
                </a:ext>
              </a:extLst>
            </p:cNvPr>
            <p:cNvSpPr/>
            <p:nvPr/>
          </p:nvSpPr>
          <p:spPr>
            <a:xfrm>
              <a:off x="4476986" y="1626795"/>
              <a:ext cx="4314903" cy="3719744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4" name="Trójkąt równoramienny 113">
              <a:extLst>
                <a:ext uri="{FF2B5EF4-FFF2-40B4-BE49-F238E27FC236}">
                  <a16:creationId xmlns:a16="http://schemas.microsoft.com/office/drawing/2014/main" id="{9033AF58-22F0-627C-7CD3-47559AC803A4}"/>
                </a:ext>
              </a:extLst>
            </p:cNvPr>
            <p:cNvSpPr/>
            <p:nvPr/>
          </p:nvSpPr>
          <p:spPr>
            <a:xfrm>
              <a:off x="5467329" y="3504805"/>
              <a:ext cx="2308635" cy="1841733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5" name="Trójkąt równoramienny 114">
              <a:extLst>
                <a:ext uri="{FF2B5EF4-FFF2-40B4-BE49-F238E27FC236}">
                  <a16:creationId xmlns:a16="http://schemas.microsoft.com/office/drawing/2014/main" id="{76ABC6DC-FBD0-8A9F-E95A-6AC13B0904E8}"/>
                </a:ext>
              </a:extLst>
            </p:cNvPr>
            <p:cNvSpPr/>
            <p:nvPr/>
          </p:nvSpPr>
          <p:spPr>
            <a:xfrm rot="3780000">
              <a:off x="4757886" y="30577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6" name="Trójkąt równoramienny 115">
              <a:extLst>
                <a:ext uri="{FF2B5EF4-FFF2-40B4-BE49-F238E27FC236}">
                  <a16:creationId xmlns:a16="http://schemas.microsoft.com/office/drawing/2014/main" id="{8D12FDE1-984C-3218-7CA7-3B34649DF946}"/>
                </a:ext>
              </a:extLst>
            </p:cNvPr>
            <p:cNvSpPr/>
            <p:nvPr/>
          </p:nvSpPr>
          <p:spPr>
            <a:xfrm rot="17820000" flipV="1">
              <a:off x="4786461" y="204805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7" name="Trójkąt równoramienny 116">
              <a:extLst>
                <a:ext uri="{FF2B5EF4-FFF2-40B4-BE49-F238E27FC236}">
                  <a16:creationId xmlns:a16="http://schemas.microsoft.com/office/drawing/2014/main" id="{E15BD3C1-A972-4AC6-B38B-B526A4464BD4}"/>
                </a:ext>
              </a:extLst>
            </p:cNvPr>
            <p:cNvSpPr/>
            <p:nvPr/>
          </p:nvSpPr>
          <p:spPr>
            <a:xfrm flipV="1">
              <a:off x="5457804" y="1628380"/>
              <a:ext cx="2308635" cy="1816596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8" name="Trójkąt równoramienny 117">
              <a:extLst>
                <a:ext uri="{FF2B5EF4-FFF2-40B4-BE49-F238E27FC236}">
                  <a16:creationId xmlns:a16="http://schemas.microsoft.com/office/drawing/2014/main" id="{90D63381-A71A-6545-4B3B-484877685963}"/>
                </a:ext>
              </a:extLst>
            </p:cNvPr>
            <p:cNvSpPr/>
            <p:nvPr/>
          </p:nvSpPr>
          <p:spPr>
            <a:xfrm rot="3780000" flipH="1" flipV="1">
              <a:off x="6500961" y="20290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19" name="Trójkąt równoramienny 118">
              <a:extLst>
                <a:ext uri="{FF2B5EF4-FFF2-40B4-BE49-F238E27FC236}">
                  <a16:creationId xmlns:a16="http://schemas.microsoft.com/office/drawing/2014/main" id="{93663FCC-D414-0A1C-E9AE-6B48011E1264}"/>
                </a:ext>
              </a:extLst>
            </p:cNvPr>
            <p:cNvSpPr/>
            <p:nvPr/>
          </p:nvSpPr>
          <p:spPr>
            <a:xfrm rot="17820000" flipH="1">
              <a:off x="6510486" y="3067234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0" name="pole tekstowe 119">
              <a:extLst>
                <a:ext uri="{FF2B5EF4-FFF2-40B4-BE49-F238E27FC236}">
                  <a16:creationId xmlns:a16="http://schemas.microsoft.com/office/drawing/2014/main" id="{B0D42A41-02A1-A66E-6100-2C3ACBFD333F}"/>
                </a:ext>
              </a:extLst>
            </p:cNvPr>
            <p:cNvSpPr txBox="1"/>
            <p:nvPr/>
          </p:nvSpPr>
          <p:spPr>
            <a:xfrm>
              <a:off x="6321531" y="213073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1</a:t>
              </a:r>
            </a:p>
          </p:txBody>
        </p:sp>
        <p:sp>
          <p:nvSpPr>
            <p:cNvPr id="121" name="pole tekstowe 120">
              <a:extLst>
                <a:ext uri="{FF2B5EF4-FFF2-40B4-BE49-F238E27FC236}">
                  <a16:creationId xmlns:a16="http://schemas.microsoft.com/office/drawing/2014/main" id="{DD7F7262-D611-7560-2956-3F6D92FCF010}"/>
                </a:ext>
              </a:extLst>
            </p:cNvPr>
            <p:cNvSpPr txBox="1"/>
            <p:nvPr/>
          </p:nvSpPr>
          <p:spPr>
            <a:xfrm>
              <a:off x="7683215" y="25421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2</a:t>
              </a:r>
            </a:p>
          </p:txBody>
        </p:sp>
        <p:sp>
          <p:nvSpPr>
            <p:cNvPr id="122" name="pole tekstowe 121">
              <a:extLst>
                <a:ext uri="{FF2B5EF4-FFF2-40B4-BE49-F238E27FC236}">
                  <a16:creationId xmlns:a16="http://schemas.microsoft.com/office/drawing/2014/main" id="{8F8DD308-F49D-FD1E-C2A7-8553DF59A353}"/>
                </a:ext>
              </a:extLst>
            </p:cNvPr>
            <p:cNvSpPr txBox="1"/>
            <p:nvPr/>
          </p:nvSpPr>
          <p:spPr>
            <a:xfrm>
              <a:off x="7567761" y="38850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3</a:t>
              </a:r>
            </a:p>
          </p:txBody>
        </p:sp>
        <p:sp>
          <p:nvSpPr>
            <p:cNvPr id="123" name="pole tekstowe 122">
              <a:extLst>
                <a:ext uri="{FF2B5EF4-FFF2-40B4-BE49-F238E27FC236}">
                  <a16:creationId xmlns:a16="http://schemas.microsoft.com/office/drawing/2014/main" id="{9464B03A-225D-2120-AE20-81ED92E94FC2}"/>
                </a:ext>
              </a:extLst>
            </p:cNvPr>
            <p:cNvSpPr txBox="1"/>
            <p:nvPr/>
          </p:nvSpPr>
          <p:spPr>
            <a:xfrm>
              <a:off x="6437924" y="44931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4</a:t>
              </a:r>
            </a:p>
          </p:txBody>
        </p:sp>
        <p:sp>
          <p:nvSpPr>
            <p:cNvPr id="124" name="pole tekstowe 123">
              <a:extLst>
                <a:ext uri="{FF2B5EF4-FFF2-40B4-BE49-F238E27FC236}">
                  <a16:creationId xmlns:a16="http://schemas.microsoft.com/office/drawing/2014/main" id="{AFEF6C3B-6987-E4BC-F020-89D21E7C8B45}"/>
                </a:ext>
              </a:extLst>
            </p:cNvPr>
            <p:cNvSpPr txBox="1"/>
            <p:nvPr/>
          </p:nvSpPr>
          <p:spPr>
            <a:xfrm>
              <a:off x="5331522" y="38536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5</a:t>
              </a:r>
            </a:p>
          </p:txBody>
        </p:sp>
        <p:sp>
          <p:nvSpPr>
            <p:cNvPr id="125" name="pole tekstowe 124">
              <a:extLst>
                <a:ext uri="{FF2B5EF4-FFF2-40B4-BE49-F238E27FC236}">
                  <a16:creationId xmlns:a16="http://schemas.microsoft.com/office/drawing/2014/main" id="{BC0D3F96-9587-F440-4DEE-91AAE1684698}"/>
                </a:ext>
              </a:extLst>
            </p:cNvPr>
            <p:cNvSpPr txBox="1"/>
            <p:nvPr/>
          </p:nvSpPr>
          <p:spPr>
            <a:xfrm>
              <a:off x="5194611" y="26306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6</a:t>
              </a:r>
            </a:p>
          </p:txBody>
        </p:sp>
      </p:grpSp>
      <p:grpSp>
        <p:nvGrpSpPr>
          <p:cNvPr id="126" name="Grupa 125">
            <a:extLst>
              <a:ext uri="{FF2B5EF4-FFF2-40B4-BE49-F238E27FC236}">
                <a16:creationId xmlns:a16="http://schemas.microsoft.com/office/drawing/2014/main" id="{D54CCC98-A144-6B1B-6042-F717BC06C7A4}"/>
              </a:ext>
            </a:extLst>
          </p:cNvPr>
          <p:cNvGrpSpPr/>
          <p:nvPr/>
        </p:nvGrpSpPr>
        <p:grpSpPr>
          <a:xfrm>
            <a:off x="4639905" y="4643229"/>
            <a:ext cx="4314903" cy="3719744"/>
            <a:chOff x="4476986" y="1626795"/>
            <a:chExt cx="4314903" cy="3719744"/>
          </a:xfrm>
        </p:grpSpPr>
        <p:sp>
          <p:nvSpPr>
            <p:cNvPr id="127" name="Sześciokąt 126">
              <a:extLst>
                <a:ext uri="{FF2B5EF4-FFF2-40B4-BE49-F238E27FC236}">
                  <a16:creationId xmlns:a16="http://schemas.microsoft.com/office/drawing/2014/main" id="{D5A6F497-DBAC-2239-E69C-8333A56A9D90}"/>
                </a:ext>
              </a:extLst>
            </p:cNvPr>
            <p:cNvSpPr/>
            <p:nvPr/>
          </p:nvSpPr>
          <p:spPr>
            <a:xfrm>
              <a:off x="4476986" y="1626795"/>
              <a:ext cx="4314903" cy="3719744"/>
            </a:xfrm>
            <a:prstGeom prst="hexag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8" name="Trójkąt równoramienny 127">
              <a:extLst>
                <a:ext uri="{FF2B5EF4-FFF2-40B4-BE49-F238E27FC236}">
                  <a16:creationId xmlns:a16="http://schemas.microsoft.com/office/drawing/2014/main" id="{223D6679-4014-E6B1-A10E-60574798BBFA}"/>
                </a:ext>
              </a:extLst>
            </p:cNvPr>
            <p:cNvSpPr/>
            <p:nvPr/>
          </p:nvSpPr>
          <p:spPr>
            <a:xfrm>
              <a:off x="5467329" y="3504805"/>
              <a:ext cx="2308635" cy="1841733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9" name="Trójkąt równoramienny 128">
              <a:extLst>
                <a:ext uri="{FF2B5EF4-FFF2-40B4-BE49-F238E27FC236}">
                  <a16:creationId xmlns:a16="http://schemas.microsoft.com/office/drawing/2014/main" id="{067C6A0E-3743-1FD7-C6D4-BA2D41E78241}"/>
                </a:ext>
              </a:extLst>
            </p:cNvPr>
            <p:cNvSpPr/>
            <p:nvPr/>
          </p:nvSpPr>
          <p:spPr>
            <a:xfrm rot="3780000">
              <a:off x="4757886" y="30577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0" name="Trójkąt równoramienny 129">
              <a:extLst>
                <a:ext uri="{FF2B5EF4-FFF2-40B4-BE49-F238E27FC236}">
                  <a16:creationId xmlns:a16="http://schemas.microsoft.com/office/drawing/2014/main" id="{1CC073BD-3989-2C75-3FCF-1DB1F9A4D659}"/>
                </a:ext>
              </a:extLst>
            </p:cNvPr>
            <p:cNvSpPr/>
            <p:nvPr/>
          </p:nvSpPr>
          <p:spPr>
            <a:xfrm rot="17820000" flipV="1">
              <a:off x="4786461" y="204805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1" name="Trójkąt równoramienny 130">
              <a:extLst>
                <a:ext uri="{FF2B5EF4-FFF2-40B4-BE49-F238E27FC236}">
                  <a16:creationId xmlns:a16="http://schemas.microsoft.com/office/drawing/2014/main" id="{9DC7DC39-FC45-E85A-08FF-409309D98D1F}"/>
                </a:ext>
              </a:extLst>
            </p:cNvPr>
            <p:cNvSpPr/>
            <p:nvPr/>
          </p:nvSpPr>
          <p:spPr>
            <a:xfrm flipV="1">
              <a:off x="5457804" y="1628380"/>
              <a:ext cx="2308635" cy="1816596"/>
            </a:xfrm>
            <a:prstGeom prst="triangle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2" name="Trójkąt równoramienny 131">
              <a:extLst>
                <a:ext uri="{FF2B5EF4-FFF2-40B4-BE49-F238E27FC236}">
                  <a16:creationId xmlns:a16="http://schemas.microsoft.com/office/drawing/2014/main" id="{0A1BB480-492E-16DA-69B2-F7FC79D694D2}"/>
                </a:ext>
              </a:extLst>
            </p:cNvPr>
            <p:cNvSpPr/>
            <p:nvPr/>
          </p:nvSpPr>
          <p:spPr>
            <a:xfrm rot="3780000" flipH="1" flipV="1">
              <a:off x="6500961" y="2029009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3" name="Trójkąt równoramienny 132">
              <a:extLst>
                <a:ext uri="{FF2B5EF4-FFF2-40B4-BE49-F238E27FC236}">
                  <a16:creationId xmlns:a16="http://schemas.microsoft.com/office/drawing/2014/main" id="{6F8198FD-638E-FC59-D680-29D3B6D2EC16}"/>
                </a:ext>
              </a:extLst>
            </p:cNvPr>
            <p:cNvSpPr/>
            <p:nvPr/>
          </p:nvSpPr>
          <p:spPr>
            <a:xfrm rot="17820000" flipH="1">
              <a:off x="6510486" y="3067234"/>
              <a:ext cx="1976517" cy="1841733"/>
            </a:xfrm>
            <a:prstGeom prst="triangle">
              <a:avLst>
                <a:gd name="adj" fmla="val 46759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34" name="pole tekstowe 133">
              <a:extLst>
                <a:ext uri="{FF2B5EF4-FFF2-40B4-BE49-F238E27FC236}">
                  <a16:creationId xmlns:a16="http://schemas.microsoft.com/office/drawing/2014/main" id="{B7BC64B9-10D3-0C7D-3A07-E4E0A2F471E0}"/>
                </a:ext>
              </a:extLst>
            </p:cNvPr>
            <p:cNvSpPr txBox="1"/>
            <p:nvPr/>
          </p:nvSpPr>
          <p:spPr>
            <a:xfrm>
              <a:off x="6321531" y="213073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1</a:t>
              </a:r>
            </a:p>
          </p:txBody>
        </p:sp>
        <p:sp>
          <p:nvSpPr>
            <p:cNvPr id="135" name="pole tekstowe 134">
              <a:extLst>
                <a:ext uri="{FF2B5EF4-FFF2-40B4-BE49-F238E27FC236}">
                  <a16:creationId xmlns:a16="http://schemas.microsoft.com/office/drawing/2014/main" id="{6A1D206D-B678-6455-7B6B-E53E483B81FD}"/>
                </a:ext>
              </a:extLst>
            </p:cNvPr>
            <p:cNvSpPr txBox="1"/>
            <p:nvPr/>
          </p:nvSpPr>
          <p:spPr>
            <a:xfrm>
              <a:off x="7683215" y="254217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2</a:t>
              </a:r>
            </a:p>
          </p:txBody>
        </p:sp>
        <p:sp>
          <p:nvSpPr>
            <p:cNvPr id="136" name="pole tekstowe 135">
              <a:extLst>
                <a:ext uri="{FF2B5EF4-FFF2-40B4-BE49-F238E27FC236}">
                  <a16:creationId xmlns:a16="http://schemas.microsoft.com/office/drawing/2014/main" id="{003C260A-8778-8FA5-70CC-2E2833CDE0B9}"/>
                </a:ext>
              </a:extLst>
            </p:cNvPr>
            <p:cNvSpPr txBox="1"/>
            <p:nvPr/>
          </p:nvSpPr>
          <p:spPr>
            <a:xfrm>
              <a:off x="7567761" y="38850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3</a:t>
              </a:r>
            </a:p>
          </p:txBody>
        </p:sp>
        <p:sp>
          <p:nvSpPr>
            <p:cNvPr id="137" name="pole tekstowe 136">
              <a:extLst>
                <a:ext uri="{FF2B5EF4-FFF2-40B4-BE49-F238E27FC236}">
                  <a16:creationId xmlns:a16="http://schemas.microsoft.com/office/drawing/2014/main" id="{42D75122-8017-1155-8D04-02E728F3F0DF}"/>
                </a:ext>
              </a:extLst>
            </p:cNvPr>
            <p:cNvSpPr txBox="1"/>
            <p:nvPr/>
          </p:nvSpPr>
          <p:spPr>
            <a:xfrm>
              <a:off x="6437924" y="449316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4</a:t>
              </a:r>
            </a:p>
          </p:txBody>
        </p:sp>
        <p:sp>
          <p:nvSpPr>
            <p:cNvPr id="138" name="pole tekstowe 137">
              <a:extLst>
                <a:ext uri="{FF2B5EF4-FFF2-40B4-BE49-F238E27FC236}">
                  <a16:creationId xmlns:a16="http://schemas.microsoft.com/office/drawing/2014/main" id="{8C9B2811-9D2B-7E31-AB6D-45B0000ED6C6}"/>
                </a:ext>
              </a:extLst>
            </p:cNvPr>
            <p:cNvSpPr txBox="1"/>
            <p:nvPr/>
          </p:nvSpPr>
          <p:spPr>
            <a:xfrm>
              <a:off x="5331522" y="385360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5</a:t>
              </a:r>
            </a:p>
          </p:txBody>
        </p:sp>
        <p:sp>
          <p:nvSpPr>
            <p:cNvPr id="139" name="pole tekstowe 138">
              <a:extLst>
                <a:ext uri="{FF2B5EF4-FFF2-40B4-BE49-F238E27FC236}">
                  <a16:creationId xmlns:a16="http://schemas.microsoft.com/office/drawing/2014/main" id="{2D6E3145-45ED-144B-3E6F-794F78453372}"/>
                </a:ext>
              </a:extLst>
            </p:cNvPr>
            <p:cNvSpPr txBox="1"/>
            <p:nvPr/>
          </p:nvSpPr>
          <p:spPr>
            <a:xfrm>
              <a:off x="5194611" y="26306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dirty="0"/>
                <a:t>6</a:t>
              </a:r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9ED309F1-862A-169A-9134-DA2299BF7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Pokrycie przestrzeni w telefonii komórkowej</a:t>
            </a:r>
          </a:p>
        </p:txBody>
      </p:sp>
    </p:spTree>
    <p:extLst>
      <p:ext uri="{BB962C8B-B14F-4D97-AF65-F5344CB8AC3E}">
        <p14:creationId xmlns:p14="http://schemas.microsoft.com/office/powerpoint/2010/main" val="41053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0AE029-DF90-5A90-FBE0-77D03227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próżnia - dielektryk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694CA970-B2F1-4FE6-E769-3ED9508EA669}"/>
              </a:ext>
            </a:extLst>
          </p:cNvPr>
          <p:cNvCxnSpPr>
            <a:cxnSpLocks/>
          </p:cNvCxnSpPr>
          <p:nvPr/>
        </p:nvCxnSpPr>
        <p:spPr>
          <a:xfrm>
            <a:off x="5344357" y="2512381"/>
            <a:ext cx="0" cy="395944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36370968-6819-B726-E75C-9EED8769AEF5}"/>
                  </a:ext>
                </a:extLst>
              </p:cNvPr>
              <p:cNvSpPr txBox="1"/>
              <p:nvPr/>
            </p:nvSpPr>
            <p:spPr>
              <a:xfrm>
                <a:off x="1340528" y="2920753"/>
                <a:ext cx="2263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 ≅ 120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l-P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377 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36370968-6819-B726-E75C-9EED8769A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528" y="2920753"/>
                <a:ext cx="226312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21B735E9-1376-3AD3-D46A-B4D983CC5291}"/>
                  </a:ext>
                </a:extLst>
              </p:cNvPr>
              <p:cNvSpPr txBox="1"/>
              <p:nvPr/>
            </p:nvSpPr>
            <p:spPr>
              <a:xfrm>
                <a:off x="7014838" y="2920753"/>
                <a:ext cx="1208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 =50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21B735E9-1376-3AD3-D46A-B4D983CC52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838" y="2920753"/>
                <a:ext cx="120821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6F363338-6D17-0416-3511-2BF35807CBF5}"/>
              </a:ext>
            </a:extLst>
          </p:cNvPr>
          <p:cNvCxnSpPr/>
          <p:nvPr/>
        </p:nvCxnSpPr>
        <p:spPr>
          <a:xfrm>
            <a:off x="1411550" y="4660777"/>
            <a:ext cx="2583401" cy="0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FC6AFED-FD01-D630-7202-B66B73E3FC63}"/>
              </a:ext>
            </a:extLst>
          </p:cNvPr>
          <p:cNvSpPr txBox="1"/>
          <p:nvPr/>
        </p:nvSpPr>
        <p:spPr>
          <a:xfrm>
            <a:off x="1340528" y="3932808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Kierunek propagacji fali</a:t>
            </a:r>
          </a:p>
        </p:txBody>
      </p:sp>
    </p:spTree>
    <p:extLst>
      <p:ext uri="{BB962C8B-B14F-4D97-AF65-F5344CB8AC3E}">
        <p14:creationId xmlns:p14="http://schemas.microsoft.com/office/powerpoint/2010/main" val="38468212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015085-2D35-C847-2226-43F371FB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Pokrycie przestrzeni w telefonii komórkowej – płaszczyzna elewacji</a:t>
            </a: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060AD379-7104-BB88-4191-AC1C10D2E536}"/>
              </a:ext>
            </a:extLst>
          </p:cNvPr>
          <p:cNvCxnSpPr/>
          <p:nvPr/>
        </p:nvCxnSpPr>
        <p:spPr>
          <a:xfrm flipH="1" flipV="1">
            <a:off x="752475" y="2219325"/>
            <a:ext cx="66675" cy="420052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id="{D043C148-4FFA-C8FF-FE06-A68EBA5BBAEC}"/>
              </a:ext>
            </a:extLst>
          </p:cNvPr>
          <p:cNvCxnSpPr>
            <a:cxnSpLocks/>
          </p:cNvCxnSpPr>
          <p:nvPr/>
        </p:nvCxnSpPr>
        <p:spPr>
          <a:xfrm>
            <a:off x="646111" y="6191250"/>
            <a:ext cx="106410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a 10">
            <a:extLst>
              <a:ext uri="{FF2B5EF4-FFF2-40B4-BE49-F238E27FC236}">
                <a16:creationId xmlns:a16="http://schemas.microsoft.com/office/drawing/2014/main" id="{2E02FBD6-CD4C-6E7B-952D-7B069CD174FA}"/>
              </a:ext>
            </a:extLst>
          </p:cNvPr>
          <p:cNvGrpSpPr/>
          <p:nvPr/>
        </p:nvGrpSpPr>
        <p:grpSpPr>
          <a:xfrm rot="1371500">
            <a:off x="1002847" y="2700320"/>
            <a:ext cx="433389" cy="485775"/>
            <a:chOff x="3609975" y="2909870"/>
            <a:chExt cx="433389" cy="485775"/>
          </a:xfrm>
        </p:grpSpPr>
        <p:sp>
          <p:nvSpPr>
            <p:cNvPr id="9" name="Prostokąt 8">
              <a:extLst>
                <a:ext uri="{FF2B5EF4-FFF2-40B4-BE49-F238E27FC236}">
                  <a16:creationId xmlns:a16="http://schemas.microsoft.com/office/drawing/2014/main" id="{1A9DCC1F-12F0-5890-9CCA-ED0B4ED53B85}"/>
                </a:ext>
              </a:extLst>
            </p:cNvPr>
            <p:cNvSpPr/>
            <p:nvPr/>
          </p:nvSpPr>
          <p:spPr>
            <a:xfrm>
              <a:off x="3609975" y="3095625"/>
              <a:ext cx="333375" cy="1142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" name="Trójkąt równoramienny 9">
              <a:extLst>
                <a:ext uri="{FF2B5EF4-FFF2-40B4-BE49-F238E27FC236}">
                  <a16:creationId xmlns:a16="http://schemas.microsoft.com/office/drawing/2014/main" id="{62446A0E-6E35-77E5-E29E-5103819CAD5F}"/>
                </a:ext>
              </a:extLst>
            </p:cNvPr>
            <p:cNvSpPr/>
            <p:nvPr/>
          </p:nvSpPr>
          <p:spPr>
            <a:xfrm rot="16200000">
              <a:off x="3633789" y="2986070"/>
              <a:ext cx="485775" cy="333375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15" name="Dowolny kształt: kształt 14">
            <a:extLst>
              <a:ext uri="{FF2B5EF4-FFF2-40B4-BE49-F238E27FC236}">
                <a16:creationId xmlns:a16="http://schemas.microsoft.com/office/drawing/2014/main" id="{85EE9A71-BE7E-5683-277D-FE93B77216B4}"/>
              </a:ext>
            </a:extLst>
          </p:cNvPr>
          <p:cNvSpPr/>
          <p:nvPr/>
        </p:nvSpPr>
        <p:spPr>
          <a:xfrm>
            <a:off x="1349252" y="2545888"/>
            <a:ext cx="9860597" cy="3547398"/>
          </a:xfrm>
          <a:custGeom>
            <a:avLst/>
            <a:gdLst>
              <a:gd name="connsiteX0" fmla="*/ 197589 w 9860597"/>
              <a:gd name="connsiteY0" fmla="*/ 405239 h 3547398"/>
              <a:gd name="connsiteX1" fmla="*/ 1502514 w 9860597"/>
              <a:gd name="connsiteY1" fmla="*/ 3157964 h 3547398"/>
              <a:gd name="connsiteX2" fmla="*/ 9836889 w 9860597"/>
              <a:gd name="connsiteY2" fmla="*/ 3224639 h 3547398"/>
              <a:gd name="connsiteX3" fmla="*/ 3893289 w 9860597"/>
              <a:gd name="connsiteY3" fmla="*/ 309989 h 3547398"/>
              <a:gd name="connsiteX4" fmla="*/ 197589 w 9860597"/>
              <a:gd name="connsiteY4" fmla="*/ 405239 h 354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0597" h="3547398">
                <a:moveTo>
                  <a:pt x="197589" y="405239"/>
                </a:moveTo>
                <a:cubicBezTo>
                  <a:pt x="-200874" y="879902"/>
                  <a:pt x="-104036" y="2688064"/>
                  <a:pt x="1502514" y="3157964"/>
                </a:cubicBezTo>
                <a:cubicBezTo>
                  <a:pt x="3109064" y="3627864"/>
                  <a:pt x="9438426" y="3699302"/>
                  <a:pt x="9836889" y="3224639"/>
                </a:cubicBezTo>
                <a:cubicBezTo>
                  <a:pt x="10235352" y="2749976"/>
                  <a:pt x="5501426" y="779889"/>
                  <a:pt x="3893289" y="309989"/>
                </a:cubicBezTo>
                <a:cubicBezTo>
                  <a:pt x="2285152" y="-159911"/>
                  <a:pt x="596052" y="-69424"/>
                  <a:pt x="197589" y="4052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AEB33B1-D6F7-E7C6-4628-35A865FF3213}"/>
              </a:ext>
            </a:extLst>
          </p:cNvPr>
          <p:cNvSpPr txBox="1"/>
          <p:nvPr/>
        </p:nvSpPr>
        <p:spPr>
          <a:xfrm rot="1350318">
            <a:off x="5490322" y="3204460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Pokrycie</a:t>
            </a: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6B5D9E88-3494-C032-CFB6-A9728CB3C4DB}"/>
              </a:ext>
            </a:extLst>
          </p:cNvPr>
          <p:cNvCxnSpPr>
            <a:stCxn id="15" idx="0"/>
            <a:endCxn id="15" idx="1"/>
          </p:cNvCxnSpPr>
          <p:nvPr/>
        </p:nvCxnSpPr>
        <p:spPr>
          <a:xfrm>
            <a:off x="1546841" y="2951127"/>
            <a:ext cx="1304925" cy="2752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2AFEAABD-E16C-3865-A946-6FE0A4A56133}"/>
              </a:ext>
            </a:extLst>
          </p:cNvPr>
          <p:cNvCxnSpPr>
            <a:stCxn id="15" idx="0"/>
          </p:cNvCxnSpPr>
          <p:nvPr/>
        </p:nvCxnSpPr>
        <p:spPr>
          <a:xfrm>
            <a:off x="1546841" y="2951127"/>
            <a:ext cx="5206384" cy="31421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EE9B7090-C2ED-199D-EF17-3C1A3D76A7B5}"/>
              </a:ext>
            </a:extLst>
          </p:cNvPr>
          <p:cNvCxnSpPr>
            <a:stCxn id="15" idx="0"/>
            <a:endCxn id="15" idx="2"/>
          </p:cNvCxnSpPr>
          <p:nvPr/>
        </p:nvCxnSpPr>
        <p:spPr>
          <a:xfrm>
            <a:off x="1546841" y="2951127"/>
            <a:ext cx="9639300" cy="2819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FAD80309-C25C-0B68-DB25-8BA13DE7E341}"/>
              </a:ext>
            </a:extLst>
          </p:cNvPr>
          <p:cNvCxnSpPr>
            <a:stCxn id="15" idx="0"/>
          </p:cNvCxnSpPr>
          <p:nvPr/>
        </p:nvCxnSpPr>
        <p:spPr>
          <a:xfrm>
            <a:off x="1546841" y="2951127"/>
            <a:ext cx="6587509" cy="1011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DFBAA6DE-D34F-BF36-ACF6-EAF39CE719CF}"/>
                  </a:ext>
                </a:extLst>
              </p:cNvPr>
              <p:cNvSpPr txBox="1"/>
              <p:nvPr/>
            </p:nvSpPr>
            <p:spPr>
              <a:xfrm>
                <a:off x="6700924" y="2292282"/>
                <a:ext cx="5107937" cy="8604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dirty="0"/>
                  <a:t>Straty propagacji </a:t>
                </a:r>
                <a:br>
                  <a:rPr lang="pl-PL" dirty="0"/>
                </a:br>
                <a:r>
                  <a:rPr lang="pl-PL" dirty="0"/>
                  <a:t>w wolnej przestrzeni*: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pl-PL" b="0" i="0" smtClean="0">
                            <a:latin typeface="Cambria Math" panose="02040503050406030204" pitchFamily="18" charset="0"/>
                          </a:rPr>
                          <m:t>FS</m:t>
                        </m:r>
                      </m:sub>
                    </m:sSub>
                    <m:r>
                      <a:rPr lang="pl-PL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𝑇𝑋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𝑅𝑋</m:t>
                            </m:r>
                          </m:sub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</m:oMath>
                </a14:m>
                <a:r>
                  <a:rPr lang="pl-PL" dirty="0"/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l-P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pl-PL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num>
                              <m:den>
                                <m:r>
                                  <a:rPr lang="pl-PL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pl-P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l-PL" dirty="0"/>
                  <a:t>  </a:t>
                </a:r>
              </a:p>
            </p:txBody>
          </p:sp>
        </mc:Choice>
        <mc:Fallback xmlns="">
          <p:sp>
            <p:nvSpPr>
              <p:cNvPr id="25" name="pole tekstowe 24">
                <a:extLst>
                  <a:ext uri="{FF2B5EF4-FFF2-40B4-BE49-F238E27FC236}">
                    <a16:creationId xmlns:a16="http://schemas.microsoft.com/office/drawing/2014/main" id="{DFBAA6DE-D34F-BF36-ACF6-EAF39CE719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0924" y="2292282"/>
                <a:ext cx="5107937" cy="860492"/>
              </a:xfrm>
              <a:prstGeom prst="rect">
                <a:avLst/>
              </a:prstGeom>
              <a:blipFill>
                <a:blip r:embed="rId2"/>
                <a:stretch>
                  <a:fillRect l="-955" t="-3546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75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033F2A-04F4-2D92-A9F6-0CEB448C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Czym jest szyk antenowy?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5CB609D-A5EC-4906-2030-BEAD59C7DB9C}"/>
              </a:ext>
            </a:extLst>
          </p:cNvPr>
          <p:cNvSpPr txBox="1"/>
          <p:nvPr/>
        </p:nvSpPr>
        <p:spPr>
          <a:xfrm>
            <a:off x="646111" y="1647825"/>
            <a:ext cx="8164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Szyk antenowy to układ wielu anten pracujących razem,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E56E9CA-6739-FF82-580F-14805DA8C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28100" b="14420"/>
          <a:stretch/>
        </p:blipFill>
        <p:spPr bwMode="auto">
          <a:xfrm>
            <a:off x="1095374" y="3048355"/>
            <a:ext cx="3419475" cy="352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EBD0755-C406-3780-599F-FEDF854571B8}"/>
              </a:ext>
            </a:extLst>
          </p:cNvPr>
          <p:cNvSpPr txBox="1"/>
          <p:nvPr/>
        </p:nvSpPr>
        <p:spPr>
          <a:xfrm>
            <a:off x="512761" y="6596390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100" dirty="0">
                <a:hlinkClick r:id="rId3"/>
              </a:rPr>
              <a:t>Źródło: Radar dalekiego zasięgu Warta na finiszu badań</a:t>
            </a:r>
            <a:endParaRPr lang="pl-PL" sz="1100" dirty="0"/>
          </a:p>
        </p:txBody>
      </p:sp>
      <p:pic>
        <p:nvPicPr>
          <p:cNvPr id="2058" name="Picture 10" descr="Cel: Polskie wojsko z polskimi radarami">
            <a:extLst>
              <a:ext uri="{FF2B5EF4-FFF2-40B4-BE49-F238E27FC236}">
                <a16:creationId xmlns:a16="http://schemas.microsoft.com/office/drawing/2014/main" id="{0C18226E-91BF-5B49-3125-847F06F48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273" y="1152983"/>
            <a:ext cx="3569616" cy="53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2B70E99-F7F5-9A5C-C7DF-52DDECEE1021}"/>
              </a:ext>
            </a:extLst>
          </p:cNvPr>
          <p:cNvSpPr txBox="1"/>
          <p:nvPr/>
        </p:nvSpPr>
        <p:spPr>
          <a:xfrm>
            <a:off x="8172450" y="6596390"/>
            <a:ext cx="37814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5"/>
              </a:rPr>
              <a:t>Źródło: Cel: Polskie wojsko z polskimi radarami</a:t>
            </a:r>
            <a:endParaRPr lang="pl-PL" sz="10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654A141-C6A9-7C0A-010A-433F96364D2C}"/>
              </a:ext>
            </a:extLst>
          </p:cNvPr>
          <p:cNvSpPr txBox="1"/>
          <p:nvPr/>
        </p:nvSpPr>
        <p:spPr>
          <a:xfrm>
            <a:off x="640063" y="2125025"/>
            <a:ext cx="7336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pl-PL" dirty="0"/>
              <a:t>Umożliwia kształtowanie charakterystyki, w tym kierunkowości, szerokości wiązki czy poziomu listków bocznych,</a:t>
            </a:r>
          </a:p>
        </p:txBody>
      </p:sp>
    </p:spTree>
    <p:extLst>
      <p:ext uri="{BB962C8B-B14F-4D97-AF65-F5344CB8AC3E}">
        <p14:creationId xmlns:p14="http://schemas.microsoft.com/office/powerpoint/2010/main" val="294741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2BA081-2EC3-2FE4-53A1-19C02D307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Charakterystyka promieniowania dwóch dipoli</a:t>
            </a:r>
          </a:p>
        </p:txBody>
      </p:sp>
      <p:grpSp>
        <p:nvGrpSpPr>
          <p:cNvPr id="8" name="Grupa 7">
            <a:extLst>
              <a:ext uri="{FF2B5EF4-FFF2-40B4-BE49-F238E27FC236}">
                <a16:creationId xmlns:a16="http://schemas.microsoft.com/office/drawing/2014/main" id="{EC4F706D-5992-9383-D8E9-F986B1A98F00}"/>
              </a:ext>
            </a:extLst>
          </p:cNvPr>
          <p:cNvGrpSpPr/>
          <p:nvPr/>
        </p:nvGrpSpPr>
        <p:grpSpPr>
          <a:xfrm>
            <a:off x="8010526" y="2238375"/>
            <a:ext cx="209547" cy="1581150"/>
            <a:chOff x="8010526" y="2238375"/>
            <a:chExt cx="209547" cy="1581150"/>
          </a:xfrm>
        </p:grpSpPr>
        <p:cxnSp>
          <p:nvCxnSpPr>
            <p:cNvPr id="4" name="Łącznik prosty 3">
              <a:extLst>
                <a:ext uri="{FF2B5EF4-FFF2-40B4-BE49-F238E27FC236}">
                  <a16:creationId xmlns:a16="http://schemas.microsoft.com/office/drawing/2014/main" id="{9C69CAB5-206B-6A9D-67A6-70594A7CB262}"/>
                </a:ext>
              </a:extLst>
            </p:cNvPr>
            <p:cNvCxnSpPr/>
            <p:nvPr/>
          </p:nvCxnSpPr>
          <p:spPr>
            <a:xfrm>
              <a:off x="8115300" y="2238375"/>
              <a:ext cx="0" cy="15811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359B7413-32A2-2927-79F9-C9801EB2A651}"/>
                </a:ext>
              </a:extLst>
            </p:cNvPr>
            <p:cNvGrpSpPr/>
            <p:nvPr/>
          </p:nvGrpSpPr>
          <p:grpSpPr>
            <a:xfrm>
              <a:off x="8010526" y="2925366"/>
              <a:ext cx="209547" cy="207167"/>
              <a:chOff x="5191125" y="2962275"/>
              <a:chExt cx="361948" cy="361948"/>
            </a:xfrm>
          </p:grpSpPr>
          <p:sp>
            <p:nvSpPr>
              <p:cNvPr id="5" name="Owal 4">
                <a:extLst>
                  <a:ext uri="{FF2B5EF4-FFF2-40B4-BE49-F238E27FC236}">
                    <a16:creationId xmlns:a16="http://schemas.microsoft.com/office/drawing/2014/main" id="{8A0F83AB-F887-C711-E613-AC25B54B6819}"/>
                  </a:ext>
                </a:extLst>
              </p:cNvPr>
              <p:cNvSpPr/>
              <p:nvPr/>
            </p:nvSpPr>
            <p:spPr>
              <a:xfrm>
                <a:off x="5191125" y="2962275"/>
                <a:ext cx="361948" cy="36194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6" name="Dowolny kształt: kształt 5">
                <a:extLst>
                  <a:ext uri="{FF2B5EF4-FFF2-40B4-BE49-F238E27FC236}">
                    <a16:creationId xmlns:a16="http://schemas.microsoft.com/office/drawing/2014/main" id="{8E0D216E-9BDC-1C4C-0FDE-AF1E400AF9EE}"/>
                  </a:ext>
                </a:extLst>
              </p:cNvPr>
              <p:cNvSpPr/>
              <p:nvPr/>
            </p:nvSpPr>
            <p:spPr>
              <a:xfrm>
                <a:off x="5238750" y="3074786"/>
                <a:ext cx="264319" cy="126699"/>
              </a:xfrm>
              <a:custGeom>
                <a:avLst/>
                <a:gdLst>
                  <a:gd name="connsiteX0" fmla="*/ 0 w 264319"/>
                  <a:gd name="connsiteY0" fmla="*/ 63702 h 126699"/>
                  <a:gd name="connsiteX1" fmla="*/ 80963 w 264319"/>
                  <a:gd name="connsiteY1" fmla="*/ 1789 h 126699"/>
                  <a:gd name="connsiteX2" fmla="*/ 188119 w 264319"/>
                  <a:gd name="connsiteY2" fmla="*/ 125614 h 126699"/>
                  <a:gd name="connsiteX3" fmla="*/ 264319 w 264319"/>
                  <a:gd name="connsiteY3" fmla="*/ 51795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319" h="126699">
                    <a:moveTo>
                      <a:pt x="0" y="63702"/>
                    </a:moveTo>
                    <a:cubicBezTo>
                      <a:pt x="24805" y="27586"/>
                      <a:pt x="49610" y="-8530"/>
                      <a:pt x="80963" y="1789"/>
                    </a:cubicBezTo>
                    <a:cubicBezTo>
                      <a:pt x="112316" y="12108"/>
                      <a:pt x="157560" y="117280"/>
                      <a:pt x="188119" y="125614"/>
                    </a:cubicBezTo>
                    <a:cubicBezTo>
                      <a:pt x="218678" y="133948"/>
                      <a:pt x="241498" y="92871"/>
                      <a:pt x="264319" y="5179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9" name="Grupa 8">
            <a:extLst>
              <a:ext uri="{FF2B5EF4-FFF2-40B4-BE49-F238E27FC236}">
                <a16:creationId xmlns:a16="http://schemas.microsoft.com/office/drawing/2014/main" id="{BAEEF2CB-F0D1-E7E1-5C3A-5E4FAEC1ECA6}"/>
              </a:ext>
            </a:extLst>
          </p:cNvPr>
          <p:cNvGrpSpPr/>
          <p:nvPr/>
        </p:nvGrpSpPr>
        <p:grpSpPr>
          <a:xfrm>
            <a:off x="9100186" y="2238375"/>
            <a:ext cx="209547" cy="1581150"/>
            <a:chOff x="8010526" y="2238375"/>
            <a:chExt cx="209547" cy="1581150"/>
          </a:xfrm>
        </p:grpSpPr>
        <p:cxnSp>
          <p:nvCxnSpPr>
            <p:cNvPr id="10" name="Łącznik prosty 9">
              <a:extLst>
                <a:ext uri="{FF2B5EF4-FFF2-40B4-BE49-F238E27FC236}">
                  <a16:creationId xmlns:a16="http://schemas.microsoft.com/office/drawing/2014/main" id="{D340A724-AB6A-FB75-1350-EA7DFC201C74}"/>
                </a:ext>
              </a:extLst>
            </p:cNvPr>
            <p:cNvCxnSpPr/>
            <p:nvPr/>
          </p:nvCxnSpPr>
          <p:spPr>
            <a:xfrm>
              <a:off x="8115300" y="2238375"/>
              <a:ext cx="0" cy="15811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Grupa 10">
              <a:extLst>
                <a:ext uri="{FF2B5EF4-FFF2-40B4-BE49-F238E27FC236}">
                  <a16:creationId xmlns:a16="http://schemas.microsoft.com/office/drawing/2014/main" id="{88262BEF-3FF5-4F46-C34F-21E3FD74A02A}"/>
                </a:ext>
              </a:extLst>
            </p:cNvPr>
            <p:cNvGrpSpPr/>
            <p:nvPr/>
          </p:nvGrpSpPr>
          <p:grpSpPr>
            <a:xfrm>
              <a:off x="8010526" y="2925366"/>
              <a:ext cx="209547" cy="207167"/>
              <a:chOff x="5191125" y="2962275"/>
              <a:chExt cx="361948" cy="361948"/>
            </a:xfrm>
          </p:grpSpPr>
          <p:sp>
            <p:nvSpPr>
              <p:cNvPr id="12" name="Owal 11">
                <a:extLst>
                  <a:ext uri="{FF2B5EF4-FFF2-40B4-BE49-F238E27FC236}">
                    <a16:creationId xmlns:a16="http://schemas.microsoft.com/office/drawing/2014/main" id="{7923F280-337A-254A-242B-2ACF85560F96}"/>
                  </a:ext>
                </a:extLst>
              </p:cNvPr>
              <p:cNvSpPr/>
              <p:nvPr/>
            </p:nvSpPr>
            <p:spPr>
              <a:xfrm>
                <a:off x="5191125" y="2962275"/>
                <a:ext cx="361948" cy="36194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  <p:sp>
            <p:nvSpPr>
              <p:cNvPr id="13" name="Dowolny kształt: kształt 12">
                <a:extLst>
                  <a:ext uri="{FF2B5EF4-FFF2-40B4-BE49-F238E27FC236}">
                    <a16:creationId xmlns:a16="http://schemas.microsoft.com/office/drawing/2014/main" id="{C4C9D5BC-AB14-4E87-0DDD-AE0802A34A39}"/>
                  </a:ext>
                </a:extLst>
              </p:cNvPr>
              <p:cNvSpPr/>
              <p:nvPr/>
            </p:nvSpPr>
            <p:spPr>
              <a:xfrm>
                <a:off x="5238750" y="3074786"/>
                <a:ext cx="264319" cy="126699"/>
              </a:xfrm>
              <a:custGeom>
                <a:avLst/>
                <a:gdLst>
                  <a:gd name="connsiteX0" fmla="*/ 0 w 264319"/>
                  <a:gd name="connsiteY0" fmla="*/ 63702 h 126699"/>
                  <a:gd name="connsiteX1" fmla="*/ 80963 w 264319"/>
                  <a:gd name="connsiteY1" fmla="*/ 1789 h 126699"/>
                  <a:gd name="connsiteX2" fmla="*/ 188119 w 264319"/>
                  <a:gd name="connsiteY2" fmla="*/ 125614 h 126699"/>
                  <a:gd name="connsiteX3" fmla="*/ 264319 w 264319"/>
                  <a:gd name="connsiteY3" fmla="*/ 51795 h 1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4319" h="126699">
                    <a:moveTo>
                      <a:pt x="0" y="63702"/>
                    </a:moveTo>
                    <a:cubicBezTo>
                      <a:pt x="24805" y="27586"/>
                      <a:pt x="49610" y="-8530"/>
                      <a:pt x="80963" y="1789"/>
                    </a:cubicBezTo>
                    <a:cubicBezTo>
                      <a:pt x="112316" y="12108"/>
                      <a:pt x="157560" y="117280"/>
                      <a:pt x="188119" y="125614"/>
                    </a:cubicBezTo>
                    <a:cubicBezTo>
                      <a:pt x="218678" y="133948"/>
                      <a:pt x="241498" y="92871"/>
                      <a:pt x="264319" y="51795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BB2CB5BE-5D06-A4A8-054D-A0CDFE174E9E}"/>
              </a:ext>
            </a:extLst>
          </p:cNvPr>
          <p:cNvCxnSpPr/>
          <p:nvPr/>
        </p:nvCxnSpPr>
        <p:spPr>
          <a:xfrm>
            <a:off x="8114610" y="4183380"/>
            <a:ext cx="1089660" cy="0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70670B4-12D3-99E8-494D-74C8E46E3E6B}"/>
              </a:ext>
            </a:extLst>
          </p:cNvPr>
          <p:cNvSpPr txBox="1"/>
          <p:nvPr/>
        </p:nvSpPr>
        <p:spPr>
          <a:xfrm>
            <a:off x="8488448" y="381952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d</a:t>
            </a:r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16ADE6D7-6832-8AD6-D01B-C08A8A447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67" y="1988815"/>
            <a:ext cx="5852172" cy="4389129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D48D86D6-F766-4A98-7CD0-4A1BE7D12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67" y="1988815"/>
            <a:ext cx="5852172" cy="4389129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0D337C2D-17FF-A97D-40B8-69E4A29DC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67" y="1988815"/>
            <a:ext cx="5852172" cy="4389129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8F7C8F39-9943-0DC8-A623-3CDEEAFDC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67" y="1988815"/>
            <a:ext cx="5852172" cy="438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4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3FD3A4-75CC-4E4A-524F-7110207E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Równanie współczynnika szyku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F7129EE2-236E-4608-88C3-06D38963F423}"/>
                  </a:ext>
                </a:extLst>
              </p:cNvPr>
              <p:cNvSpPr txBox="1"/>
              <p:nvPr/>
            </p:nvSpPr>
            <p:spPr>
              <a:xfrm>
                <a:off x="1978766" y="2009775"/>
                <a:ext cx="1567288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𝐴𝐹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𝑥𝑚</m:t>
                          </m:r>
                        </m:sub>
                      </m:sSub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𝑦𝑛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3" name="pole tekstowe 2">
                <a:extLst>
                  <a:ext uri="{FF2B5EF4-FFF2-40B4-BE49-F238E27FC236}">
                    <a16:creationId xmlns:a16="http://schemas.microsoft.com/office/drawing/2014/main" id="{F7129EE2-236E-4608-88C3-06D38963F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766" y="2009775"/>
                <a:ext cx="1567288" cy="391261"/>
              </a:xfrm>
              <a:prstGeom prst="rect">
                <a:avLst/>
              </a:prstGeom>
              <a:blipFill>
                <a:blip r:embed="rId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6D236D9B-F1DC-ADD8-44B4-C0812ABBE6D2}"/>
                  </a:ext>
                </a:extLst>
              </p:cNvPr>
              <p:cNvSpPr txBox="1"/>
              <p:nvPr/>
            </p:nvSpPr>
            <p:spPr>
              <a:xfrm>
                <a:off x="883755" y="1362075"/>
                <a:ext cx="3757311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𝑓𝑎𝑟𝑓𝑖𝑒𝑙𝑑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𝑠𝑖𝑛𝑔𝑙𝑒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𝑒𝑙𝑒𝑚𝑒𝑛𝑡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]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𝐴𝐹</m:t>
                          </m:r>
                        </m:e>
                      </m:d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6D236D9B-F1DC-ADD8-44B4-C0812ABBE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755" y="1362075"/>
                <a:ext cx="3757311" cy="391902"/>
              </a:xfrm>
              <a:prstGeom prst="rect">
                <a:avLst/>
              </a:prstGeom>
              <a:blipFill>
                <a:blip r:embed="rId3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C1B094DF-08C2-1980-8448-656DF78D883B}"/>
                  </a:ext>
                </a:extLst>
              </p:cNvPr>
              <p:cNvSpPr txBox="1"/>
              <p:nvPr/>
            </p:nvSpPr>
            <p:spPr>
              <a:xfrm>
                <a:off x="733425" y="2566974"/>
                <a:ext cx="4057970" cy="871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𝑥𝑚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l-PL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p>
                            <m:sSup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C1B094DF-08C2-1980-8448-656DF78D8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25" y="2566974"/>
                <a:ext cx="4057970" cy="87120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8601EAD-53E1-010A-465B-905101EEBDFA}"/>
                  </a:ext>
                </a:extLst>
              </p:cNvPr>
              <p:cNvSpPr txBox="1"/>
              <p:nvPr/>
            </p:nvSpPr>
            <p:spPr>
              <a:xfrm>
                <a:off x="806618" y="3528999"/>
                <a:ext cx="3911584" cy="8712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𝑦𝑛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pl-PL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sSub>
                                    <m:sSub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pl-PL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pl-PL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nary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F8601EAD-53E1-010A-465B-905101EEB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18" y="3528999"/>
                <a:ext cx="3911584" cy="8712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1BE14259-B420-D267-2DB9-DB90912201E8}"/>
                  </a:ext>
                </a:extLst>
              </p:cNvPr>
              <p:cNvSpPr txBox="1"/>
              <p:nvPr/>
            </p:nvSpPr>
            <p:spPr>
              <a:xfrm>
                <a:off x="1515242" y="5072399"/>
                <a:ext cx="2494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1BE14259-B420-D267-2DB9-DB909122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242" y="5072399"/>
                <a:ext cx="2494337" cy="369332"/>
              </a:xfrm>
              <a:prstGeom prst="rect">
                <a:avLst/>
              </a:prstGeom>
              <a:blipFill>
                <a:blip r:embed="rId6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EC1BE607-08E1-3D62-D31B-CD6907FFFF4C}"/>
                  </a:ext>
                </a:extLst>
              </p:cNvPr>
              <p:cNvSpPr txBox="1"/>
              <p:nvPr/>
            </p:nvSpPr>
            <p:spPr>
              <a:xfrm>
                <a:off x="1519217" y="5596274"/>
                <a:ext cx="2486386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𝑠𝑖𝑛</m:t>
                      </m:r>
                      <m:sSub>
                        <m:sSub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EC1BE607-08E1-3D62-D31B-CD6907FFFF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217" y="5596274"/>
                <a:ext cx="2486386" cy="391261"/>
              </a:xfrm>
              <a:prstGeom prst="rect">
                <a:avLst/>
              </a:prstGeom>
              <a:blipFill>
                <a:blip r:embed="rId7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Simplified schematic of equivalent two-dimensional planar array.">
            <a:extLst>
              <a:ext uri="{FF2B5EF4-FFF2-40B4-BE49-F238E27FC236}">
                <a16:creationId xmlns:a16="http://schemas.microsoft.com/office/drawing/2014/main" id="{701EC421-F03A-9425-F4A6-99773F3D6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484" y="1558026"/>
            <a:ext cx="6632100" cy="42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0097968-9470-1768-381A-0DFA20FD3611}"/>
              </a:ext>
            </a:extLst>
          </p:cNvPr>
          <p:cNvSpPr txBox="1"/>
          <p:nvPr/>
        </p:nvSpPr>
        <p:spPr>
          <a:xfrm>
            <a:off x="5348472" y="5864424"/>
            <a:ext cx="6632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>
                <a:hlinkClick r:id="rId9"/>
              </a:rPr>
              <a:t>Źródło: </a:t>
            </a:r>
            <a:r>
              <a:rPr lang="en-US" sz="1000" dirty="0">
                <a:hlinkClick r:id="rId9"/>
              </a:rPr>
              <a:t>Simplified schematic of equivalent two-dimensional planar array. | Download Scientific Diagram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15144568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CBE00-B803-3362-8FB7-3B85D85BA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D074BC-E36C-31A5-03BA-B609CEF4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Przykładowy współczynnik szyku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A98BDAF-CC72-00AF-885C-BB2946DB7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5" y="1371600"/>
            <a:ext cx="7962900" cy="530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E5581C0-B8F3-62C0-C648-EC407C4A921A}"/>
                  </a:ext>
                </a:extLst>
              </p:cNvPr>
              <p:cNvSpPr txBox="1"/>
              <p:nvPr/>
            </p:nvSpPr>
            <p:spPr>
              <a:xfrm>
                <a:off x="361950" y="1853248"/>
                <a:ext cx="2466975" cy="29908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l-PL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l-PL" dirty="0"/>
                  <a:t>Rozkład równomierny</a:t>
                </a: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E5581C0-B8F3-62C0-C648-EC407C4A9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853248"/>
                <a:ext cx="2466975" cy="2990819"/>
              </a:xfrm>
              <a:prstGeom prst="rect">
                <a:avLst/>
              </a:prstGeom>
              <a:blipFill>
                <a:blip r:embed="rId3"/>
                <a:stretch>
                  <a:fillRect l="-1481" b="-224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5437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4BB81-1D78-AC6E-A45E-204FD9FD1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342A33-A9C0-C16C-B2C3-A4F6A48E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Przykładowy współczynnik szyku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E7CA501-761B-B410-BDF3-5C48849DA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725" y="1371600"/>
            <a:ext cx="7962899" cy="530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6B05BCB5-4489-893B-3B46-C86E0067384A}"/>
                  </a:ext>
                </a:extLst>
              </p:cNvPr>
              <p:cNvSpPr txBox="1"/>
              <p:nvPr/>
            </p:nvSpPr>
            <p:spPr>
              <a:xfrm>
                <a:off x="361950" y="1853248"/>
                <a:ext cx="2466975" cy="3267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l-PL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l-PL" dirty="0"/>
                  <a:t>Rozkład równomierny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6B05BCB5-4489-893B-3B46-C86E006738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853248"/>
                <a:ext cx="2466975" cy="3267818"/>
              </a:xfrm>
              <a:prstGeom prst="rect">
                <a:avLst/>
              </a:prstGeom>
              <a:blipFill>
                <a:blip r:embed="rId3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9567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5177D-74FC-BE67-1E0F-030DAE898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61BDFC-23CD-DCD3-5776-EEFA023F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Przykładowy współczynnik szyku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CFC01BB-FC52-D0BA-1437-202586772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725" y="1371600"/>
            <a:ext cx="7962899" cy="5308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3310969E-2AE8-CC11-1D73-C68C4DBC6FC1}"/>
                  </a:ext>
                </a:extLst>
              </p:cNvPr>
              <p:cNvSpPr txBox="1"/>
              <p:nvPr/>
            </p:nvSpPr>
            <p:spPr>
              <a:xfrm>
                <a:off x="361950" y="1853248"/>
                <a:ext cx="2466975" cy="3267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=30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pl-PL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pl-P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pl-PL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l-PL" dirty="0"/>
                  <a:t>Rozkład cosinusowy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3310969E-2AE8-CC11-1D73-C68C4DBC6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853248"/>
                <a:ext cx="2466975" cy="3267818"/>
              </a:xfrm>
              <a:prstGeom prst="rect">
                <a:avLst/>
              </a:prstGeom>
              <a:blipFill>
                <a:blip r:embed="rId3"/>
                <a:stretch>
                  <a:fillRect l="-1481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8710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5C65EE-9173-E85E-FCE7-D6827CD79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Pokrycie radarowe w płaszczyźnie elewacji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3BB378A2-6B94-8011-4DCA-F2ED5562780B}"/>
              </a:ext>
            </a:extLst>
          </p:cNvPr>
          <p:cNvGrpSpPr/>
          <p:nvPr/>
        </p:nvGrpSpPr>
        <p:grpSpPr>
          <a:xfrm>
            <a:off x="4172505" y="2237173"/>
            <a:ext cx="7466121" cy="4192601"/>
            <a:chOff x="3018408" y="2592280"/>
            <a:chExt cx="6862439" cy="3813002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4594B3FF-1137-24B2-CD2C-4D168786E1DE}"/>
                </a:ext>
              </a:extLst>
            </p:cNvPr>
            <p:cNvSpPr/>
            <p:nvPr/>
          </p:nvSpPr>
          <p:spPr>
            <a:xfrm>
              <a:off x="3018408" y="2592280"/>
              <a:ext cx="6862439" cy="381300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050" name="Picture 2" descr="Antenna with Cosecant Squared Pattern - Radartutorial">
              <a:extLst>
                <a:ext uri="{FF2B5EF4-FFF2-40B4-BE49-F238E27FC236}">
                  <a16:creationId xmlns:a16="http://schemas.microsoft.com/office/drawing/2014/main" id="{8DD1DC3F-2F38-EF32-3A9B-24AA0C4FD0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2889" y="2592280"/>
              <a:ext cx="6816133" cy="3748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B9B0513-35A9-6BA2-5E03-450A5C399F9A}"/>
              </a:ext>
            </a:extLst>
          </p:cNvPr>
          <p:cNvSpPr txBox="1"/>
          <p:nvPr/>
        </p:nvSpPr>
        <p:spPr>
          <a:xfrm>
            <a:off x="745724" y="2920753"/>
            <a:ext cx="2714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Wiązka typu cosec2</a:t>
            </a:r>
          </a:p>
        </p:txBody>
      </p:sp>
    </p:spTree>
    <p:extLst>
      <p:ext uri="{BB962C8B-B14F-4D97-AF65-F5344CB8AC3E}">
        <p14:creationId xmlns:p14="http://schemas.microsoft.com/office/powerpoint/2010/main" val="945123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0DB3E-E82E-76A1-0F95-70A3F3D1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F8E66B-2E6B-3493-8CDD-8061AE152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Współczynnik szyku wiązki cosec2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577E9E-44FB-8D29-B283-57004D08A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725" y="1371600"/>
            <a:ext cx="7962898" cy="5308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D4D9EF0-AA03-5185-A5DB-DC38295F5149}"/>
                  </a:ext>
                </a:extLst>
              </p:cNvPr>
              <p:cNvSpPr txBox="1"/>
              <p:nvPr/>
            </p:nvSpPr>
            <p:spPr>
              <a:xfrm>
                <a:off x="361950" y="1853248"/>
                <a:ext cx="3057525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=3.3 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𝐺𝐻𝑧</m:t>
                    </m:r>
                  </m:oMath>
                </a14:m>
                <a:endParaRPr lang="pl-PL" b="0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pl-PL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pl-PL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pl-PL" dirty="0"/>
                  <a:t>Rozkład dla charakterystyki promieniowania typu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l-PL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pl-PL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pl-PL" b="0" i="0" smtClean="0">
                                <a:latin typeface="Cambria Math" panose="02040503050406030204" pitchFamily="18" charset="0"/>
                              </a:rPr>
                              <m:t>csc</m:t>
                            </m:r>
                          </m:e>
                          <m:sup>
                            <m:r>
                              <a:rPr lang="pl-PL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pl-PL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pl-PL" dirty="0"/>
                  <a:t>, na podstawie: </a:t>
                </a:r>
                <a:br>
                  <a:rPr lang="pl-PL" dirty="0"/>
                </a:br>
                <a:r>
                  <a:rPr lang="pl-PL" dirty="0"/>
                  <a:t>S. </a:t>
                </a:r>
                <a:r>
                  <a:rPr lang="pl-PL" dirty="0" err="1"/>
                  <a:t>Rosłoniec</a:t>
                </a:r>
                <a:r>
                  <a:rPr lang="pl-PL" dirty="0"/>
                  <a:t>, Wybrane zagadnienia techniki antenowej z przykładami projektowania, WAT 2022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pl-PL" dirty="0"/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0D4D9EF0-AA03-5185-A5DB-DC38295F5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853248"/>
                <a:ext cx="3057525" cy="4247317"/>
              </a:xfrm>
              <a:prstGeom prst="rect">
                <a:avLst/>
              </a:prstGeom>
              <a:blipFill>
                <a:blip r:embed="rId3"/>
                <a:stretch>
                  <a:fillRect l="-1195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10355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A7BD8F-7849-E947-8422-9170840B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49640" cy="1400530"/>
          </a:xfrm>
        </p:spPr>
        <p:txBody>
          <a:bodyPr/>
          <a:lstStyle/>
          <a:p>
            <a:r>
              <a:rPr lang="pl-PL" dirty="0"/>
              <a:t>Rozkład amplitudowy wiązki cosec2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FA893C4-F73A-3FD0-6BE3-924F26C7F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169" y="1853248"/>
            <a:ext cx="72104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9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F1882-E40D-E5F3-055A-D017223F2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124CC68-D903-9435-F5E6-04057D1D3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9" y="1755263"/>
            <a:ext cx="6378421" cy="5102737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24CE860-EFE2-A28C-2557-C84D4A584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próżnia - dielektryk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224401AE-7598-7308-453E-0DE070B338EB}"/>
              </a:ext>
            </a:extLst>
          </p:cNvPr>
          <p:cNvCxnSpPr>
            <a:cxnSpLocks/>
          </p:cNvCxnSpPr>
          <p:nvPr/>
        </p:nvCxnSpPr>
        <p:spPr>
          <a:xfrm>
            <a:off x="6729273" y="2405849"/>
            <a:ext cx="0" cy="395944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C2DD6A61-DC54-10F8-4847-EE18829CB2E2}"/>
                  </a:ext>
                </a:extLst>
              </p:cNvPr>
              <p:cNvSpPr txBox="1"/>
              <p:nvPr/>
            </p:nvSpPr>
            <p:spPr>
              <a:xfrm>
                <a:off x="3950563" y="5885895"/>
                <a:ext cx="2263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≅ 120</m:t>
                      </m:r>
                      <m:r>
                        <a:rPr lang="pl-PL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pl-PL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l-PL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377 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C2DD6A61-DC54-10F8-4847-EE18829C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563" y="5885895"/>
                <a:ext cx="2263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72DE4EDF-BFEE-3F99-ECDD-C9AAFBDA6353}"/>
                  </a:ext>
                </a:extLst>
              </p:cNvPr>
              <p:cNvSpPr txBox="1"/>
              <p:nvPr/>
            </p:nvSpPr>
            <p:spPr>
              <a:xfrm>
                <a:off x="7014838" y="2920753"/>
                <a:ext cx="1208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=50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72DE4EDF-BFEE-3F99-ECDD-C9AAFBDA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4838" y="2920753"/>
                <a:ext cx="120821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6902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4301C-735C-189A-869C-940761314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434338-31BA-C134-C236-6B6732CAF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49640" cy="1400530"/>
          </a:xfrm>
        </p:spPr>
        <p:txBody>
          <a:bodyPr/>
          <a:lstStyle/>
          <a:p>
            <a:r>
              <a:rPr lang="pl-PL" dirty="0"/>
              <a:t>Rozkład fazowy wiązki cosec2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56C2923-ED97-81AA-35FD-8C0C03000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390" y="1748392"/>
            <a:ext cx="7715250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207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E01E41-C0BE-AFE9-C583-3BB074D7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76273" cy="1400530"/>
          </a:xfrm>
        </p:spPr>
        <p:txBody>
          <a:bodyPr/>
          <a:lstStyle/>
          <a:p>
            <a:r>
              <a:rPr lang="pl-PL" dirty="0"/>
              <a:t>Przykładowe </a:t>
            </a:r>
            <a:r>
              <a:rPr lang="pl-PL" dirty="0" err="1"/>
              <a:t>łatowe</a:t>
            </a:r>
            <a:r>
              <a:rPr lang="pl-PL" dirty="0"/>
              <a:t> szyki antenowe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FC7B5C1-FD84-01A5-EECE-008DFE66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441359"/>
            <a:ext cx="4309044" cy="4075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51FB9C9-9A38-1FF4-F63C-FF6E27591126}"/>
              </a:ext>
            </a:extLst>
          </p:cNvPr>
          <p:cNvSpPr txBox="1"/>
          <p:nvPr/>
        </p:nvSpPr>
        <p:spPr>
          <a:xfrm>
            <a:off x="0" y="6354990"/>
            <a:ext cx="44277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Źródło: https://figures.semanticscholar.org/cb8f7e881532dd68fa0111b92cc98a4f6c2062e8/1-Figure1-1.png</a:t>
            </a:r>
          </a:p>
        </p:txBody>
      </p:sp>
      <p:pic>
        <p:nvPicPr>
          <p:cNvPr id="3076" name="Picture 4" descr="K-Band 4x4 Patch Array Antenna | CubeSat by EnduroSat">
            <a:extLst>
              <a:ext uri="{FF2B5EF4-FFF2-40B4-BE49-F238E27FC236}">
                <a16:creationId xmlns:a16="http://schemas.microsoft.com/office/drawing/2014/main" id="{6181A803-5311-AF76-494C-3271EEC8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53248"/>
            <a:ext cx="4935245" cy="493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2873A28-7020-5E29-D87C-F0004796AA33}"/>
              </a:ext>
            </a:extLst>
          </p:cNvPr>
          <p:cNvSpPr txBox="1"/>
          <p:nvPr/>
        </p:nvSpPr>
        <p:spPr>
          <a:xfrm>
            <a:off x="6097480" y="650887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dirty="0"/>
              <a:t>Źródło: https://www.endurosat.com/wp-content/uploads/2022/07/K-Band-4x4-Patch-Array-cubesat-antenna-endurosat-1-min-1024x1024.png</a:t>
            </a:r>
          </a:p>
        </p:txBody>
      </p:sp>
    </p:spTree>
    <p:extLst>
      <p:ext uri="{BB962C8B-B14F-4D97-AF65-F5344CB8AC3E}">
        <p14:creationId xmlns:p14="http://schemas.microsoft.com/office/powerpoint/2010/main" val="20894587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1E626584-9647-EB14-50EA-95FB7E3BD9F4}"/>
              </a:ext>
            </a:extLst>
          </p:cNvPr>
          <p:cNvSpPr txBox="1"/>
          <p:nvPr/>
        </p:nvSpPr>
        <p:spPr>
          <a:xfrm>
            <a:off x="2549371" y="2767281"/>
            <a:ext cx="7093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/>
              <a:t>Dziękuję </a:t>
            </a:r>
          </a:p>
        </p:txBody>
      </p:sp>
    </p:spTree>
    <p:extLst>
      <p:ext uri="{BB962C8B-B14F-4D97-AF65-F5344CB8AC3E}">
        <p14:creationId xmlns:p14="http://schemas.microsoft.com/office/powerpoint/2010/main" val="326885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9B1ED-584D-1607-0C0A-ADABAC6A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86E325-C80C-82EC-8C28-31D0036D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próżnia - dielektryk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6C902FD-E717-F5DC-5F97-1A7145A5860A}"/>
              </a:ext>
            </a:extLst>
          </p:cNvPr>
          <p:cNvSpPr txBox="1"/>
          <p:nvPr/>
        </p:nvSpPr>
        <p:spPr>
          <a:xfrm>
            <a:off x="461639" y="2556769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Współczynnik odbicia: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6442A3E1-9128-62E3-BC7F-41B2CCDE5E11}"/>
                  </a:ext>
                </a:extLst>
              </p:cNvPr>
              <p:cNvSpPr txBox="1"/>
              <p:nvPr/>
            </p:nvSpPr>
            <p:spPr>
              <a:xfrm>
                <a:off x="3048740" y="2413332"/>
                <a:ext cx="6094520" cy="656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8" name="pole tekstowe 7">
                <a:extLst>
                  <a:ext uri="{FF2B5EF4-FFF2-40B4-BE49-F238E27FC236}">
                    <a16:creationId xmlns:a16="http://schemas.microsoft.com/office/drawing/2014/main" id="{6442A3E1-9128-62E3-BC7F-41B2CCDE5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740" y="2413332"/>
                <a:ext cx="6094520" cy="6562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4F366A85-98B7-F444-F08B-B7C3A9BF9264}"/>
                  </a:ext>
                </a:extLst>
              </p:cNvPr>
              <p:cNvSpPr txBox="1"/>
              <p:nvPr/>
            </p:nvSpPr>
            <p:spPr>
              <a:xfrm>
                <a:off x="7672526" y="2405293"/>
                <a:ext cx="4587536" cy="6229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pl-PL" b="0" i="0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50−377</m:t>
                          </m:r>
                        </m:num>
                        <m:den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50+377</m:t>
                          </m:r>
                        </m:den>
                      </m:f>
                      <m:r>
                        <a:rPr lang="pl-PL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≈−0.765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2" name="pole tekstowe 11">
                <a:extLst>
                  <a:ext uri="{FF2B5EF4-FFF2-40B4-BE49-F238E27FC236}">
                    <a16:creationId xmlns:a16="http://schemas.microsoft.com/office/drawing/2014/main" id="{4F366A85-98B7-F444-F08B-B7C3A9BF9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526" y="2405293"/>
                <a:ext cx="4587536" cy="6229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6E5B29C-AD84-F9BD-8727-FC8843F550B4}"/>
              </a:ext>
            </a:extLst>
          </p:cNvPr>
          <p:cNvSpPr txBox="1"/>
          <p:nvPr/>
        </p:nvSpPr>
        <p:spPr>
          <a:xfrm>
            <a:off x="461639" y="3535454"/>
            <a:ext cx="411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Straty odbiciowe (ang. </a:t>
            </a:r>
            <a:r>
              <a:rPr lang="pl-PL" i="1" dirty="0"/>
              <a:t>Return </a:t>
            </a:r>
            <a:r>
              <a:rPr lang="pl-PL" i="1" dirty="0" err="1"/>
              <a:t>loss</a:t>
            </a:r>
            <a:r>
              <a:rPr lang="pl-PL" dirty="0"/>
              <a:t>):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13005015-EE40-BC01-9525-C8BFA613C1D3}"/>
                  </a:ext>
                </a:extLst>
              </p:cNvPr>
              <p:cNvSpPr txBox="1"/>
              <p:nvPr/>
            </p:nvSpPr>
            <p:spPr>
              <a:xfrm>
                <a:off x="3142181" y="3535454"/>
                <a:ext cx="60945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𝑅𝐿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=−20</m:t>
                      </m:r>
                      <m:func>
                        <m:func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pl-PL" dirty="0"/>
              </a:p>
            </p:txBody>
          </p:sp>
        </mc:Choice>
        <mc:Fallback>
          <p:sp>
            <p:nvSpPr>
              <p:cNvPr id="14" name="pole tekstowe 13">
                <a:extLst>
                  <a:ext uri="{FF2B5EF4-FFF2-40B4-BE49-F238E27FC236}">
                    <a16:creationId xmlns:a16="http://schemas.microsoft.com/office/drawing/2014/main" id="{13005015-EE40-BC01-9525-C8BFA613C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2181" y="3535454"/>
                <a:ext cx="6094520" cy="369332"/>
              </a:xfrm>
              <a:prstGeom prst="rect">
                <a:avLst/>
              </a:prstGeom>
              <a:blipFill>
                <a:blip r:embed="rId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B19C46BC-05BB-812E-3E26-F6AE5A861356}"/>
                  </a:ext>
                </a:extLst>
              </p:cNvPr>
              <p:cNvSpPr txBox="1"/>
              <p:nvPr/>
            </p:nvSpPr>
            <p:spPr>
              <a:xfrm>
                <a:off x="8753383" y="3535454"/>
                <a:ext cx="24906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𝑅𝐿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≈2.31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𝑑𝐵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B19C46BC-05BB-812E-3E26-F6AE5A861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3383" y="3535454"/>
                <a:ext cx="249060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07E4E55C-AC3B-205C-2DB1-0025489F58A7}"/>
                  </a:ext>
                </a:extLst>
              </p:cNvPr>
              <p:cNvSpPr txBox="1"/>
              <p:nvPr/>
            </p:nvSpPr>
            <p:spPr>
              <a:xfrm>
                <a:off x="3139222" y="4514096"/>
                <a:ext cx="60945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=1 −</m:t>
                      </m:r>
                      <m:sSup>
                        <m:sSupPr>
                          <m:ctrlPr>
                            <a:rPr lang="pl-PL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l-PL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pl-PL" b="0" i="0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</m:d>
                        </m:e>
                        <m:sup>
                          <m:r>
                            <a:rPr lang="pl-P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l-PL" dirty="0"/>
              </a:p>
            </p:txBody>
          </p:sp>
        </mc:Choice>
        <mc:Fallback>
          <p:sp>
            <p:nvSpPr>
              <p:cNvPr id="16" name="pole tekstowe 15">
                <a:extLst>
                  <a:ext uri="{FF2B5EF4-FFF2-40B4-BE49-F238E27FC236}">
                    <a16:creationId xmlns:a16="http://schemas.microsoft.com/office/drawing/2014/main" id="{07E4E55C-AC3B-205C-2DB1-0025489F5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222" y="4514096"/>
                <a:ext cx="60945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75E58CFE-2AA9-9B94-DE11-65AE623315BE}"/>
                  </a:ext>
                </a:extLst>
              </p:cNvPr>
              <p:cNvSpPr txBox="1"/>
              <p:nvPr/>
            </p:nvSpPr>
            <p:spPr>
              <a:xfrm>
                <a:off x="8182893" y="4514140"/>
                <a:ext cx="328959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 ≈−3.83 </m:t>
                      </m:r>
                      <m:r>
                        <a:rPr lang="pl-PL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𝑑𝐵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>
          <p:sp>
            <p:nvSpPr>
              <p:cNvPr id="17" name="pole tekstowe 16">
                <a:extLst>
                  <a:ext uri="{FF2B5EF4-FFF2-40B4-BE49-F238E27FC236}">
                    <a16:creationId xmlns:a16="http://schemas.microsoft.com/office/drawing/2014/main" id="{75E58CFE-2AA9-9B94-DE11-65AE62331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2893" y="4514140"/>
                <a:ext cx="328959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pole tekstowe 3">
            <a:extLst>
              <a:ext uri="{FF2B5EF4-FFF2-40B4-BE49-F238E27FC236}">
                <a16:creationId xmlns:a16="http://schemas.microsoft.com/office/drawing/2014/main" id="{4037F156-2AF1-A213-2020-BBD621661D96}"/>
              </a:ext>
            </a:extLst>
          </p:cNvPr>
          <p:cNvSpPr txBox="1"/>
          <p:nvPr/>
        </p:nvSpPr>
        <p:spPr>
          <a:xfrm>
            <a:off x="461639" y="4514140"/>
            <a:ext cx="3499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Współczynnik transmisji mocy:</a:t>
            </a:r>
          </a:p>
        </p:txBody>
      </p:sp>
    </p:spTree>
    <p:extLst>
      <p:ext uri="{BB962C8B-B14F-4D97-AF65-F5344CB8AC3E}">
        <p14:creationId xmlns:p14="http://schemas.microsoft.com/office/powerpoint/2010/main" val="27098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D645-666E-3F83-15F6-83111823F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888608-5A85-D499-7BF8-5BF058E2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próżnia - dielektryk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4F46138-BC47-3BD1-2949-2E2DAD2C7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704" y="1853248"/>
            <a:ext cx="6209745" cy="49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2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E6D41-1FEE-76C3-A4D1-0B5F06982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8A1FA4-0AE5-60F8-B168-B2CD49B18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Fala padająca na granicę dwóch dielektryków</a:t>
            </a:r>
          </a:p>
        </p:txBody>
      </p:sp>
      <p:cxnSp>
        <p:nvCxnSpPr>
          <p:cNvPr id="4" name="Łącznik prosty 3">
            <a:extLst>
              <a:ext uri="{FF2B5EF4-FFF2-40B4-BE49-F238E27FC236}">
                <a16:creationId xmlns:a16="http://schemas.microsoft.com/office/drawing/2014/main" id="{47BEBDFC-7F27-035A-BA3E-D59F7DD9D884}"/>
              </a:ext>
            </a:extLst>
          </p:cNvPr>
          <p:cNvCxnSpPr>
            <a:cxnSpLocks/>
          </p:cNvCxnSpPr>
          <p:nvPr/>
        </p:nvCxnSpPr>
        <p:spPr>
          <a:xfrm>
            <a:off x="4474345" y="2588750"/>
            <a:ext cx="0" cy="395944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6F3A5613-B9C4-9BD0-F16A-56769D3C8B3E}"/>
                  </a:ext>
                </a:extLst>
              </p:cNvPr>
              <p:cNvSpPr txBox="1"/>
              <p:nvPr/>
            </p:nvSpPr>
            <p:spPr>
              <a:xfrm>
                <a:off x="1340528" y="2823098"/>
                <a:ext cx="2263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 ≅ 120</m:t>
                      </m:r>
                      <m:r>
                        <a:rPr lang="pl-PL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l-PL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l-P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377 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6F3A5613-B9C4-9BD0-F16A-56769D3C8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528" y="2823098"/>
                <a:ext cx="226312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EF4788C7-AB2F-28A6-31BD-D010BB454966}"/>
                  </a:ext>
                </a:extLst>
              </p:cNvPr>
              <p:cNvSpPr txBox="1"/>
              <p:nvPr/>
            </p:nvSpPr>
            <p:spPr>
              <a:xfrm>
                <a:off x="8648329" y="2823098"/>
                <a:ext cx="12082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 =50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7" name="pole tekstowe 6">
                <a:extLst>
                  <a:ext uri="{FF2B5EF4-FFF2-40B4-BE49-F238E27FC236}">
                    <a16:creationId xmlns:a16="http://schemas.microsoft.com/office/drawing/2014/main" id="{EF4788C7-AB2F-28A6-31BD-D010BB454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8329" y="2823098"/>
                <a:ext cx="120821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2CF40E9-A6E7-F227-0E41-3C4AA4CB34E7}"/>
              </a:ext>
            </a:extLst>
          </p:cNvPr>
          <p:cNvCxnSpPr/>
          <p:nvPr/>
        </p:nvCxnSpPr>
        <p:spPr>
          <a:xfrm>
            <a:off x="1411550" y="4660777"/>
            <a:ext cx="2583401" cy="0"/>
          </a:xfrm>
          <a:prstGeom prst="straightConnector1">
            <a:avLst/>
          </a:prstGeo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B9355450-E55B-7116-CD62-ABD8CCF5FF06}"/>
              </a:ext>
            </a:extLst>
          </p:cNvPr>
          <p:cNvSpPr txBox="1"/>
          <p:nvPr/>
        </p:nvSpPr>
        <p:spPr>
          <a:xfrm>
            <a:off x="1340528" y="3932808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Kierunek propagacji fali</a:t>
            </a:r>
          </a:p>
        </p:txBody>
      </p:sp>
      <p:cxnSp>
        <p:nvCxnSpPr>
          <p:cNvPr id="3" name="Łącznik prosty 2">
            <a:extLst>
              <a:ext uri="{FF2B5EF4-FFF2-40B4-BE49-F238E27FC236}">
                <a16:creationId xmlns:a16="http://schemas.microsoft.com/office/drawing/2014/main" id="{7B4CB674-76CD-075C-A199-6F934E65A092}"/>
              </a:ext>
            </a:extLst>
          </p:cNvPr>
          <p:cNvCxnSpPr>
            <a:cxnSpLocks/>
          </p:cNvCxnSpPr>
          <p:nvPr/>
        </p:nvCxnSpPr>
        <p:spPr>
          <a:xfrm>
            <a:off x="7361067" y="2588750"/>
            <a:ext cx="0" cy="3959440"/>
          </a:xfrm>
          <a:prstGeom prst="line">
            <a:avLst/>
          </a:prstGeom>
          <a:ln w="762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7347FE17-CD11-5DCD-14F8-072C19DCC2C0}"/>
                  </a:ext>
                </a:extLst>
              </p:cNvPr>
              <p:cNvSpPr txBox="1"/>
              <p:nvPr/>
            </p:nvSpPr>
            <p:spPr>
              <a:xfrm>
                <a:off x="4776939" y="2836414"/>
                <a:ext cx="2450799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l-PL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pl-PL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pl-P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pl-P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pl-PL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r>
                        <a:rPr lang="pl-PL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≈137.3 </m:t>
                      </m:r>
                      <m:r>
                        <m:rPr>
                          <m:sty m:val="p"/>
                        </m:rPr>
                        <a:rPr lang="pl-PL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1" name="pole tekstowe 10">
                <a:extLst>
                  <a:ext uri="{FF2B5EF4-FFF2-40B4-BE49-F238E27FC236}">
                    <a16:creationId xmlns:a16="http://schemas.microsoft.com/office/drawing/2014/main" id="{7347FE17-CD11-5DCD-14F8-072C19DCC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6939" y="2836414"/>
                <a:ext cx="2450799" cy="4277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038DFCF0-EA2A-9D9F-E0AC-25EA0D682E0F}"/>
              </a:ext>
            </a:extLst>
          </p:cNvPr>
          <p:cNvCxnSpPr>
            <a:cxnSpLocks/>
          </p:cNvCxnSpPr>
          <p:nvPr/>
        </p:nvCxnSpPr>
        <p:spPr>
          <a:xfrm>
            <a:off x="4776939" y="6338656"/>
            <a:ext cx="2316319" cy="0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E38F6399-1FB5-2C4A-43E4-253379936F20}"/>
                  </a:ext>
                </a:extLst>
              </p:cNvPr>
              <p:cNvSpPr txBox="1"/>
              <p:nvPr/>
            </p:nvSpPr>
            <p:spPr>
              <a:xfrm>
                <a:off x="5354606" y="5625482"/>
                <a:ext cx="818750" cy="616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i="1" dirty="0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pl-PL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b="0" i="1" dirty="0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pl-PL" b="0" i="1" dirty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pl-PL" dirty="0"/>
              </a:p>
            </p:txBody>
          </p:sp>
        </mc:Choice>
        <mc:Fallback xmlns="">
          <p:sp>
            <p:nvSpPr>
              <p:cNvPr id="15" name="pole tekstowe 14">
                <a:extLst>
                  <a:ext uri="{FF2B5EF4-FFF2-40B4-BE49-F238E27FC236}">
                    <a16:creationId xmlns:a16="http://schemas.microsoft.com/office/drawing/2014/main" id="{E38F6399-1FB5-2C4A-43E4-253379936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606" y="5625482"/>
                <a:ext cx="818750" cy="616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83437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11821</TotalTime>
  <Words>1623</Words>
  <Application>Microsoft Office PowerPoint</Application>
  <PresentationFormat>Panoramiczny</PresentationFormat>
  <Paragraphs>350</Paragraphs>
  <Slides>62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62</vt:i4>
      </vt:variant>
    </vt:vector>
  </HeadingPairs>
  <TitlesOfParts>
    <vt:vector size="70" baseType="lpstr"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Jon</vt:lpstr>
      <vt:lpstr>Antena  - kluczowy element toru radiowego</vt:lpstr>
      <vt:lpstr>Dlaczego potrzebujemy anten w torze radiowym?</vt:lpstr>
      <vt:lpstr>Propagacja fal radiowych</vt:lpstr>
      <vt:lpstr>Propagacja fali w próżni</vt:lpstr>
      <vt:lpstr>Fala padająca na granicę próżnia - dielektryk</vt:lpstr>
      <vt:lpstr>Fala padająca na granicę próżnia - dielektryk</vt:lpstr>
      <vt:lpstr>Fala padająca na granicę próżnia - dielektryk</vt:lpstr>
      <vt:lpstr>Fala padająca na granicę próżnia - dielektryk</vt:lpstr>
      <vt:lpstr>Fala padająca na granicę dwóch dielektryków</vt:lpstr>
      <vt:lpstr>Fala padająca na granicę dwóch dielektryków</vt:lpstr>
      <vt:lpstr>Fala padająca na granicę dwóch dielektryków</vt:lpstr>
      <vt:lpstr>Bilans łącza radiowego a zysk energetyczny anteny</vt:lpstr>
      <vt:lpstr>Bilans łącza radiowego</vt:lpstr>
      <vt:lpstr>Bilans łącza radiowego</vt:lpstr>
      <vt:lpstr>Antena izotropowa</vt:lpstr>
      <vt:lpstr>Zysk kierunkowy anteny</vt:lpstr>
      <vt:lpstr>Zysk kierunkowy anteny</vt:lpstr>
      <vt:lpstr>Charakterystyka promieniowania</vt:lpstr>
      <vt:lpstr>Polaryzacja anteny </vt:lpstr>
      <vt:lpstr>Polaryzacja anteny</vt:lpstr>
      <vt:lpstr>Polaryzacja anteny</vt:lpstr>
      <vt:lpstr>Polaryzacja anteny</vt:lpstr>
      <vt:lpstr>Polaryzacja liniowa i kołowa</vt:lpstr>
      <vt:lpstr>Patch antenna</vt:lpstr>
      <vt:lpstr>Antena łatowa (ang. patch antenna)</vt:lpstr>
      <vt:lpstr>Antena łatowa (ang. patch antenna)</vt:lpstr>
      <vt:lpstr>Zasilenie anteny łatowej</vt:lpstr>
      <vt:lpstr>Zasilenie linią współosiową - przykład</vt:lpstr>
      <vt:lpstr>Zasilenie linią mikropaskową</vt:lpstr>
      <vt:lpstr>Zasilenie sprzężoną linią mikropaskową</vt:lpstr>
      <vt:lpstr>Geometria łaty</vt:lpstr>
      <vt:lpstr>Punkt zasilenia łaty</vt:lpstr>
      <vt:lpstr>Projekt anteny</vt:lpstr>
      <vt:lpstr>Współczynnik dopasowania</vt:lpstr>
      <vt:lpstr>Charakterystyka promieniowania</vt:lpstr>
      <vt:lpstr>Patch Inverted F antenna</vt:lpstr>
      <vt:lpstr>PIFA antena</vt:lpstr>
      <vt:lpstr>Projekt anteny</vt:lpstr>
      <vt:lpstr>Współczynnik dopasowania</vt:lpstr>
      <vt:lpstr>Kanały Bluetooth</vt:lpstr>
      <vt:lpstr>PIFA sterowana pojemnością</vt:lpstr>
      <vt:lpstr>Współczynnik dopasowania</vt:lpstr>
      <vt:lpstr>Przykład 1</vt:lpstr>
      <vt:lpstr>Przykład 1</vt:lpstr>
      <vt:lpstr>Szyki antenowe</vt:lpstr>
      <vt:lpstr>Dlaczego potrzebujemy szyków antenowych?</vt:lpstr>
      <vt:lpstr>Dlaczego potrzebujemy szyków antenowych?</vt:lpstr>
      <vt:lpstr>Pokrycie przestrzeni w telefonii komórkowej</vt:lpstr>
      <vt:lpstr>Pokrycie przestrzeni w telefonii komórkowej</vt:lpstr>
      <vt:lpstr>Pokrycie przestrzeni w telefonii komórkowej – płaszczyzna elewacji</vt:lpstr>
      <vt:lpstr>Czym jest szyk antenowy? </vt:lpstr>
      <vt:lpstr>Charakterystyka promieniowania dwóch dipoli</vt:lpstr>
      <vt:lpstr>Równanie współczynnika szyku</vt:lpstr>
      <vt:lpstr>Przykładowy współczynnik szyku</vt:lpstr>
      <vt:lpstr>Przykładowy współczynnik szyku</vt:lpstr>
      <vt:lpstr>Przykładowy współczynnik szyku</vt:lpstr>
      <vt:lpstr>Pokrycie radarowe w płaszczyźnie elewacji</vt:lpstr>
      <vt:lpstr>Współczynnik szyku wiązki cosec2</vt:lpstr>
      <vt:lpstr>Rozkład amplitudowy wiązki cosec2</vt:lpstr>
      <vt:lpstr>Rozkład fazowy wiązki cosec2</vt:lpstr>
      <vt:lpstr>Przykładowe łatowe szyki antenowe 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Tuti-PC</dc:creator>
  <cp:lastModifiedBy>Tuti-PC</cp:lastModifiedBy>
  <cp:revision>41</cp:revision>
  <dcterms:created xsi:type="dcterms:W3CDTF">2025-04-05T13:15:44Z</dcterms:created>
  <dcterms:modified xsi:type="dcterms:W3CDTF">2025-04-14T19:04:16Z</dcterms:modified>
</cp:coreProperties>
</file>