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56" r:id="rId5"/>
    <p:sldId id="276" r:id="rId6"/>
    <p:sldId id="265" r:id="rId7"/>
    <p:sldId id="319" r:id="rId8"/>
    <p:sldId id="277" r:id="rId9"/>
    <p:sldId id="348" r:id="rId10"/>
    <p:sldId id="283" r:id="rId11"/>
    <p:sldId id="347" r:id="rId12"/>
    <p:sldId id="285" r:id="rId13"/>
    <p:sldId id="284" r:id="rId14"/>
    <p:sldId id="303" r:id="rId15"/>
    <p:sldId id="286" r:id="rId16"/>
    <p:sldId id="350" r:id="rId17"/>
    <p:sldId id="287" r:id="rId18"/>
    <p:sldId id="288" r:id="rId19"/>
    <p:sldId id="351" r:id="rId20"/>
    <p:sldId id="297" r:id="rId21"/>
    <p:sldId id="320" r:id="rId22"/>
    <p:sldId id="343" r:id="rId23"/>
    <p:sldId id="325" r:id="rId24"/>
    <p:sldId id="356" r:id="rId25"/>
    <p:sldId id="344" r:id="rId26"/>
    <p:sldId id="362" r:id="rId27"/>
    <p:sldId id="329" r:id="rId28"/>
    <p:sldId id="328" r:id="rId29"/>
    <p:sldId id="332" r:id="rId30"/>
    <p:sldId id="360" r:id="rId31"/>
    <p:sldId id="304" r:id="rId32"/>
    <p:sldId id="291" r:id="rId33"/>
    <p:sldId id="361" r:id="rId34"/>
    <p:sldId id="296" r:id="rId35"/>
    <p:sldId id="294" r:id="rId36"/>
    <p:sldId id="278" r:id="rId37"/>
    <p:sldId id="345" r:id="rId38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420C4F27-9DDA-4264-967A-8BFD512D87F8}">
          <p14:sldIdLst>
            <p14:sldId id="256"/>
            <p14:sldId id="276"/>
            <p14:sldId id="265"/>
            <p14:sldId id="319"/>
            <p14:sldId id="277"/>
            <p14:sldId id="348"/>
            <p14:sldId id="283"/>
            <p14:sldId id="347"/>
            <p14:sldId id="285"/>
            <p14:sldId id="284"/>
            <p14:sldId id="303"/>
            <p14:sldId id="286"/>
            <p14:sldId id="350"/>
            <p14:sldId id="287"/>
            <p14:sldId id="288"/>
            <p14:sldId id="351"/>
            <p14:sldId id="297"/>
            <p14:sldId id="320"/>
            <p14:sldId id="343"/>
            <p14:sldId id="325"/>
            <p14:sldId id="356"/>
            <p14:sldId id="344"/>
            <p14:sldId id="362"/>
            <p14:sldId id="329"/>
            <p14:sldId id="328"/>
            <p14:sldId id="332"/>
            <p14:sldId id="360"/>
            <p14:sldId id="304"/>
            <p14:sldId id="291"/>
            <p14:sldId id="361"/>
            <p14:sldId id="296"/>
            <p14:sldId id="294"/>
            <p14:sldId id="278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7C27"/>
    <a:srgbClr val="A2D76A"/>
    <a:srgbClr val="555555"/>
    <a:srgbClr val="003200"/>
    <a:srgbClr val="616161"/>
    <a:srgbClr val="E0B56A"/>
    <a:srgbClr val="D3D3D3"/>
    <a:srgbClr val="001800"/>
    <a:srgbClr val="F7C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B631CF-F69F-4A96-A94C-806CF7D63315}" v="171" dt="2025-04-27T16:36:07.6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78" y="45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EEAACC0-1D53-4937-B5B6-943F5B649E78}" type="datetime1">
              <a:rPr lang="pl-PL" smtClean="0"/>
              <a:pPr algn="r" rtl="0"/>
              <a:t>27.04.2025</a:t>
            </a:fld>
            <a:endParaRPr lang="pl-PL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45ACAF8E-318A-4EFE-8633-D9E72ABCE0ED}" type="slidenum">
              <a:rPr lang="pl-PL" smtClean="0"/>
              <a:pPr algn="r" rt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655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2T16:43:26.552"/>
    </inkml:context>
    <inkml:brush xml:id="br0">
      <inkml:brushProperty name="width" value="0.1" units="cm"/>
      <inkml:brushProperty name="height" value="0.1" units="cm"/>
      <inkml:brushProperty name="color" value="#E1EF25"/>
    </inkml:brush>
  </inkml:definitions>
  <inkml:trace contextRef="#ctx0" brushRef="#br0">0 111 24575,'0'-3'0,"0"-3"0,3-5 0,1-2 0,2 1 0,1-1 0,1 2 0,0 0 0,-1-1 0,0 1 0,3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2T16:43:26.886"/>
    </inkml:context>
    <inkml:brush xml:id="br0">
      <inkml:brushProperty name="width" value="0.1" units="cm"/>
      <inkml:brushProperty name="height" value="0.1" units="cm"/>
      <inkml:brushProperty name="color" value="#E1EF25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2T16:43:26.998"/>
    </inkml:context>
    <inkml:brush xml:id="br0">
      <inkml:brushProperty name="width" value="0.1" units="cm"/>
      <inkml:brushProperty name="height" value="0.1" units="cm"/>
      <inkml:brushProperty name="color" value="#E1EF25"/>
    </inkml:brush>
  </inkml:definitions>
  <inkml:trace contextRef="#ctx0" brushRef="#br0">1 1 24575,'3'0'0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2T16:43:27.189"/>
    </inkml:context>
    <inkml:brush xml:id="br0">
      <inkml:brushProperty name="width" value="0.1" units="cm"/>
      <inkml:brushProperty name="height" value="0.1" units="cm"/>
      <inkml:brushProperty name="color" value="#E1EF25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2T16:43:27.300"/>
    </inkml:context>
    <inkml:brush xml:id="br0">
      <inkml:brushProperty name="width" value="0.1" units="cm"/>
      <inkml:brushProperty name="height" value="0.1" units="cm"/>
      <inkml:brushProperty name="color" value="#E1EF25"/>
    </inkml:brush>
  </inkml:definitions>
  <inkml:trace contextRef="#ctx0" brushRef="#br0">1 1 24575,'3'0'0,"3"0"0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2T16:43:27.903"/>
    </inkml:context>
    <inkml:brush xml:id="br0">
      <inkml:brushProperty name="width" value="0.1" units="cm"/>
      <inkml:brushProperty name="height" value="0.1" units="cm"/>
      <inkml:brushProperty name="color" value="#E1EF25"/>
    </inkml:brush>
  </inkml:definitions>
  <inkml:trace contextRef="#ctx0" brushRef="#br0">0 79 24575,'50'-15'0,"3"12"0,-41 3 0,-1 0 0,1-1 0,-1 0 0,0 0 0,0-2 0,0 1 0,22-9 0,-24 8 0,1 0 0,-1 0 0,1 1 0,0 0 0,0 0 0,12 1 0,-11 0 0,-1 0 0,1-1 0,0 0 0,-1 0 0,12-5 0,5-3-1365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2T16:43:32.496"/>
    </inkml:context>
    <inkml:brush xml:id="br0">
      <inkml:brushProperty name="width" value="0.1" units="cm"/>
      <inkml:brushProperty name="height" value="0.1" units="cm"/>
      <inkml:brushProperty name="color" value="#E1EF25"/>
    </inkml:brush>
  </inkml:definitions>
  <inkml:trace contextRef="#ctx0" brushRef="#br0">55 8 24575,'-1'-1'0,"1"1"0,0-1 0,0 1 0,0 0 0,0-1 0,-1 1 0,1 0 0,0-1 0,0 1 0,-1 0 0,1-1 0,0 1 0,0 0 0,-1 0 0,1-1 0,0 1 0,-1 0 0,1 0 0,0 0 0,-1 0 0,1-1 0,-1 1 0,1 0 0,0 0 0,-1 0 0,1 0 0,-1 0 0,1 0 0,0 0 0,-1 0 0,1 0 0,-1 0 0,1 0 0,0 0 0,-1 0 0,1 0 0,0 0 0,-1 1 0,1-1 0,-1 0 0,1 0 0,0 0 0,-1 1 0,1-1 0,0 0 0,0 0 0,-1 1 0,1-1 0,0 0 0,-1 1 0,1-1 0,0 0 0,0 1 0,-9 7 0,6-5 0,1 0 0,-1 0 0,0 0 0,1 1 0,0-1 0,0 1 0,0-1 0,1 1 0,-1 0 0,1 0 0,-1 0 0,1 0 0,1 0 0,-1 0 0,0 7 0,0 9 0,3 41 0,0-26 0,-1-19 0,0 1 0,2-1 0,0 1 0,1-1 0,0 0 0,1 0 0,11 22 0,40 142 0,-53-175 0,1 1 0,-1-1 0,1 0 0,0 0 0,0 0 0,1-1 0,-1 1 0,8 5 0,23 24 0,-22-16 0,2-1 0,0-1 0,1 0 0,35 26 0,55 45 0,-53-54 0,-21-19 130,-4-2-1625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AF62D56D-93BF-446C-92F8-B7649CF0BD83}" type="datetime1">
              <a:rPr lang="pl-PL" smtClean="0"/>
              <a:pPr/>
              <a:t>27.04.2025</a:t>
            </a:fld>
            <a:endParaRPr lang="pl-PL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5EE2CF44-2B13-41B4-A334-1CDF534EEBB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385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2CF44-2B13-41B4-A334-1CDF534EEBBF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6116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2CF44-2B13-41B4-A334-1CDF534EEBBF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7605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2CF44-2B13-41B4-A334-1CDF534EEBBF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7458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2CF44-2B13-41B4-A334-1CDF534EEBBF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1091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2CF44-2B13-41B4-A334-1CDF534EEBBF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7838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2CF44-2B13-41B4-A334-1CDF534EEBBF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5337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 userDrawn="1"/>
        </p:nvSpPr>
        <p:spPr bwMode="gray">
          <a:xfrm>
            <a:off x="0" y="2825016"/>
            <a:ext cx="12188952" cy="3180930"/>
          </a:xfrm>
          <a:prstGeom prst="rect">
            <a:avLst/>
          </a:prstGeom>
          <a:solidFill>
            <a:schemeClr val="bg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7" name="Prostokąt 6"/>
          <p:cNvSpPr/>
          <p:nvPr userDrawn="1"/>
        </p:nvSpPr>
        <p:spPr bwMode="black">
          <a:xfrm>
            <a:off x="0" y="3075709"/>
            <a:ext cx="12188952" cy="263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 bwMode="white">
          <a:xfrm>
            <a:off x="1066800" y="3165763"/>
            <a:ext cx="10058400" cy="1711037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 bwMode="white">
          <a:xfrm>
            <a:off x="1066800" y="4953000"/>
            <a:ext cx="10058400" cy="685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64B9ED1-4439-42B8-936D-418068E91386}" type="datetime1">
              <a:rPr lang="pl-PL" smtClean="0"/>
              <a:pPr/>
              <a:t>27.04.2025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943100" cy="5638801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524000" y="457199"/>
            <a:ext cx="7048500" cy="5638801"/>
          </a:xfrm>
        </p:spPr>
        <p:txBody>
          <a:bodyPr vert="eaVert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133A6D-75FE-41DC-B308-29A4C2F31980}" type="datetime1">
              <a:rPr lang="pl-PL" smtClean="0"/>
              <a:pPr/>
              <a:t>27.04.2025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6F312A1-8AF5-4F8F-B86E-E0090837DDFA}" type="datetime1">
              <a:rPr lang="pl-PL" smtClean="0"/>
              <a:pPr/>
              <a:t>27.04.2025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4000" y="1828800"/>
            <a:ext cx="9144000" cy="2743200"/>
          </a:xfrm>
        </p:spPr>
        <p:txBody>
          <a:bodyPr rtlCol="0" anchor="b">
            <a:normAutofit/>
          </a:bodyPr>
          <a:lstStyle>
            <a:lvl1pPr algn="l" rtl="0"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506537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l" rtl="0">
              <a:buNone/>
              <a:defRPr sz="2000"/>
            </a:lvl2pPr>
            <a:lvl3pPr marL="914400" indent="0" algn="l" rtl="0">
              <a:buNone/>
              <a:defRPr sz="1800"/>
            </a:lvl3pPr>
            <a:lvl4pPr marL="1371600" indent="0" algn="l" rtl="0">
              <a:buNone/>
              <a:defRPr sz="1600"/>
            </a:lvl4pPr>
            <a:lvl5pPr marL="1828800" indent="0" algn="l" rtl="0">
              <a:buNone/>
              <a:defRPr sz="1600"/>
            </a:lvl5pPr>
            <a:lvl6pPr marL="2286000" indent="0" algn="l" rtl="0">
              <a:buNone/>
              <a:defRPr sz="1600"/>
            </a:lvl6pPr>
            <a:lvl7pPr marL="2743200" indent="0" algn="l" rtl="0">
              <a:buNone/>
              <a:defRPr sz="1600"/>
            </a:lvl7pPr>
            <a:lvl8pPr marL="3200400" indent="0" algn="l" rtl="0">
              <a:buNone/>
              <a:defRPr sz="1600"/>
            </a:lvl8pPr>
            <a:lvl9pPr marL="3657600" indent="0" algn="l" rtl="0">
              <a:buNone/>
              <a:defRPr sz="16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43400" cy="4270375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4343400" cy="4270375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5B9C52F-2583-481C-BF55-6C7B8AC0CEC7}" type="datetime1">
              <a:rPr lang="pl-PL" smtClean="0"/>
              <a:pPr/>
              <a:t>27.04.2025</a:t>
            </a:fld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7048" y="1828800"/>
            <a:ext cx="4343400" cy="685800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27048" y="2514600"/>
            <a:ext cx="4343400" cy="35814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327648" y="1828800"/>
            <a:ext cx="4343400" cy="685800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327648" y="2514600"/>
            <a:ext cx="4343400" cy="35814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A3BDCA2-0C18-4F7A-9EEA-05E901DAF6E5}" type="datetime1">
              <a:rPr lang="pl-PL" smtClean="0"/>
              <a:pPr/>
              <a:t>27.04.2025</a:t>
            </a:fld>
            <a:endParaRPr lang="pl-PL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/>
              <a:t>Kliknij, aby edytować styl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152542-C316-4755-9C00-E51BDA55B993}" type="datetime1">
              <a:rPr lang="pl-PL" smtClean="0"/>
              <a:pPr/>
              <a:t>27.04.2025</a:t>
            </a:fld>
            <a:endParaRPr lang="pl-PL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AA7B18-3145-41D6-B7B5-1DA59129EFA4}" type="datetime1">
              <a:rPr lang="pl-PL" smtClean="0"/>
              <a:pPr/>
              <a:t>27.04.2025</a:t>
            </a:fld>
            <a:endParaRPr lang="pl-PL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02587" y="1600200"/>
            <a:ext cx="3122613" cy="1828800"/>
          </a:xfrm>
        </p:spPr>
        <p:txBody>
          <a:bodyPr rtlCol="0" anchor="b">
            <a:normAutofit/>
          </a:bodyPr>
          <a:lstStyle>
            <a:lvl1pPr algn="l" rtl="0">
              <a:defRPr sz="3400"/>
            </a:lvl1pPr>
          </a:lstStyle>
          <a:p>
            <a:pPr rtl="0"/>
            <a:r>
              <a:rPr lang="pl-PL"/>
              <a:t>Kliknij, aby edytować styl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760412" y="7620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001039" y="3429000"/>
            <a:ext cx="3124161" cy="18288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A29F2AC-271F-4D73-96D9-9D8FC4E5FC27}" type="datetime1">
              <a:rPr lang="pl-PL" smtClean="0"/>
              <a:pPr/>
              <a:t>27.04.2025</a:t>
            </a:fld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 userDrawn="1"/>
        </p:nvSpPr>
        <p:spPr bwMode="blackWhite">
          <a:xfrm>
            <a:off x="644091" y="640080"/>
            <a:ext cx="6675120" cy="5577840"/>
          </a:xfrm>
          <a:prstGeom prst="rect">
            <a:avLst/>
          </a:prstGeom>
          <a:solidFill>
            <a:srgbClr val="000000"/>
          </a:solidFill>
          <a:ln w="1016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sz="160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97952" y="1600200"/>
            <a:ext cx="3127248" cy="1828800"/>
          </a:xfrm>
        </p:spPr>
        <p:txBody>
          <a:bodyPr rtlCol="0" anchor="b">
            <a:normAutofit/>
          </a:bodyPr>
          <a:lstStyle>
            <a:lvl1pPr algn="l" rtl="0">
              <a:defRPr sz="3400"/>
            </a:lvl1pPr>
          </a:lstStyle>
          <a:p>
            <a:pPr rtl="0"/>
            <a:r>
              <a:rPr lang="pl-PL"/>
              <a:t>Kliknij, aby edytować styl</a:t>
            </a:r>
          </a:p>
        </p:txBody>
      </p:sp>
      <p:sp>
        <p:nvSpPr>
          <p:cNvPr id="3" name="Obraz — symbol zastępczy 2"/>
          <p:cNvSpPr>
            <a:spLocks noGrp="1"/>
          </p:cNvSpPr>
          <p:nvPr>
            <p:ph type="pic" idx="1"/>
          </p:nvPr>
        </p:nvSpPr>
        <p:spPr>
          <a:xfrm>
            <a:off x="781251" y="777240"/>
            <a:ext cx="6400800" cy="5303520"/>
          </a:xfrm>
        </p:spPr>
        <p:txBody>
          <a:bodyPr tIns="45720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997952" y="3429000"/>
            <a:ext cx="3127248" cy="18288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837A9A2-F64B-4B8D-A7C0-2D27CFBDFC65}" type="datetime1">
              <a:rPr lang="pl-PL" smtClean="0"/>
              <a:pPr/>
              <a:t>27.04.2025</a:t>
            </a:fld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610600" y="6362700"/>
            <a:ext cx="9906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7FBC864A-9C2E-4E43-ACD2-5538C33972C8}" type="datetime1">
              <a:rPr lang="pl-PL" smtClean="0"/>
              <a:pPr/>
              <a:t>27.04.2025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524000" y="6362700"/>
            <a:ext cx="6881553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rtl="0"/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9829800" y="6362700"/>
            <a:ext cx="8382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E31375A4-56A4-47D6-9801-1991572033F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1508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317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060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customXml" Target="../ink/ink5.xml"/><Relationship Id="rId18" Type="http://schemas.openxmlformats.org/officeDocument/2006/relationships/image" Target="../media/image74.png"/><Relationship Id="rId3" Type="http://schemas.openxmlformats.org/officeDocument/2006/relationships/image" Target="../media/image50.png"/><Relationship Id="rId7" Type="http://schemas.openxmlformats.org/officeDocument/2006/relationships/image" Target="../media/image69.png"/><Relationship Id="rId12" Type="http://schemas.openxmlformats.org/officeDocument/2006/relationships/customXml" Target="../ink/ink4.xml"/><Relationship Id="rId17" Type="http://schemas.openxmlformats.org/officeDocument/2006/relationships/customXml" Target="../ink/ink7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71.png"/><Relationship Id="rId5" Type="http://schemas.openxmlformats.org/officeDocument/2006/relationships/image" Target="../media/image49.png"/><Relationship Id="rId15" Type="http://schemas.openxmlformats.org/officeDocument/2006/relationships/customXml" Target="../ink/ink6.xml"/><Relationship Id="rId10" Type="http://schemas.openxmlformats.org/officeDocument/2006/relationships/customXml" Target="../ink/ink3.xml"/><Relationship Id="rId4" Type="http://schemas.openxmlformats.org/officeDocument/2006/relationships/image" Target="../media/image51.png"/><Relationship Id="rId9" Type="http://schemas.openxmlformats.org/officeDocument/2006/relationships/image" Target="../media/image70.png"/><Relationship Id="rId1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gif"/><Relationship Id="rId4" Type="http://schemas.openxmlformats.org/officeDocument/2006/relationships/image" Target="../media/image65.gif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21" Type="http://schemas.openxmlformats.org/officeDocument/2006/relationships/image" Target="../media/image33.sv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5200" y="2606566"/>
            <a:ext cx="12025336" cy="1826623"/>
          </a:xfrm>
        </p:spPr>
        <p:txBody>
          <a:bodyPr rtlCol="0">
            <a:normAutofit/>
          </a:bodyPr>
          <a:lstStyle/>
          <a:p>
            <a:pPr rtl="0"/>
            <a:r>
              <a:rPr lang="pl-PL" sz="5300" b="1">
                <a:latin typeface="Avenir Next LT Pro Light" panose="020B0304020202020204" pitchFamily="34" charset="-18"/>
              </a:rPr>
              <a:t>„Nietypowe zachowania typowych   komponentów”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528736" y="4581128"/>
            <a:ext cx="11714584" cy="685800"/>
          </a:xfrm>
        </p:spPr>
        <p:txBody>
          <a:bodyPr rtlCol="0">
            <a:normAutofit/>
          </a:bodyPr>
          <a:lstStyle/>
          <a:p>
            <a:pPr rtl="0"/>
            <a:r>
              <a:rPr lang="pl-PL" sz="3000" b="1" i="1">
                <a:latin typeface="Avenir Next LT Pro Light" panose="020B0304020202020204" pitchFamily="34" charset="-18"/>
              </a:rPr>
              <a:t>                   Co robią gdy nie patrzy konstruktor…?</a:t>
            </a:r>
          </a:p>
        </p:txBody>
      </p:sp>
      <p:pic>
        <p:nvPicPr>
          <p:cNvPr id="7" name="Obraz 6" descr="Obraz zawierający kreskówka, meble, zabawka, krzesł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41F7741-B0ED-3E66-8798-D47A31E29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829" y="3334184"/>
            <a:ext cx="3698861" cy="369886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E418F7E-C1BB-9553-723A-CE02FEC7B071}"/>
              </a:ext>
            </a:extLst>
          </p:cNvPr>
          <p:cNvSpPr txBox="1"/>
          <p:nvPr/>
        </p:nvSpPr>
        <p:spPr>
          <a:xfrm>
            <a:off x="3870816" y="4863799"/>
            <a:ext cx="625856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pl-PL" sz="6600" b="1" i="1">
                <a:latin typeface="Palace Script MT" panose="020F0502020204030204" pitchFamily="66" charset="0"/>
              </a:rPr>
              <a:t>Krzysztof </a:t>
            </a:r>
            <a:r>
              <a:rPr lang="pl-PL" sz="6600" b="1" i="1" err="1">
                <a:latin typeface="Palace Script MT" panose="020F0502020204030204" pitchFamily="66" charset="0"/>
              </a:rPr>
              <a:t>Szybinski</a:t>
            </a:r>
            <a:endParaRPr lang="pl-PL" sz="6600" b="1" i="1">
              <a:latin typeface="Palace Script MT" panose="020F0502020204030204" pitchFamily="66" charset="0"/>
            </a:endParaRP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341C8031-01C3-509E-6F72-DE85D68CA7E5}"/>
              </a:ext>
            </a:extLst>
          </p:cNvPr>
          <p:cNvCxnSpPr>
            <a:cxnSpLocks/>
          </p:cNvCxnSpPr>
          <p:nvPr/>
        </p:nvCxnSpPr>
        <p:spPr>
          <a:xfrm flipV="1">
            <a:off x="7546340" y="5389880"/>
            <a:ext cx="88900" cy="440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5487E-101C-D451-9A91-D6FDBA01E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289842-D37A-15BD-862E-3A46F739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825"/>
            <a:ext cx="11232232" cy="560633"/>
          </a:xfrm>
        </p:spPr>
        <p:txBody>
          <a:bodyPr>
            <a:noAutofit/>
          </a:bodyPr>
          <a:lstStyle/>
          <a:p>
            <a:r>
              <a:rPr lang="pl-PL" b="1" dirty="0">
                <a:latin typeface="Avenir Next LT Pro Light" panose="020B0304020202020204" pitchFamily="34" charset="-18"/>
              </a:rPr>
              <a:t>Korozja Elektrochemiczna</a:t>
            </a:r>
          </a:p>
        </p:txBody>
      </p:sp>
      <p:grpSp>
        <p:nvGrpSpPr>
          <p:cNvPr id="34" name="Grupa 33">
            <a:extLst>
              <a:ext uri="{FF2B5EF4-FFF2-40B4-BE49-F238E27FC236}">
                <a16:creationId xmlns:a16="http://schemas.microsoft.com/office/drawing/2014/main" id="{DDC93EFB-F67B-043A-73E5-887E48F9925C}"/>
              </a:ext>
            </a:extLst>
          </p:cNvPr>
          <p:cNvGrpSpPr/>
          <p:nvPr/>
        </p:nvGrpSpPr>
        <p:grpSpPr>
          <a:xfrm>
            <a:off x="191344" y="1153578"/>
            <a:ext cx="5459233" cy="4275715"/>
            <a:chOff x="1111590" y="1692369"/>
            <a:chExt cx="4916008" cy="3824863"/>
          </a:xfrm>
        </p:grpSpPr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13E0014F-FE8C-57CC-27BE-EAAEE8B5837A}"/>
                </a:ext>
              </a:extLst>
            </p:cNvPr>
            <p:cNvSpPr/>
            <p:nvPr/>
          </p:nvSpPr>
          <p:spPr>
            <a:xfrm>
              <a:off x="1111590" y="1700808"/>
              <a:ext cx="4912402" cy="381642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D8DF2480-D802-DB5C-DAFB-DB23D238E2A6}"/>
                </a:ext>
              </a:extLst>
            </p:cNvPr>
            <p:cNvSpPr/>
            <p:nvPr/>
          </p:nvSpPr>
          <p:spPr>
            <a:xfrm>
              <a:off x="1127956" y="1700808"/>
              <a:ext cx="792088" cy="374441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8EF9641B-A1D3-A1D7-1EB6-A6ED86D7E584}"/>
                </a:ext>
              </a:extLst>
            </p:cNvPr>
            <p:cNvSpPr/>
            <p:nvPr/>
          </p:nvSpPr>
          <p:spPr>
            <a:xfrm>
              <a:off x="1919536" y="5396075"/>
              <a:ext cx="216024" cy="45719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A5D241C6-1CE2-0B0A-0EB3-997B833A841F}"/>
                </a:ext>
              </a:extLst>
            </p:cNvPr>
            <p:cNvSpPr/>
            <p:nvPr/>
          </p:nvSpPr>
          <p:spPr>
            <a:xfrm rot="5400000" flipV="1">
              <a:off x="246892" y="3545556"/>
              <a:ext cx="3744416" cy="45719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F400598B-7479-7DF9-2116-2090146B3B39}"/>
                </a:ext>
              </a:extLst>
            </p:cNvPr>
            <p:cNvSpPr/>
            <p:nvPr/>
          </p:nvSpPr>
          <p:spPr>
            <a:xfrm>
              <a:off x="2279576" y="5396075"/>
              <a:ext cx="216024" cy="45719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66048EFE-A6B6-257F-C678-5DEAB2352108}"/>
                </a:ext>
              </a:extLst>
            </p:cNvPr>
            <p:cNvSpPr/>
            <p:nvPr/>
          </p:nvSpPr>
          <p:spPr>
            <a:xfrm rot="5400000" flipV="1">
              <a:off x="407368" y="3545557"/>
              <a:ext cx="3744416" cy="45719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7C20F6AD-8BCE-789D-849F-21AA31F5A20C}"/>
                </a:ext>
              </a:extLst>
            </p:cNvPr>
            <p:cNvSpPr/>
            <p:nvPr/>
          </p:nvSpPr>
          <p:spPr>
            <a:xfrm rot="5400000" flipV="1">
              <a:off x="601853" y="3545556"/>
              <a:ext cx="3744416" cy="45719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B2E1B7C-0493-9BC8-00EA-B3AFDB4ADB97}"/>
                </a:ext>
              </a:extLst>
            </p:cNvPr>
            <p:cNvSpPr/>
            <p:nvPr/>
          </p:nvSpPr>
          <p:spPr>
            <a:xfrm>
              <a:off x="2588817" y="5394905"/>
              <a:ext cx="216024" cy="45719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D0019EEF-9C0A-6489-067D-0470A4830666}"/>
                </a:ext>
              </a:extLst>
            </p:cNvPr>
            <p:cNvSpPr/>
            <p:nvPr/>
          </p:nvSpPr>
          <p:spPr>
            <a:xfrm rot="5400000" flipV="1">
              <a:off x="738148" y="3545557"/>
              <a:ext cx="3744416" cy="45719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EFD25340-A8A7-EFB0-9BE7-4C4523D7322B}"/>
                </a:ext>
              </a:extLst>
            </p:cNvPr>
            <p:cNvSpPr/>
            <p:nvPr/>
          </p:nvSpPr>
          <p:spPr>
            <a:xfrm rot="5400000" flipV="1">
              <a:off x="924806" y="3545557"/>
              <a:ext cx="3744416" cy="45719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2ECEFC45-3A41-7B03-8808-1256599C8962}"/>
                </a:ext>
              </a:extLst>
            </p:cNvPr>
            <p:cNvSpPr/>
            <p:nvPr/>
          </p:nvSpPr>
          <p:spPr>
            <a:xfrm>
              <a:off x="2927140" y="5394905"/>
              <a:ext cx="216024" cy="45719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DC68DC53-8314-B765-72F3-DCBAD80448A3}"/>
                </a:ext>
              </a:extLst>
            </p:cNvPr>
            <p:cNvSpPr/>
            <p:nvPr/>
          </p:nvSpPr>
          <p:spPr>
            <a:xfrm rot="5400000" flipV="1">
              <a:off x="1077792" y="3541717"/>
              <a:ext cx="3744416" cy="45719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DBF1E5E6-51A2-CF7C-9893-E499AA8B3795}"/>
                </a:ext>
              </a:extLst>
            </p:cNvPr>
            <p:cNvSpPr/>
            <p:nvPr/>
          </p:nvSpPr>
          <p:spPr>
            <a:xfrm rot="5400000" flipV="1">
              <a:off x="1247589" y="3541717"/>
              <a:ext cx="3744416" cy="45719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987A91B2-3E67-DFB5-6BB4-CFD8EAE446C0}"/>
                </a:ext>
              </a:extLst>
            </p:cNvPr>
            <p:cNvSpPr/>
            <p:nvPr/>
          </p:nvSpPr>
          <p:spPr>
            <a:xfrm>
              <a:off x="3228554" y="5394905"/>
              <a:ext cx="216024" cy="50319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D617413F-A755-CAAA-E008-F7DB19D14DED}"/>
                </a:ext>
              </a:extLst>
            </p:cNvPr>
            <p:cNvSpPr/>
            <p:nvPr/>
          </p:nvSpPr>
          <p:spPr>
            <a:xfrm rot="5400000" flipV="1">
              <a:off x="1373350" y="3550157"/>
              <a:ext cx="3744416" cy="45719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D97B6302-B0E4-B24C-2C25-1965BBF47039}"/>
                </a:ext>
              </a:extLst>
            </p:cNvPr>
            <p:cNvSpPr/>
            <p:nvPr/>
          </p:nvSpPr>
          <p:spPr>
            <a:xfrm rot="5400000" flipV="1">
              <a:off x="1557497" y="3541717"/>
              <a:ext cx="3744416" cy="45719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D063DD85-6EA9-DB0D-AA08-DA4F994FFB5F}"/>
                </a:ext>
              </a:extLst>
            </p:cNvPr>
            <p:cNvSpPr/>
            <p:nvPr/>
          </p:nvSpPr>
          <p:spPr>
            <a:xfrm>
              <a:off x="3694162" y="1700808"/>
              <a:ext cx="792088" cy="374441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54690CF7-9790-1024-2C1D-4EA59437140B}"/>
                </a:ext>
              </a:extLst>
            </p:cNvPr>
            <p:cNvSpPr/>
            <p:nvPr/>
          </p:nvSpPr>
          <p:spPr>
            <a:xfrm>
              <a:off x="4738426" y="1749576"/>
              <a:ext cx="1106408" cy="3668188"/>
            </a:xfrm>
            <a:prstGeom prst="rect">
              <a:avLst/>
            </a:prstGeom>
            <a:noFill/>
            <a:ln w="762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B42F5E5B-7EDB-17CD-59E1-16EDA637B01B}"/>
                </a:ext>
              </a:extLst>
            </p:cNvPr>
            <p:cNvSpPr/>
            <p:nvPr/>
          </p:nvSpPr>
          <p:spPr>
            <a:xfrm>
              <a:off x="4723666" y="4599856"/>
              <a:ext cx="1101894" cy="98999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DD8B686A-B57B-A8CE-744A-3E21D0483D4E}"/>
                </a:ext>
              </a:extLst>
            </p:cNvPr>
            <p:cNvSpPr/>
            <p:nvPr/>
          </p:nvSpPr>
          <p:spPr>
            <a:xfrm>
              <a:off x="4735092" y="3717032"/>
              <a:ext cx="1101894" cy="91419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523A827E-1D8B-DE3B-8C24-F97A0E9E0D8B}"/>
                </a:ext>
              </a:extLst>
            </p:cNvPr>
            <p:cNvSpPr/>
            <p:nvPr/>
          </p:nvSpPr>
          <p:spPr>
            <a:xfrm>
              <a:off x="4742940" y="2862969"/>
              <a:ext cx="1101894" cy="91419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936BA445-44E1-5757-423C-59DB7963842D}"/>
                </a:ext>
              </a:extLst>
            </p:cNvPr>
            <p:cNvSpPr/>
            <p:nvPr/>
          </p:nvSpPr>
          <p:spPr>
            <a:xfrm>
              <a:off x="4726048" y="1980145"/>
              <a:ext cx="1101894" cy="91419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Prostokąt 32">
              <a:extLst>
                <a:ext uri="{FF2B5EF4-FFF2-40B4-BE49-F238E27FC236}">
                  <a16:creationId xmlns:a16="http://schemas.microsoft.com/office/drawing/2014/main" id="{8E3D58C6-76F7-CBE3-50CC-49095A4AFEC6}"/>
                </a:ext>
              </a:extLst>
            </p:cNvPr>
            <p:cNvSpPr/>
            <p:nvPr/>
          </p:nvSpPr>
          <p:spPr>
            <a:xfrm>
              <a:off x="4571072" y="1715376"/>
              <a:ext cx="1456526" cy="7622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63" name="Grupa 62">
            <a:extLst>
              <a:ext uri="{FF2B5EF4-FFF2-40B4-BE49-F238E27FC236}">
                <a16:creationId xmlns:a16="http://schemas.microsoft.com/office/drawing/2014/main" id="{EA32D8F6-70C3-1630-4BF9-4BA681E73100}"/>
              </a:ext>
            </a:extLst>
          </p:cNvPr>
          <p:cNvGrpSpPr/>
          <p:nvPr/>
        </p:nvGrpSpPr>
        <p:grpSpPr>
          <a:xfrm>
            <a:off x="6190886" y="1173762"/>
            <a:ext cx="5770260" cy="4285170"/>
            <a:chOff x="6815572" y="1660584"/>
            <a:chExt cx="4916008" cy="3824863"/>
          </a:xfrm>
        </p:grpSpPr>
        <p:grpSp>
          <p:nvGrpSpPr>
            <p:cNvPr id="35" name="Grupa 34">
              <a:extLst>
                <a:ext uri="{FF2B5EF4-FFF2-40B4-BE49-F238E27FC236}">
                  <a16:creationId xmlns:a16="http://schemas.microsoft.com/office/drawing/2014/main" id="{20E88025-CEEB-83E7-ECA6-1BE794FCEBA4}"/>
                </a:ext>
              </a:extLst>
            </p:cNvPr>
            <p:cNvGrpSpPr/>
            <p:nvPr/>
          </p:nvGrpSpPr>
          <p:grpSpPr>
            <a:xfrm>
              <a:off x="6815572" y="1660584"/>
              <a:ext cx="4916008" cy="3824863"/>
              <a:chOff x="1111590" y="1692369"/>
              <a:chExt cx="4916008" cy="3824863"/>
            </a:xfrm>
          </p:grpSpPr>
          <p:sp>
            <p:nvSpPr>
              <p:cNvPr id="36" name="Prostokąt 35">
                <a:extLst>
                  <a:ext uri="{FF2B5EF4-FFF2-40B4-BE49-F238E27FC236}">
                    <a16:creationId xmlns:a16="http://schemas.microsoft.com/office/drawing/2014/main" id="{68AA6354-CC4D-4727-7C12-6C8620A37A35}"/>
                  </a:ext>
                </a:extLst>
              </p:cNvPr>
              <p:cNvSpPr/>
              <p:nvPr/>
            </p:nvSpPr>
            <p:spPr>
              <a:xfrm>
                <a:off x="1111590" y="1700808"/>
                <a:ext cx="4912402" cy="381642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 36">
                <a:extLst>
                  <a:ext uri="{FF2B5EF4-FFF2-40B4-BE49-F238E27FC236}">
                    <a16:creationId xmlns:a16="http://schemas.microsoft.com/office/drawing/2014/main" id="{0C8FBD6E-08E3-C618-FAAE-EB42D5698F5E}"/>
                  </a:ext>
                </a:extLst>
              </p:cNvPr>
              <p:cNvSpPr/>
              <p:nvPr/>
            </p:nvSpPr>
            <p:spPr>
              <a:xfrm>
                <a:off x="1127956" y="1700808"/>
                <a:ext cx="792088" cy="374441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8" name="Prostokąt 37">
                <a:extLst>
                  <a:ext uri="{FF2B5EF4-FFF2-40B4-BE49-F238E27FC236}">
                    <a16:creationId xmlns:a16="http://schemas.microsoft.com/office/drawing/2014/main" id="{C304E082-4DBE-E83F-D38E-AFC891269AA4}"/>
                  </a:ext>
                </a:extLst>
              </p:cNvPr>
              <p:cNvSpPr/>
              <p:nvPr/>
            </p:nvSpPr>
            <p:spPr>
              <a:xfrm>
                <a:off x="1919536" y="5396075"/>
                <a:ext cx="216024" cy="45719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 38">
                <a:extLst>
                  <a:ext uri="{FF2B5EF4-FFF2-40B4-BE49-F238E27FC236}">
                    <a16:creationId xmlns:a16="http://schemas.microsoft.com/office/drawing/2014/main" id="{3BFC3002-B400-9052-9E24-0BFFD798DC1A}"/>
                  </a:ext>
                </a:extLst>
              </p:cNvPr>
              <p:cNvSpPr/>
              <p:nvPr/>
            </p:nvSpPr>
            <p:spPr>
              <a:xfrm rot="5400000" flipV="1">
                <a:off x="246892" y="3545556"/>
                <a:ext cx="3744416" cy="45719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 39">
                <a:extLst>
                  <a:ext uri="{FF2B5EF4-FFF2-40B4-BE49-F238E27FC236}">
                    <a16:creationId xmlns:a16="http://schemas.microsoft.com/office/drawing/2014/main" id="{0E1F0010-C3FE-E393-C62F-C216F6201C82}"/>
                  </a:ext>
                </a:extLst>
              </p:cNvPr>
              <p:cNvSpPr/>
              <p:nvPr/>
            </p:nvSpPr>
            <p:spPr>
              <a:xfrm>
                <a:off x="2279576" y="5396075"/>
                <a:ext cx="216024" cy="45719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Prostokąt 40">
                <a:extLst>
                  <a:ext uri="{FF2B5EF4-FFF2-40B4-BE49-F238E27FC236}">
                    <a16:creationId xmlns:a16="http://schemas.microsoft.com/office/drawing/2014/main" id="{52D1C549-A622-E2F5-6190-0A6BC60DA98C}"/>
                  </a:ext>
                </a:extLst>
              </p:cNvPr>
              <p:cNvSpPr/>
              <p:nvPr/>
            </p:nvSpPr>
            <p:spPr>
              <a:xfrm rot="5400000" flipV="1">
                <a:off x="407368" y="3545557"/>
                <a:ext cx="3744416" cy="45719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2" name="Prostokąt 41">
                <a:extLst>
                  <a:ext uri="{FF2B5EF4-FFF2-40B4-BE49-F238E27FC236}">
                    <a16:creationId xmlns:a16="http://schemas.microsoft.com/office/drawing/2014/main" id="{0B154C91-AB04-C6EB-DEB6-AD68A8C613F5}"/>
                  </a:ext>
                </a:extLst>
              </p:cNvPr>
              <p:cNvSpPr/>
              <p:nvPr/>
            </p:nvSpPr>
            <p:spPr>
              <a:xfrm rot="5400000" flipV="1">
                <a:off x="601853" y="3545556"/>
                <a:ext cx="3744416" cy="45719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3" name="Prostokąt 42">
                <a:extLst>
                  <a:ext uri="{FF2B5EF4-FFF2-40B4-BE49-F238E27FC236}">
                    <a16:creationId xmlns:a16="http://schemas.microsoft.com/office/drawing/2014/main" id="{A0006D63-AC8B-377C-586B-9ADD8540438A}"/>
                  </a:ext>
                </a:extLst>
              </p:cNvPr>
              <p:cNvSpPr/>
              <p:nvPr/>
            </p:nvSpPr>
            <p:spPr>
              <a:xfrm>
                <a:off x="2588817" y="5394905"/>
                <a:ext cx="216024" cy="45719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4" name="Prostokąt 43">
                <a:extLst>
                  <a:ext uri="{FF2B5EF4-FFF2-40B4-BE49-F238E27FC236}">
                    <a16:creationId xmlns:a16="http://schemas.microsoft.com/office/drawing/2014/main" id="{C9D11D96-D505-29B8-AF17-311C4A5E8F44}"/>
                  </a:ext>
                </a:extLst>
              </p:cNvPr>
              <p:cNvSpPr/>
              <p:nvPr/>
            </p:nvSpPr>
            <p:spPr>
              <a:xfrm rot="5400000" flipV="1">
                <a:off x="738148" y="3545557"/>
                <a:ext cx="3744416" cy="45719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5" name="Prostokąt 44">
                <a:extLst>
                  <a:ext uri="{FF2B5EF4-FFF2-40B4-BE49-F238E27FC236}">
                    <a16:creationId xmlns:a16="http://schemas.microsoft.com/office/drawing/2014/main" id="{E96DEAF8-5258-B4EC-1B63-7FCDA66CD310}"/>
                  </a:ext>
                </a:extLst>
              </p:cNvPr>
              <p:cNvSpPr/>
              <p:nvPr/>
            </p:nvSpPr>
            <p:spPr>
              <a:xfrm rot="5400000" flipV="1">
                <a:off x="924806" y="3545557"/>
                <a:ext cx="3744416" cy="45719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6" name="Prostokąt 45">
                <a:extLst>
                  <a:ext uri="{FF2B5EF4-FFF2-40B4-BE49-F238E27FC236}">
                    <a16:creationId xmlns:a16="http://schemas.microsoft.com/office/drawing/2014/main" id="{0CBBE138-0C78-4D47-79AA-95C28A5EB12F}"/>
                  </a:ext>
                </a:extLst>
              </p:cNvPr>
              <p:cNvSpPr/>
              <p:nvPr/>
            </p:nvSpPr>
            <p:spPr>
              <a:xfrm>
                <a:off x="2927140" y="5394905"/>
                <a:ext cx="216024" cy="45719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7" name="Prostokąt 46">
                <a:extLst>
                  <a:ext uri="{FF2B5EF4-FFF2-40B4-BE49-F238E27FC236}">
                    <a16:creationId xmlns:a16="http://schemas.microsoft.com/office/drawing/2014/main" id="{A453A088-13B8-245F-18AA-91D20306BF82}"/>
                  </a:ext>
                </a:extLst>
              </p:cNvPr>
              <p:cNvSpPr/>
              <p:nvPr/>
            </p:nvSpPr>
            <p:spPr>
              <a:xfrm rot="5400000" flipV="1">
                <a:off x="1077792" y="3541717"/>
                <a:ext cx="3744416" cy="45719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8" name="Prostokąt 47">
                <a:extLst>
                  <a:ext uri="{FF2B5EF4-FFF2-40B4-BE49-F238E27FC236}">
                    <a16:creationId xmlns:a16="http://schemas.microsoft.com/office/drawing/2014/main" id="{263E8671-BC4F-FAEE-E64C-A79371665D47}"/>
                  </a:ext>
                </a:extLst>
              </p:cNvPr>
              <p:cNvSpPr/>
              <p:nvPr/>
            </p:nvSpPr>
            <p:spPr>
              <a:xfrm rot="5400000" flipV="1">
                <a:off x="1247589" y="3541717"/>
                <a:ext cx="3744416" cy="45719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9" name="Prostokąt 48">
                <a:extLst>
                  <a:ext uri="{FF2B5EF4-FFF2-40B4-BE49-F238E27FC236}">
                    <a16:creationId xmlns:a16="http://schemas.microsoft.com/office/drawing/2014/main" id="{15ECBEC0-641B-F10B-5EFD-36B6A596018C}"/>
                  </a:ext>
                </a:extLst>
              </p:cNvPr>
              <p:cNvSpPr/>
              <p:nvPr/>
            </p:nvSpPr>
            <p:spPr>
              <a:xfrm>
                <a:off x="3228554" y="5394905"/>
                <a:ext cx="216024" cy="50319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0" name="Prostokąt 49">
                <a:extLst>
                  <a:ext uri="{FF2B5EF4-FFF2-40B4-BE49-F238E27FC236}">
                    <a16:creationId xmlns:a16="http://schemas.microsoft.com/office/drawing/2014/main" id="{4A2FC589-58E3-6AEC-E496-4D3EA9219050}"/>
                  </a:ext>
                </a:extLst>
              </p:cNvPr>
              <p:cNvSpPr/>
              <p:nvPr/>
            </p:nvSpPr>
            <p:spPr>
              <a:xfrm rot="5400000" flipV="1">
                <a:off x="1373350" y="3550157"/>
                <a:ext cx="3744416" cy="45719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1" name="Prostokąt 50">
                <a:extLst>
                  <a:ext uri="{FF2B5EF4-FFF2-40B4-BE49-F238E27FC236}">
                    <a16:creationId xmlns:a16="http://schemas.microsoft.com/office/drawing/2014/main" id="{0E6436DA-1A91-5944-7342-F31DF9EDA7C0}"/>
                  </a:ext>
                </a:extLst>
              </p:cNvPr>
              <p:cNvSpPr/>
              <p:nvPr/>
            </p:nvSpPr>
            <p:spPr>
              <a:xfrm rot="5400000" flipV="1">
                <a:off x="1557497" y="3541717"/>
                <a:ext cx="3744416" cy="45719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2" name="Prostokąt 51">
                <a:extLst>
                  <a:ext uri="{FF2B5EF4-FFF2-40B4-BE49-F238E27FC236}">
                    <a16:creationId xmlns:a16="http://schemas.microsoft.com/office/drawing/2014/main" id="{2F9795D1-1A88-F9E5-9DF4-4924481BD4E5}"/>
                  </a:ext>
                </a:extLst>
              </p:cNvPr>
              <p:cNvSpPr/>
              <p:nvPr/>
            </p:nvSpPr>
            <p:spPr>
              <a:xfrm>
                <a:off x="3694162" y="1700808"/>
                <a:ext cx="792088" cy="374441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3" name="Prostokąt 52">
                <a:extLst>
                  <a:ext uri="{FF2B5EF4-FFF2-40B4-BE49-F238E27FC236}">
                    <a16:creationId xmlns:a16="http://schemas.microsoft.com/office/drawing/2014/main" id="{9BCFAE8A-B946-C01B-5D84-9097E63B8E14}"/>
                  </a:ext>
                </a:extLst>
              </p:cNvPr>
              <p:cNvSpPr/>
              <p:nvPr/>
            </p:nvSpPr>
            <p:spPr>
              <a:xfrm>
                <a:off x="4738426" y="1749576"/>
                <a:ext cx="1106408" cy="3668188"/>
              </a:xfrm>
              <a:prstGeom prst="rect">
                <a:avLst/>
              </a:prstGeom>
              <a:noFill/>
              <a:ln w="76200"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4" name="Prostokąt 53">
                <a:extLst>
                  <a:ext uri="{FF2B5EF4-FFF2-40B4-BE49-F238E27FC236}">
                    <a16:creationId xmlns:a16="http://schemas.microsoft.com/office/drawing/2014/main" id="{180BDF45-6537-F829-016F-1C5A319F01EA}"/>
                  </a:ext>
                </a:extLst>
              </p:cNvPr>
              <p:cNvSpPr/>
              <p:nvPr/>
            </p:nvSpPr>
            <p:spPr>
              <a:xfrm>
                <a:off x="4723666" y="4599856"/>
                <a:ext cx="1101894" cy="98999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5" name="Prostokąt 54">
                <a:extLst>
                  <a:ext uri="{FF2B5EF4-FFF2-40B4-BE49-F238E27FC236}">
                    <a16:creationId xmlns:a16="http://schemas.microsoft.com/office/drawing/2014/main" id="{DBA61B6A-B402-EF22-444A-D570DC05D86B}"/>
                  </a:ext>
                </a:extLst>
              </p:cNvPr>
              <p:cNvSpPr/>
              <p:nvPr/>
            </p:nvSpPr>
            <p:spPr>
              <a:xfrm>
                <a:off x="4735092" y="3717032"/>
                <a:ext cx="1101894" cy="91419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6" name="Prostokąt 55">
                <a:extLst>
                  <a:ext uri="{FF2B5EF4-FFF2-40B4-BE49-F238E27FC236}">
                    <a16:creationId xmlns:a16="http://schemas.microsoft.com/office/drawing/2014/main" id="{E5CC53D2-9BA8-8BED-BD0B-00D1745266E5}"/>
                  </a:ext>
                </a:extLst>
              </p:cNvPr>
              <p:cNvSpPr/>
              <p:nvPr/>
            </p:nvSpPr>
            <p:spPr>
              <a:xfrm>
                <a:off x="4742940" y="2862969"/>
                <a:ext cx="1101894" cy="91419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7" name="Prostokąt 56">
                <a:extLst>
                  <a:ext uri="{FF2B5EF4-FFF2-40B4-BE49-F238E27FC236}">
                    <a16:creationId xmlns:a16="http://schemas.microsoft.com/office/drawing/2014/main" id="{2E313C04-0830-F849-D294-AACFF4F7DACD}"/>
                  </a:ext>
                </a:extLst>
              </p:cNvPr>
              <p:cNvSpPr/>
              <p:nvPr/>
            </p:nvSpPr>
            <p:spPr>
              <a:xfrm>
                <a:off x="4726048" y="1980145"/>
                <a:ext cx="1101894" cy="91419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8" name="Prostokąt 57">
                <a:extLst>
                  <a:ext uri="{FF2B5EF4-FFF2-40B4-BE49-F238E27FC236}">
                    <a16:creationId xmlns:a16="http://schemas.microsoft.com/office/drawing/2014/main" id="{BB6AECDE-9481-A1C9-F10A-085AFAD1E5E6}"/>
                  </a:ext>
                </a:extLst>
              </p:cNvPr>
              <p:cNvSpPr/>
              <p:nvPr/>
            </p:nvSpPr>
            <p:spPr>
              <a:xfrm>
                <a:off x="4571072" y="1715376"/>
                <a:ext cx="1456526" cy="7622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AE851DFB-5DD5-D745-1DF6-0957CA4DF6E4}"/>
                </a:ext>
              </a:extLst>
            </p:cNvPr>
            <p:cNvSpPr/>
            <p:nvPr/>
          </p:nvSpPr>
          <p:spPr>
            <a:xfrm rot="16006044">
              <a:off x="7103084" y="3464478"/>
              <a:ext cx="1456526" cy="7622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25ABF0C5-54A7-47A4-5D69-CFDECC836E11}"/>
                </a:ext>
              </a:extLst>
            </p:cNvPr>
            <p:cNvSpPr/>
            <p:nvPr/>
          </p:nvSpPr>
          <p:spPr>
            <a:xfrm rot="5400000">
              <a:off x="10389295" y="2420079"/>
              <a:ext cx="1456526" cy="1820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B1F23C71-DF4E-9AB1-587B-3AC4243384D7}"/>
                </a:ext>
              </a:extLst>
            </p:cNvPr>
            <p:cNvSpPr/>
            <p:nvPr/>
          </p:nvSpPr>
          <p:spPr>
            <a:xfrm rot="16006044">
              <a:off x="7578929" y="3328051"/>
              <a:ext cx="1456526" cy="7622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B694A0B4-C295-F2C0-96C3-1906E274016F}"/>
                </a:ext>
              </a:extLst>
            </p:cNvPr>
            <p:cNvSpPr/>
            <p:nvPr/>
          </p:nvSpPr>
          <p:spPr>
            <a:xfrm rot="16006044">
              <a:off x="7907633" y="4669079"/>
              <a:ext cx="1456526" cy="7622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2B7318B3-63A7-4ED4-7C10-38DED30EDA5E}"/>
              </a:ext>
            </a:extLst>
          </p:cNvPr>
          <p:cNvSpPr txBox="1"/>
          <p:nvPr/>
        </p:nvSpPr>
        <p:spPr>
          <a:xfrm>
            <a:off x="279756" y="5647516"/>
            <a:ext cx="1776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/>
              <a:t> materiał oporowy </a:t>
            </a:r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E5847CE3-5166-B512-11B3-305DC49B3252}"/>
              </a:ext>
            </a:extLst>
          </p:cNvPr>
          <p:cNvSpPr txBox="1"/>
          <p:nvPr/>
        </p:nvSpPr>
        <p:spPr>
          <a:xfrm>
            <a:off x="3699982" y="5539234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/>
              <a:t>materiał </a:t>
            </a:r>
            <a:br>
              <a:rPr lang="pl-PL" sz="2400"/>
            </a:br>
            <a:r>
              <a:rPr lang="pl-PL" sz="2400"/>
              <a:t>podłoża </a:t>
            </a:r>
          </a:p>
        </p:txBody>
      </p:sp>
      <p:cxnSp>
        <p:nvCxnSpPr>
          <p:cNvPr id="69" name="Łącznik prosty ze strzałką 68">
            <a:extLst>
              <a:ext uri="{FF2B5EF4-FFF2-40B4-BE49-F238E27FC236}">
                <a16:creationId xmlns:a16="http://schemas.microsoft.com/office/drawing/2014/main" id="{99A3BE2F-B638-FD39-DA61-36073B571F12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031269" y="4791971"/>
            <a:ext cx="658326" cy="903018"/>
          </a:xfrm>
          <a:prstGeom prst="straightConnector1">
            <a:avLst/>
          </a:prstGeom>
          <a:ln w="412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Łącznik prosty ze strzałką 71">
            <a:extLst>
              <a:ext uri="{FF2B5EF4-FFF2-40B4-BE49-F238E27FC236}">
                <a16:creationId xmlns:a16="http://schemas.microsoft.com/office/drawing/2014/main" id="{B11389CB-8434-6494-2C61-006E97E304DE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2876122" y="4921719"/>
            <a:ext cx="820940" cy="1025313"/>
          </a:xfrm>
          <a:prstGeom prst="straightConnector1">
            <a:avLst/>
          </a:prstGeom>
          <a:ln w="508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E40E1194-D378-D024-BBF4-283C82865C11}"/>
              </a:ext>
            </a:extLst>
          </p:cNvPr>
          <p:cNvSpPr txBox="1"/>
          <p:nvPr/>
        </p:nvSpPr>
        <p:spPr>
          <a:xfrm>
            <a:off x="172058" y="631068"/>
            <a:ext cx="7205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/>
              <a:t>Stan Normalny Materiału Oporowego</a:t>
            </a:r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9CB6FE6D-C670-6D21-EC6B-71198D03E4AB}"/>
              </a:ext>
            </a:extLst>
          </p:cNvPr>
          <p:cNvSpPr txBox="1"/>
          <p:nvPr/>
        </p:nvSpPr>
        <p:spPr>
          <a:xfrm>
            <a:off x="6674960" y="629273"/>
            <a:ext cx="5455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/>
              <a:t>Zanikanie Materiału Rezystywnego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2E0576C-177E-C5B1-A48C-4F37E2009E1B}"/>
              </a:ext>
            </a:extLst>
          </p:cNvPr>
          <p:cNvSpPr/>
          <p:nvPr/>
        </p:nvSpPr>
        <p:spPr>
          <a:xfrm>
            <a:off x="232197" y="5694989"/>
            <a:ext cx="1598143" cy="748627"/>
          </a:xfrm>
          <a:prstGeom prst="rect">
            <a:avLst/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9D9C0E4B-D182-B72F-1D99-EBA0C48472DD}"/>
              </a:ext>
            </a:extLst>
          </p:cNvPr>
          <p:cNvSpPr/>
          <p:nvPr/>
        </p:nvSpPr>
        <p:spPr>
          <a:xfrm>
            <a:off x="3697062" y="5548662"/>
            <a:ext cx="1371071" cy="796740"/>
          </a:xfrm>
          <a:prstGeom prst="rect">
            <a:avLst/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7" name="Prostokąt 66">
            <a:extLst>
              <a:ext uri="{FF2B5EF4-FFF2-40B4-BE49-F238E27FC236}">
                <a16:creationId xmlns:a16="http://schemas.microsoft.com/office/drawing/2014/main" id="{325F3B3E-63AB-CA5E-AFED-6BBF37F350AF}"/>
              </a:ext>
            </a:extLst>
          </p:cNvPr>
          <p:cNvSpPr/>
          <p:nvPr/>
        </p:nvSpPr>
        <p:spPr>
          <a:xfrm>
            <a:off x="172058" y="621190"/>
            <a:ext cx="5330906" cy="461665"/>
          </a:xfrm>
          <a:prstGeom prst="rect">
            <a:avLst/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/>
          </a:p>
        </p:txBody>
      </p:sp>
      <p:sp>
        <p:nvSpPr>
          <p:cNvPr id="68" name="Prostokąt 67">
            <a:extLst>
              <a:ext uri="{FF2B5EF4-FFF2-40B4-BE49-F238E27FC236}">
                <a16:creationId xmlns:a16="http://schemas.microsoft.com/office/drawing/2014/main" id="{AB298688-860F-765F-1D50-343C7921F37B}"/>
              </a:ext>
            </a:extLst>
          </p:cNvPr>
          <p:cNvSpPr/>
          <p:nvPr/>
        </p:nvSpPr>
        <p:spPr>
          <a:xfrm>
            <a:off x="6556777" y="570224"/>
            <a:ext cx="5330906" cy="492491"/>
          </a:xfrm>
          <a:prstGeom prst="rect">
            <a:avLst/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70EE10F-1A8F-1CC1-4E49-0B0E105EC783}"/>
              </a:ext>
            </a:extLst>
          </p:cNvPr>
          <p:cNvSpPr txBox="1"/>
          <p:nvPr/>
        </p:nvSpPr>
        <p:spPr>
          <a:xfrm>
            <a:off x="5889073" y="5428903"/>
            <a:ext cx="64933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27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Next LT Pro Light" panose="020B0304020202020204" pitchFamily="34" charset="-18"/>
              </a:rPr>
              <a:t>Objawy awarii: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Next LT Pro Light" panose="020B0304020202020204" pitchFamily="34" charset="-18"/>
              </a:rPr>
              <a:t>Wzrost rezystancji.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2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Next LT Pro Light" panose="020B0304020202020204" pitchFamily="34" charset="-18"/>
              </a:rPr>
              <a:t>Przerwanie obwodu.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2D9178D-0FF8-BB1C-B362-D08165967044}"/>
              </a:ext>
            </a:extLst>
          </p:cNvPr>
          <p:cNvSpPr txBox="1"/>
          <p:nvPr/>
        </p:nvSpPr>
        <p:spPr>
          <a:xfrm>
            <a:off x="5455569" y="60651"/>
            <a:ext cx="7003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Next LT Pro Light" panose="020B0304020202020204" pitchFamily="34" charset="-18"/>
              </a:rPr>
              <a:t>Rezystory cienkowarstwowe warstwą stopu </a:t>
            </a:r>
            <a:r>
              <a:rPr kumimoji="0" lang="pl-PL" altLang="pl-PL" sz="24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venir Next LT Pro Light" panose="020B0304020202020204" pitchFamily="34" charset="-18"/>
              </a:rPr>
              <a:t>NiCr</a:t>
            </a:r>
            <a:r>
              <a:rPr kumimoji="0" lang="pl-PL" altLang="pl-P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Next LT Pro Light" panose="020B0304020202020204" pitchFamily="34" charset="-18"/>
              </a:rPr>
              <a:t>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D6DE195-9A18-0B79-0FB3-61FF68B15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0" y="6542739"/>
            <a:ext cx="369383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600" i="1" u="sng"/>
              <a:t>KOA </a:t>
            </a:r>
            <a:r>
              <a:rPr kumimoji="0" lang="pl-PL" altLang="pl-PL" sz="1600" b="0" i="1" u="sng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Electrolytic</a:t>
            </a:r>
            <a:r>
              <a:rPr kumimoji="0" lang="pl-PL" altLang="pl-PL" sz="1600" b="0" i="1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pl-PL" altLang="pl-PL" sz="1600" b="0" i="1" u="sng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Corrosion</a:t>
            </a:r>
            <a:r>
              <a:rPr kumimoji="0" lang="pl-PL" altLang="pl-PL" sz="1600" b="0" i="1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of </a:t>
            </a:r>
            <a:r>
              <a:rPr kumimoji="0" lang="pl-PL" altLang="pl-PL" sz="1600" b="0" i="1" u="sng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Resistors</a:t>
            </a:r>
            <a:endParaRPr kumimoji="0" lang="pl-PL" altLang="pl-PL" sz="1600" b="0" i="1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6369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774EB-16C8-032E-CBE4-F29CB635C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AB1A80-CEE9-C1B9-EAB6-31EB3AB48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86" y="-571500"/>
            <a:ext cx="9144000" cy="1143000"/>
          </a:xfrm>
        </p:spPr>
        <p:txBody>
          <a:bodyPr/>
          <a:lstStyle/>
          <a:p>
            <a:r>
              <a:rPr lang="pl-PL" b="1" dirty="0">
                <a:latin typeface="Avenir Next LT Pro Light" panose="020B0304020202020204" pitchFamily="34" charset="-18"/>
              </a:rPr>
              <a:t>Siarkowanie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F2D115F-AE11-7DB8-8875-99DF44147FFB}"/>
              </a:ext>
            </a:extLst>
          </p:cNvPr>
          <p:cNvGrpSpPr/>
          <p:nvPr/>
        </p:nvGrpSpPr>
        <p:grpSpPr>
          <a:xfrm>
            <a:off x="7987582" y="101537"/>
            <a:ext cx="4148904" cy="3113259"/>
            <a:chOff x="6824615" y="275098"/>
            <a:chExt cx="3570497" cy="2232738"/>
          </a:xfrm>
        </p:grpSpPr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5FFE6CC1-CFBC-4B90-233C-A4D0999FA0C3}"/>
                </a:ext>
              </a:extLst>
            </p:cNvPr>
            <p:cNvGrpSpPr/>
            <p:nvPr/>
          </p:nvGrpSpPr>
          <p:grpSpPr>
            <a:xfrm>
              <a:off x="6824615" y="275098"/>
              <a:ext cx="3570497" cy="2232738"/>
              <a:chOff x="2585112" y="1078293"/>
              <a:chExt cx="3570497" cy="2232738"/>
            </a:xfrm>
          </p:grpSpPr>
          <p:sp>
            <p:nvSpPr>
              <p:cNvPr id="7" name="Prostokąt 6">
                <a:extLst>
                  <a:ext uri="{FF2B5EF4-FFF2-40B4-BE49-F238E27FC236}">
                    <a16:creationId xmlns:a16="http://schemas.microsoft.com/office/drawing/2014/main" id="{8F69B103-112C-B960-7E82-6A115F62F51F}"/>
                  </a:ext>
                </a:extLst>
              </p:cNvPr>
              <p:cNvSpPr/>
              <p:nvPr/>
            </p:nvSpPr>
            <p:spPr>
              <a:xfrm>
                <a:off x="2999656" y="2348880"/>
                <a:ext cx="2372520" cy="86409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22225">
                <a:solidFill>
                  <a:srgbClr val="0018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" name="Prostokąt 7">
                <a:extLst>
                  <a:ext uri="{FF2B5EF4-FFF2-40B4-BE49-F238E27FC236}">
                    <a16:creationId xmlns:a16="http://schemas.microsoft.com/office/drawing/2014/main" id="{FB8B52FB-7F2C-8B2D-2836-82ED456BA93C}"/>
                  </a:ext>
                </a:extLst>
              </p:cNvPr>
              <p:cNvSpPr/>
              <p:nvPr/>
            </p:nvSpPr>
            <p:spPr>
              <a:xfrm>
                <a:off x="3536344" y="2276870"/>
                <a:ext cx="1911584" cy="10254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" name="Prostokąt 8">
                <a:extLst>
                  <a:ext uri="{FF2B5EF4-FFF2-40B4-BE49-F238E27FC236}">
                    <a16:creationId xmlns:a16="http://schemas.microsoft.com/office/drawing/2014/main" id="{AE86DC07-7F93-F901-1647-F5493C31FDCE}"/>
                  </a:ext>
                </a:extLst>
              </p:cNvPr>
              <p:cNvSpPr/>
              <p:nvPr/>
            </p:nvSpPr>
            <p:spPr>
              <a:xfrm rot="16200000">
                <a:off x="4942001" y="2707046"/>
                <a:ext cx="936104" cy="7575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" name="Prostokąt 9">
                <a:extLst>
                  <a:ext uri="{FF2B5EF4-FFF2-40B4-BE49-F238E27FC236}">
                    <a16:creationId xmlns:a16="http://schemas.microsoft.com/office/drawing/2014/main" id="{6F66FE20-B985-194D-EF32-ABCD5AF55810}"/>
                  </a:ext>
                </a:extLst>
              </p:cNvPr>
              <p:cNvSpPr/>
              <p:nvPr/>
            </p:nvSpPr>
            <p:spPr>
              <a:xfrm>
                <a:off x="3966832" y="2204860"/>
                <a:ext cx="1564609" cy="674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55F27E76-3D16-92EB-0338-BDBCCC5CA032}"/>
                  </a:ext>
                </a:extLst>
              </p:cNvPr>
              <p:cNvSpPr/>
              <p:nvPr/>
            </p:nvSpPr>
            <p:spPr>
              <a:xfrm rot="16200000">
                <a:off x="4989507" y="2671037"/>
                <a:ext cx="1008111" cy="7575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" name="Prostokąt 11">
                <a:extLst>
                  <a:ext uri="{FF2B5EF4-FFF2-40B4-BE49-F238E27FC236}">
                    <a16:creationId xmlns:a16="http://schemas.microsoft.com/office/drawing/2014/main" id="{DF0D7755-5EAC-0957-8039-7E811B7D5CB5}"/>
                  </a:ext>
                </a:extLst>
              </p:cNvPr>
              <p:cNvSpPr/>
              <p:nvPr/>
            </p:nvSpPr>
            <p:spPr>
              <a:xfrm>
                <a:off x="3912674" y="2051721"/>
                <a:ext cx="1759975" cy="148577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" name="Prostokąt 12">
                <a:extLst>
                  <a:ext uri="{FF2B5EF4-FFF2-40B4-BE49-F238E27FC236}">
                    <a16:creationId xmlns:a16="http://schemas.microsoft.com/office/drawing/2014/main" id="{1AB84B0F-3EA3-98FE-5132-C9B0105E74F5}"/>
                  </a:ext>
                </a:extLst>
              </p:cNvPr>
              <p:cNvSpPr/>
              <p:nvPr/>
            </p:nvSpPr>
            <p:spPr>
              <a:xfrm>
                <a:off x="2991899" y="2268978"/>
                <a:ext cx="574140" cy="11193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4" name="Prostokąt 13">
                <a:extLst>
                  <a:ext uri="{FF2B5EF4-FFF2-40B4-BE49-F238E27FC236}">
                    <a16:creationId xmlns:a16="http://schemas.microsoft.com/office/drawing/2014/main" id="{7E77A566-80B9-060F-F949-FCD9EC02D67B}"/>
                  </a:ext>
                </a:extLst>
              </p:cNvPr>
              <p:cNvSpPr/>
              <p:nvPr/>
            </p:nvSpPr>
            <p:spPr>
              <a:xfrm rot="16200000">
                <a:off x="3446722" y="2208826"/>
                <a:ext cx="170564" cy="6807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" name="Prostokąt 14">
                <a:extLst>
                  <a:ext uri="{FF2B5EF4-FFF2-40B4-BE49-F238E27FC236}">
                    <a16:creationId xmlns:a16="http://schemas.microsoft.com/office/drawing/2014/main" id="{6B45D6D9-2DEE-EE2C-FE39-7633ADF93B3C}"/>
                  </a:ext>
                </a:extLst>
              </p:cNvPr>
              <p:cNvSpPr/>
              <p:nvPr/>
            </p:nvSpPr>
            <p:spPr>
              <a:xfrm rot="10800000">
                <a:off x="3501453" y="2150134"/>
                <a:ext cx="281052" cy="1267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Prostokąt 15">
                <a:extLst>
                  <a:ext uri="{FF2B5EF4-FFF2-40B4-BE49-F238E27FC236}">
                    <a16:creationId xmlns:a16="http://schemas.microsoft.com/office/drawing/2014/main" id="{26C0F4D0-F7A0-7EA7-46D1-F681E1EA308A}"/>
                  </a:ext>
                </a:extLst>
              </p:cNvPr>
              <p:cNvSpPr/>
              <p:nvPr/>
            </p:nvSpPr>
            <p:spPr>
              <a:xfrm rot="5400000">
                <a:off x="5051711" y="2592034"/>
                <a:ext cx="1108419" cy="133455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Dowolny kształt: kształt 16">
                <a:extLst>
                  <a:ext uri="{FF2B5EF4-FFF2-40B4-BE49-F238E27FC236}">
                    <a16:creationId xmlns:a16="http://schemas.microsoft.com/office/drawing/2014/main" id="{A1C9BA03-F40B-D462-E3AC-310577D9D7BE}"/>
                  </a:ext>
                </a:extLst>
              </p:cNvPr>
              <p:cNvSpPr/>
              <p:nvPr/>
            </p:nvSpPr>
            <p:spPr>
              <a:xfrm>
                <a:off x="3057279" y="1880657"/>
                <a:ext cx="969905" cy="405335"/>
              </a:xfrm>
              <a:custGeom>
                <a:avLst/>
                <a:gdLst>
                  <a:gd name="connsiteX0" fmla="*/ 0 w 994410"/>
                  <a:gd name="connsiteY0" fmla="*/ 11430 h 365760"/>
                  <a:gd name="connsiteX1" fmla="*/ 0 w 994410"/>
                  <a:gd name="connsiteY1" fmla="*/ 11430 h 365760"/>
                  <a:gd name="connsiteX2" fmla="*/ 106680 w 994410"/>
                  <a:gd name="connsiteY2" fmla="*/ 7620 h 365760"/>
                  <a:gd name="connsiteX3" fmla="*/ 171450 w 994410"/>
                  <a:gd name="connsiteY3" fmla="*/ 0 h 365760"/>
                  <a:gd name="connsiteX4" fmla="*/ 601980 w 994410"/>
                  <a:gd name="connsiteY4" fmla="*/ 7620 h 365760"/>
                  <a:gd name="connsiteX5" fmla="*/ 670560 w 994410"/>
                  <a:gd name="connsiteY5" fmla="*/ 26670 h 365760"/>
                  <a:gd name="connsiteX6" fmla="*/ 697230 w 994410"/>
                  <a:gd name="connsiteY6" fmla="*/ 30480 h 365760"/>
                  <a:gd name="connsiteX7" fmla="*/ 708660 w 994410"/>
                  <a:gd name="connsiteY7" fmla="*/ 34290 h 365760"/>
                  <a:gd name="connsiteX8" fmla="*/ 735330 w 994410"/>
                  <a:gd name="connsiteY8" fmla="*/ 41910 h 365760"/>
                  <a:gd name="connsiteX9" fmla="*/ 754380 w 994410"/>
                  <a:gd name="connsiteY9" fmla="*/ 49530 h 365760"/>
                  <a:gd name="connsiteX10" fmla="*/ 769620 w 994410"/>
                  <a:gd name="connsiteY10" fmla="*/ 57150 h 365760"/>
                  <a:gd name="connsiteX11" fmla="*/ 784860 w 994410"/>
                  <a:gd name="connsiteY11" fmla="*/ 68580 h 365760"/>
                  <a:gd name="connsiteX12" fmla="*/ 800100 w 994410"/>
                  <a:gd name="connsiteY12" fmla="*/ 76200 h 365760"/>
                  <a:gd name="connsiteX13" fmla="*/ 815340 w 994410"/>
                  <a:gd name="connsiteY13" fmla="*/ 91440 h 365760"/>
                  <a:gd name="connsiteX14" fmla="*/ 838200 w 994410"/>
                  <a:gd name="connsiteY14" fmla="*/ 106680 h 365760"/>
                  <a:gd name="connsiteX15" fmla="*/ 861060 w 994410"/>
                  <a:gd name="connsiteY15" fmla="*/ 121920 h 365760"/>
                  <a:gd name="connsiteX16" fmla="*/ 887730 w 994410"/>
                  <a:gd name="connsiteY16" fmla="*/ 148590 h 365760"/>
                  <a:gd name="connsiteX17" fmla="*/ 899160 w 994410"/>
                  <a:gd name="connsiteY17" fmla="*/ 160020 h 365760"/>
                  <a:gd name="connsiteX18" fmla="*/ 925830 w 994410"/>
                  <a:gd name="connsiteY18" fmla="*/ 194310 h 365760"/>
                  <a:gd name="connsiteX19" fmla="*/ 929640 w 994410"/>
                  <a:gd name="connsiteY19" fmla="*/ 205740 h 365760"/>
                  <a:gd name="connsiteX20" fmla="*/ 937260 w 994410"/>
                  <a:gd name="connsiteY20" fmla="*/ 220980 h 365760"/>
                  <a:gd name="connsiteX21" fmla="*/ 944880 w 994410"/>
                  <a:gd name="connsiteY21" fmla="*/ 247650 h 365760"/>
                  <a:gd name="connsiteX22" fmla="*/ 952500 w 994410"/>
                  <a:gd name="connsiteY22" fmla="*/ 262890 h 365760"/>
                  <a:gd name="connsiteX23" fmla="*/ 956310 w 994410"/>
                  <a:gd name="connsiteY23" fmla="*/ 278130 h 365760"/>
                  <a:gd name="connsiteX24" fmla="*/ 971550 w 994410"/>
                  <a:gd name="connsiteY24" fmla="*/ 300990 h 365760"/>
                  <a:gd name="connsiteX25" fmla="*/ 979170 w 994410"/>
                  <a:gd name="connsiteY25" fmla="*/ 320040 h 365760"/>
                  <a:gd name="connsiteX26" fmla="*/ 982980 w 994410"/>
                  <a:gd name="connsiteY26" fmla="*/ 339090 h 365760"/>
                  <a:gd name="connsiteX27" fmla="*/ 990600 w 994410"/>
                  <a:gd name="connsiteY27" fmla="*/ 354330 h 365760"/>
                  <a:gd name="connsiteX28" fmla="*/ 994410 w 994410"/>
                  <a:gd name="connsiteY28" fmla="*/ 361950 h 365760"/>
                  <a:gd name="connsiteX29" fmla="*/ 746760 w 994410"/>
                  <a:gd name="connsiteY29" fmla="*/ 358140 h 365760"/>
                  <a:gd name="connsiteX30" fmla="*/ 746760 w 994410"/>
                  <a:gd name="connsiteY30" fmla="*/ 243840 h 365760"/>
                  <a:gd name="connsiteX31" fmla="*/ 461010 w 994410"/>
                  <a:gd name="connsiteY31" fmla="*/ 255270 h 365760"/>
                  <a:gd name="connsiteX32" fmla="*/ 449580 w 994410"/>
                  <a:gd name="connsiteY32" fmla="*/ 361950 h 365760"/>
                  <a:gd name="connsiteX33" fmla="*/ 0 w 994410"/>
                  <a:gd name="connsiteY33" fmla="*/ 365760 h 365760"/>
                  <a:gd name="connsiteX34" fmla="*/ 0 w 994410"/>
                  <a:gd name="connsiteY34" fmla="*/ 11430 h 365760"/>
                  <a:gd name="connsiteX0" fmla="*/ 0 w 994410"/>
                  <a:gd name="connsiteY0" fmla="*/ 23923 h 378253"/>
                  <a:gd name="connsiteX1" fmla="*/ 0 w 994410"/>
                  <a:gd name="connsiteY1" fmla="*/ 23923 h 378253"/>
                  <a:gd name="connsiteX2" fmla="*/ 87215 w 994410"/>
                  <a:gd name="connsiteY2" fmla="*/ 59 h 378253"/>
                  <a:gd name="connsiteX3" fmla="*/ 171450 w 994410"/>
                  <a:gd name="connsiteY3" fmla="*/ 12493 h 378253"/>
                  <a:gd name="connsiteX4" fmla="*/ 601980 w 994410"/>
                  <a:gd name="connsiteY4" fmla="*/ 20113 h 378253"/>
                  <a:gd name="connsiteX5" fmla="*/ 670560 w 994410"/>
                  <a:gd name="connsiteY5" fmla="*/ 39163 h 378253"/>
                  <a:gd name="connsiteX6" fmla="*/ 697230 w 994410"/>
                  <a:gd name="connsiteY6" fmla="*/ 42973 h 378253"/>
                  <a:gd name="connsiteX7" fmla="*/ 708660 w 994410"/>
                  <a:gd name="connsiteY7" fmla="*/ 46783 h 378253"/>
                  <a:gd name="connsiteX8" fmla="*/ 735330 w 994410"/>
                  <a:gd name="connsiteY8" fmla="*/ 54403 h 378253"/>
                  <a:gd name="connsiteX9" fmla="*/ 754380 w 994410"/>
                  <a:gd name="connsiteY9" fmla="*/ 62023 h 378253"/>
                  <a:gd name="connsiteX10" fmla="*/ 769620 w 994410"/>
                  <a:gd name="connsiteY10" fmla="*/ 69643 h 378253"/>
                  <a:gd name="connsiteX11" fmla="*/ 784860 w 994410"/>
                  <a:gd name="connsiteY11" fmla="*/ 81073 h 378253"/>
                  <a:gd name="connsiteX12" fmla="*/ 800100 w 994410"/>
                  <a:gd name="connsiteY12" fmla="*/ 88693 h 378253"/>
                  <a:gd name="connsiteX13" fmla="*/ 815340 w 994410"/>
                  <a:gd name="connsiteY13" fmla="*/ 103933 h 378253"/>
                  <a:gd name="connsiteX14" fmla="*/ 838200 w 994410"/>
                  <a:gd name="connsiteY14" fmla="*/ 119173 h 378253"/>
                  <a:gd name="connsiteX15" fmla="*/ 861060 w 994410"/>
                  <a:gd name="connsiteY15" fmla="*/ 134413 h 378253"/>
                  <a:gd name="connsiteX16" fmla="*/ 887730 w 994410"/>
                  <a:gd name="connsiteY16" fmla="*/ 161083 h 378253"/>
                  <a:gd name="connsiteX17" fmla="*/ 899160 w 994410"/>
                  <a:gd name="connsiteY17" fmla="*/ 172513 h 378253"/>
                  <a:gd name="connsiteX18" fmla="*/ 925830 w 994410"/>
                  <a:gd name="connsiteY18" fmla="*/ 206803 h 378253"/>
                  <a:gd name="connsiteX19" fmla="*/ 929640 w 994410"/>
                  <a:gd name="connsiteY19" fmla="*/ 218233 h 378253"/>
                  <a:gd name="connsiteX20" fmla="*/ 937260 w 994410"/>
                  <a:gd name="connsiteY20" fmla="*/ 233473 h 378253"/>
                  <a:gd name="connsiteX21" fmla="*/ 944880 w 994410"/>
                  <a:gd name="connsiteY21" fmla="*/ 260143 h 378253"/>
                  <a:gd name="connsiteX22" fmla="*/ 952500 w 994410"/>
                  <a:gd name="connsiteY22" fmla="*/ 275383 h 378253"/>
                  <a:gd name="connsiteX23" fmla="*/ 956310 w 994410"/>
                  <a:gd name="connsiteY23" fmla="*/ 290623 h 378253"/>
                  <a:gd name="connsiteX24" fmla="*/ 971550 w 994410"/>
                  <a:gd name="connsiteY24" fmla="*/ 313483 h 378253"/>
                  <a:gd name="connsiteX25" fmla="*/ 979170 w 994410"/>
                  <a:gd name="connsiteY25" fmla="*/ 332533 h 378253"/>
                  <a:gd name="connsiteX26" fmla="*/ 982980 w 994410"/>
                  <a:gd name="connsiteY26" fmla="*/ 351583 h 378253"/>
                  <a:gd name="connsiteX27" fmla="*/ 990600 w 994410"/>
                  <a:gd name="connsiteY27" fmla="*/ 366823 h 378253"/>
                  <a:gd name="connsiteX28" fmla="*/ 994410 w 994410"/>
                  <a:gd name="connsiteY28" fmla="*/ 374443 h 378253"/>
                  <a:gd name="connsiteX29" fmla="*/ 746760 w 994410"/>
                  <a:gd name="connsiteY29" fmla="*/ 370633 h 378253"/>
                  <a:gd name="connsiteX30" fmla="*/ 746760 w 994410"/>
                  <a:gd name="connsiteY30" fmla="*/ 256333 h 378253"/>
                  <a:gd name="connsiteX31" fmla="*/ 461010 w 994410"/>
                  <a:gd name="connsiteY31" fmla="*/ 267763 h 378253"/>
                  <a:gd name="connsiteX32" fmla="*/ 449580 w 994410"/>
                  <a:gd name="connsiteY32" fmla="*/ 374443 h 378253"/>
                  <a:gd name="connsiteX33" fmla="*/ 0 w 994410"/>
                  <a:gd name="connsiteY33" fmla="*/ 378253 h 378253"/>
                  <a:gd name="connsiteX34" fmla="*/ 0 w 994410"/>
                  <a:gd name="connsiteY34" fmla="*/ 23923 h 378253"/>
                  <a:gd name="connsiteX0" fmla="*/ 0 w 994410"/>
                  <a:gd name="connsiteY0" fmla="*/ 11430 h 365760"/>
                  <a:gd name="connsiteX1" fmla="*/ 0 w 994410"/>
                  <a:gd name="connsiteY1" fmla="*/ 11430 h 365760"/>
                  <a:gd name="connsiteX2" fmla="*/ 72616 w 994410"/>
                  <a:gd name="connsiteY2" fmla="*/ 2607 h 365760"/>
                  <a:gd name="connsiteX3" fmla="*/ 171450 w 994410"/>
                  <a:gd name="connsiteY3" fmla="*/ 0 h 365760"/>
                  <a:gd name="connsiteX4" fmla="*/ 601980 w 994410"/>
                  <a:gd name="connsiteY4" fmla="*/ 7620 h 365760"/>
                  <a:gd name="connsiteX5" fmla="*/ 670560 w 994410"/>
                  <a:gd name="connsiteY5" fmla="*/ 26670 h 365760"/>
                  <a:gd name="connsiteX6" fmla="*/ 697230 w 994410"/>
                  <a:gd name="connsiteY6" fmla="*/ 30480 h 365760"/>
                  <a:gd name="connsiteX7" fmla="*/ 708660 w 994410"/>
                  <a:gd name="connsiteY7" fmla="*/ 34290 h 365760"/>
                  <a:gd name="connsiteX8" fmla="*/ 735330 w 994410"/>
                  <a:gd name="connsiteY8" fmla="*/ 41910 h 365760"/>
                  <a:gd name="connsiteX9" fmla="*/ 754380 w 994410"/>
                  <a:gd name="connsiteY9" fmla="*/ 49530 h 365760"/>
                  <a:gd name="connsiteX10" fmla="*/ 769620 w 994410"/>
                  <a:gd name="connsiteY10" fmla="*/ 57150 h 365760"/>
                  <a:gd name="connsiteX11" fmla="*/ 784860 w 994410"/>
                  <a:gd name="connsiteY11" fmla="*/ 68580 h 365760"/>
                  <a:gd name="connsiteX12" fmla="*/ 800100 w 994410"/>
                  <a:gd name="connsiteY12" fmla="*/ 76200 h 365760"/>
                  <a:gd name="connsiteX13" fmla="*/ 815340 w 994410"/>
                  <a:gd name="connsiteY13" fmla="*/ 91440 h 365760"/>
                  <a:gd name="connsiteX14" fmla="*/ 838200 w 994410"/>
                  <a:gd name="connsiteY14" fmla="*/ 106680 h 365760"/>
                  <a:gd name="connsiteX15" fmla="*/ 861060 w 994410"/>
                  <a:gd name="connsiteY15" fmla="*/ 121920 h 365760"/>
                  <a:gd name="connsiteX16" fmla="*/ 887730 w 994410"/>
                  <a:gd name="connsiteY16" fmla="*/ 148590 h 365760"/>
                  <a:gd name="connsiteX17" fmla="*/ 899160 w 994410"/>
                  <a:gd name="connsiteY17" fmla="*/ 160020 h 365760"/>
                  <a:gd name="connsiteX18" fmla="*/ 925830 w 994410"/>
                  <a:gd name="connsiteY18" fmla="*/ 194310 h 365760"/>
                  <a:gd name="connsiteX19" fmla="*/ 929640 w 994410"/>
                  <a:gd name="connsiteY19" fmla="*/ 205740 h 365760"/>
                  <a:gd name="connsiteX20" fmla="*/ 937260 w 994410"/>
                  <a:gd name="connsiteY20" fmla="*/ 220980 h 365760"/>
                  <a:gd name="connsiteX21" fmla="*/ 944880 w 994410"/>
                  <a:gd name="connsiteY21" fmla="*/ 247650 h 365760"/>
                  <a:gd name="connsiteX22" fmla="*/ 952500 w 994410"/>
                  <a:gd name="connsiteY22" fmla="*/ 262890 h 365760"/>
                  <a:gd name="connsiteX23" fmla="*/ 956310 w 994410"/>
                  <a:gd name="connsiteY23" fmla="*/ 278130 h 365760"/>
                  <a:gd name="connsiteX24" fmla="*/ 971550 w 994410"/>
                  <a:gd name="connsiteY24" fmla="*/ 300990 h 365760"/>
                  <a:gd name="connsiteX25" fmla="*/ 979170 w 994410"/>
                  <a:gd name="connsiteY25" fmla="*/ 320040 h 365760"/>
                  <a:gd name="connsiteX26" fmla="*/ 982980 w 994410"/>
                  <a:gd name="connsiteY26" fmla="*/ 339090 h 365760"/>
                  <a:gd name="connsiteX27" fmla="*/ 990600 w 994410"/>
                  <a:gd name="connsiteY27" fmla="*/ 354330 h 365760"/>
                  <a:gd name="connsiteX28" fmla="*/ 994410 w 994410"/>
                  <a:gd name="connsiteY28" fmla="*/ 361950 h 365760"/>
                  <a:gd name="connsiteX29" fmla="*/ 746760 w 994410"/>
                  <a:gd name="connsiteY29" fmla="*/ 358140 h 365760"/>
                  <a:gd name="connsiteX30" fmla="*/ 746760 w 994410"/>
                  <a:gd name="connsiteY30" fmla="*/ 243840 h 365760"/>
                  <a:gd name="connsiteX31" fmla="*/ 461010 w 994410"/>
                  <a:gd name="connsiteY31" fmla="*/ 255270 h 365760"/>
                  <a:gd name="connsiteX32" fmla="*/ 449580 w 994410"/>
                  <a:gd name="connsiteY32" fmla="*/ 361950 h 365760"/>
                  <a:gd name="connsiteX33" fmla="*/ 0 w 994410"/>
                  <a:gd name="connsiteY33" fmla="*/ 365760 h 365760"/>
                  <a:gd name="connsiteX34" fmla="*/ 0 w 994410"/>
                  <a:gd name="connsiteY34" fmla="*/ 11430 h 365760"/>
                  <a:gd name="connsiteX0" fmla="*/ 0 w 994410"/>
                  <a:gd name="connsiteY0" fmla="*/ 11430 h 365760"/>
                  <a:gd name="connsiteX1" fmla="*/ 0 w 994410"/>
                  <a:gd name="connsiteY1" fmla="*/ 11430 h 365760"/>
                  <a:gd name="connsiteX2" fmla="*/ 72616 w 994410"/>
                  <a:gd name="connsiteY2" fmla="*/ 2607 h 365760"/>
                  <a:gd name="connsiteX3" fmla="*/ 171450 w 994410"/>
                  <a:gd name="connsiteY3" fmla="*/ 0 h 365760"/>
                  <a:gd name="connsiteX4" fmla="*/ 519862 w 994410"/>
                  <a:gd name="connsiteY4" fmla="*/ 100 h 365760"/>
                  <a:gd name="connsiteX5" fmla="*/ 670560 w 994410"/>
                  <a:gd name="connsiteY5" fmla="*/ 26670 h 365760"/>
                  <a:gd name="connsiteX6" fmla="*/ 697230 w 994410"/>
                  <a:gd name="connsiteY6" fmla="*/ 30480 h 365760"/>
                  <a:gd name="connsiteX7" fmla="*/ 708660 w 994410"/>
                  <a:gd name="connsiteY7" fmla="*/ 34290 h 365760"/>
                  <a:gd name="connsiteX8" fmla="*/ 735330 w 994410"/>
                  <a:gd name="connsiteY8" fmla="*/ 41910 h 365760"/>
                  <a:gd name="connsiteX9" fmla="*/ 754380 w 994410"/>
                  <a:gd name="connsiteY9" fmla="*/ 49530 h 365760"/>
                  <a:gd name="connsiteX10" fmla="*/ 769620 w 994410"/>
                  <a:gd name="connsiteY10" fmla="*/ 57150 h 365760"/>
                  <a:gd name="connsiteX11" fmla="*/ 784860 w 994410"/>
                  <a:gd name="connsiteY11" fmla="*/ 68580 h 365760"/>
                  <a:gd name="connsiteX12" fmla="*/ 800100 w 994410"/>
                  <a:gd name="connsiteY12" fmla="*/ 76200 h 365760"/>
                  <a:gd name="connsiteX13" fmla="*/ 815340 w 994410"/>
                  <a:gd name="connsiteY13" fmla="*/ 91440 h 365760"/>
                  <a:gd name="connsiteX14" fmla="*/ 838200 w 994410"/>
                  <a:gd name="connsiteY14" fmla="*/ 106680 h 365760"/>
                  <a:gd name="connsiteX15" fmla="*/ 861060 w 994410"/>
                  <a:gd name="connsiteY15" fmla="*/ 121920 h 365760"/>
                  <a:gd name="connsiteX16" fmla="*/ 887730 w 994410"/>
                  <a:gd name="connsiteY16" fmla="*/ 148590 h 365760"/>
                  <a:gd name="connsiteX17" fmla="*/ 899160 w 994410"/>
                  <a:gd name="connsiteY17" fmla="*/ 160020 h 365760"/>
                  <a:gd name="connsiteX18" fmla="*/ 925830 w 994410"/>
                  <a:gd name="connsiteY18" fmla="*/ 194310 h 365760"/>
                  <a:gd name="connsiteX19" fmla="*/ 929640 w 994410"/>
                  <a:gd name="connsiteY19" fmla="*/ 205740 h 365760"/>
                  <a:gd name="connsiteX20" fmla="*/ 937260 w 994410"/>
                  <a:gd name="connsiteY20" fmla="*/ 220980 h 365760"/>
                  <a:gd name="connsiteX21" fmla="*/ 944880 w 994410"/>
                  <a:gd name="connsiteY21" fmla="*/ 247650 h 365760"/>
                  <a:gd name="connsiteX22" fmla="*/ 952500 w 994410"/>
                  <a:gd name="connsiteY22" fmla="*/ 262890 h 365760"/>
                  <a:gd name="connsiteX23" fmla="*/ 956310 w 994410"/>
                  <a:gd name="connsiteY23" fmla="*/ 278130 h 365760"/>
                  <a:gd name="connsiteX24" fmla="*/ 971550 w 994410"/>
                  <a:gd name="connsiteY24" fmla="*/ 300990 h 365760"/>
                  <a:gd name="connsiteX25" fmla="*/ 979170 w 994410"/>
                  <a:gd name="connsiteY25" fmla="*/ 320040 h 365760"/>
                  <a:gd name="connsiteX26" fmla="*/ 982980 w 994410"/>
                  <a:gd name="connsiteY26" fmla="*/ 339090 h 365760"/>
                  <a:gd name="connsiteX27" fmla="*/ 990600 w 994410"/>
                  <a:gd name="connsiteY27" fmla="*/ 354330 h 365760"/>
                  <a:gd name="connsiteX28" fmla="*/ 994410 w 994410"/>
                  <a:gd name="connsiteY28" fmla="*/ 361950 h 365760"/>
                  <a:gd name="connsiteX29" fmla="*/ 746760 w 994410"/>
                  <a:gd name="connsiteY29" fmla="*/ 358140 h 365760"/>
                  <a:gd name="connsiteX30" fmla="*/ 746760 w 994410"/>
                  <a:gd name="connsiteY30" fmla="*/ 243840 h 365760"/>
                  <a:gd name="connsiteX31" fmla="*/ 461010 w 994410"/>
                  <a:gd name="connsiteY31" fmla="*/ 255270 h 365760"/>
                  <a:gd name="connsiteX32" fmla="*/ 449580 w 994410"/>
                  <a:gd name="connsiteY32" fmla="*/ 361950 h 365760"/>
                  <a:gd name="connsiteX33" fmla="*/ 0 w 994410"/>
                  <a:gd name="connsiteY33" fmla="*/ 365760 h 365760"/>
                  <a:gd name="connsiteX34" fmla="*/ 0 w 994410"/>
                  <a:gd name="connsiteY34" fmla="*/ 11430 h 365760"/>
                  <a:gd name="connsiteX0" fmla="*/ 0 w 994410"/>
                  <a:gd name="connsiteY0" fmla="*/ 11430 h 365760"/>
                  <a:gd name="connsiteX1" fmla="*/ 0 w 994410"/>
                  <a:gd name="connsiteY1" fmla="*/ 11430 h 365760"/>
                  <a:gd name="connsiteX2" fmla="*/ 72616 w 994410"/>
                  <a:gd name="connsiteY2" fmla="*/ 2607 h 365760"/>
                  <a:gd name="connsiteX3" fmla="*/ 171450 w 994410"/>
                  <a:gd name="connsiteY3" fmla="*/ 0 h 365760"/>
                  <a:gd name="connsiteX4" fmla="*/ 519862 w 994410"/>
                  <a:gd name="connsiteY4" fmla="*/ 100 h 365760"/>
                  <a:gd name="connsiteX5" fmla="*/ 670560 w 994410"/>
                  <a:gd name="connsiteY5" fmla="*/ 26670 h 365760"/>
                  <a:gd name="connsiteX6" fmla="*/ 697230 w 994410"/>
                  <a:gd name="connsiteY6" fmla="*/ 30480 h 365760"/>
                  <a:gd name="connsiteX7" fmla="*/ 708660 w 994410"/>
                  <a:gd name="connsiteY7" fmla="*/ 34290 h 365760"/>
                  <a:gd name="connsiteX8" fmla="*/ 735330 w 994410"/>
                  <a:gd name="connsiteY8" fmla="*/ 41910 h 365760"/>
                  <a:gd name="connsiteX9" fmla="*/ 754380 w 994410"/>
                  <a:gd name="connsiteY9" fmla="*/ 49530 h 365760"/>
                  <a:gd name="connsiteX10" fmla="*/ 769620 w 994410"/>
                  <a:gd name="connsiteY10" fmla="*/ 57150 h 365760"/>
                  <a:gd name="connsiteX11" fmla="*/ 784860 w 994410"/>
                  <a:gd name="connsiteY11" fmla="*/ 68580 h 365760"/>
                  <a:gd name="connsiteX12" fmla="*/ 800100 w 994410"/>
                  <a:gd name="connsiteY12" fmla="*/ 76200 h 365760"/>
                  <a:gd name="connsiteX13" fmla="*/ 815340 w 994410"/>
                  <a:gd name="connsiteY13" fmla="*/ 91440 h 365760"/>
                  <a:gd name="connsiteX14" fmla="*/ 838200 w 994410"/>
                  <a:gd name="connsiteY14" fmla="*/ 106680 h 365760"/>
                  <a:gd name="connsiteX15" fmla="*/ 861060 w 994410"/>
                  <a:gd name="connsiteY15" fmla="*/ 121920 h 365760"/>
                  <a:gd name="connsiteX16" fmla="*/ 887730 w 994410"/>
                  <a:gd name="connsiteY16" fmla="*/ 148590 h 365760"/>
                  <a:gd name="connsiteX17" fmla="*/ 899160 w 994410"/>
                  <a:gd name="connsiteY17" fmla="*/ 160020 h 365760"/>
                  <a:gd name="connsiteX18" fmla="*/ 925830 w 994410"/>
                  <a:gd name="connsiteY18" fmla="*/ 194310 h 365760"/>
                  <a:gd name="connsiteX19" fmla="*/ 929640 w 994410"/>
                  <a:gd name="connsiteY19" fmla="*/ 205740 h 365760"/>
                  <a:gd name="connsiteX20" fmla="*/ 937260 w 994410"/>
                  <a:gd name="connsiteY20" fmla="*/ 220980 h 365760"/>
                  <a:gd name="connsiteX21" fmla="*/ 944880 w 994410"/>
                  <a:gd name="connsiteY21" fmla="*/ 247650 h 365760"/>
                  <a:gd name="connsiteX22" fmla="*/ 952500 w 994410"/>
                  <a:gd name="connsiteY22" fmla="*/ 262890 h 365760"/>
                  <a:gd name="connsiteX23" fmla="*/ 956310 w 994410"/>
                  <a:gd name="connsiteY23" fmla="*/ 278130 h 365760"/>
                  <a:gd name="connsiteX24" fmla="*/ 971550 w 994410"/>
                  <a:gd name="connsiteY24" fmla="*/ 300990 h 365760"/>
                  <a:gd name="connsiteX25" fmla="*/ 979170 w 994410"/>
                  <a:gd name="connsiteY25" fmla="*/ 320040 h 365760"/>
                  <a:gd name="connsiteX26" fmla="*/ 982980 w 994410"/>
                  <a:gd name="connsiteY26" fmla="*/ 339090 h 365760"/>
                  <a:gd name="connsiteX27" fmla="*/ 990600 w 994410"/>
                  <a:gd name="connsiteY27" fmla="*/ 354330 h 365760"/>
                  <a:gd name="connsiteX28" fmla="*/ 994410 w 994410"/>
                  <a:gd name="connsiteY28" fmla="*/ 361950 h 365760"/>
                  <a:gd name="connsiteX29" fmla="*/ 746760 w 994410"/>
                  <a:gd name="connsiteY29" fmla="*/ 358140 h 365760"/>
                  <a:gd name="connsiteX30" fmla="*/ 744936 w 994410"/>
                  <a:gd name="connsiteY30" fmla="*/ 247601 h 365760"/>
                  <a:gd name="connsiteX31" fmla="*/ 461010 w 994410"/>
                  <a:gd name="connsiteY31" fmla="*/ 255270 h 365760"/>
                  <a:gd name="connsiteX32" fmla="*/ 449580 w 994410"/>
                  <a:gd name="connsiteY32" fmla="*/ 361950 h 365760"/>
                  <a:gd name="connsiteX33" fmla="*/ 0 w 994410"/>
                  <a:gd name="connsiteY33" fmla="*/ 365760 h 365760"/>
                  <a:gd name="connsiteX34" fmla="*/ 0 w 994410"/>
                  <a:gd name="connsiteY34" fmla="*/ 11430 h 365760"/>
                  <a:gd name="connsiteX0" fmla="*/ 0 w 994410"/>
                  <a:gd name="connsiteY0" fmla="*/ 11430 h 365760"/>
                  <a:gd name="connsiteX1" fmla="*/ 0 w 994410"/>
                  <a:gd name="connsiteY1" fmla="*/ 11430 h 365760"/>
                  <a:gd name="connsiteX2" fmla="*/ 72616 w 994410"/>
                  <a:gd name="connsiteY2" fmla="*/ 2607 h 365760"/>
                  <a:gd name="connsiteX3" fmla="*/ 171450 w 994410"/>
                  <a:gd name="connsiteY3" fmla="*/ 0 h 365760"/>
                  <a:gd name="connsiteX4" fmla="*/ 519862 w 994410"/>
                  <a:gd name="connsiteY4" fmla="*/ 100 h 365760"/>
                  <a:gd name="connsiteX5" fmla="*/ 670560 w 994410"/>
                  <a:gd name="connsiteY5" fmla="*/ 26670 h 365760"/>
                  <a:gd name="connsiteX6" fmla="*/ 697230 w 994410"/>
                  <a:gd name="connsiteY6" fmla="*/ 30480 h 365760"/>
                  <a:gd name="connsiteX7" fmla="*/ 708660 w 994410"/>
                  <a:gd name="connsiteY7" fmla="*/ 34290 h 365760"/>
                  <a:gd name="connsiteX8" fmla="*/ 735330 w 994410"/>
                  <a:gd name="connsiteY8" fmla="*/ 41910 h 365760"/>
                  <a:gd name="connsiteX9" fmla="*/ 754380 w 994410"/>
                  <a:gd name="connsiteY9" fmla="*/ 49530 h 365760"/>
                  <a:gd name="connsiteX10" fmla="*/ 769620 w 994410"/>
                  <a:gd name="connsiteY10" fmla="*/ 57150 h 365760"/>
                  <a:gd name="connsiteX11" fmla="*/ 784860 w 994410"/>
                  <a:gd name="connsiteY11" fmla="*/ 68580 h 365760"/>
                  <a:gd name="connsiteX12" fmla="*/ 800100 w 994410"/>
                  <a:gd name="connsiteY12" fmla="*/ 76200 h 365760"/>
                  <a:gd name="connsiteX13" fmla="*/ 815340 w 994410"/>
                  <a:gd name="connsiteY13" fmla="*/ 91440 h 365760"/>
                  <a:gd name="connsiteX14" fmla="*/ 838200 w 994410"/>
                  <a:gd name="connsiteY14" fmla="*/ 106680 h 365760"/>
                  <a:gd name="connsiteX15" fmla="*/ 861060 w 994410"/>
                  <a:gd name="connsiteY15" fmla="*/ 121920 h 365760"/>
                  <a:gd name="connsiteX16" fmla="*/ 887730 w 994410"/>
                  <a:gd name="connsiteY16" fmla="*/ 148590 h 365760"/>
                  <a:gd name="connsiteX17" fmla="*/ 899160 w 994410"/>
                  <a:gd name="connsiteY17" fmla="*/ 160020 h 365760"/>
                  <a:gd name="connsiteX18" fmla="*/ 925830 w 994410"/>
                  <a:gd name="connsiteY18" fmla="*/ 194310 h 365760"/>
                  <a:gd name="connsiteX19" fmla="*/ 929640 w 994410"/>
                  <a:gd name="connsiteY19" fmla="*/ 205740 h 365760"/>
                  <a:gd name="connsiteX20" fmla="*/ 937260 w 994410"/>
                  <a:gd name="connsiteY20" fmla="*/ 220980 h 365760"/>
                  <a:gd name="connsiteX21" fmla="*/ 944880 w 994410"/>
                  <a:gd name="connsiteY21" fmla="*/ 247650 h 365760"/>
                  <a:gd name="connsiteX22" fmla="*/ 952500 w 994410"/>
                  <a:gd name="connsiteY22" fmla="*/ 262890 h 365760"/>
                  <a:gd name="connsiteX23" fmla="*/ 956310 w 994410"/>
                  <a:gd name="connsiteY23" fmla="*/ 278130 h 365760"/>
                  <a:gd name="connsiteX24" fmla="*/ 971550 w 994410"/>
                  <a:gd name="connsiteY24" fmla="*/ 300990 h 365760"/>
                  <a:gd name="connsiteX25" fmla="*/ 979170 w 994410"/>
                  <a:gd name="connsiteY25" fmla="*/ 320040 h 365760"/>
                  <a:gd name="connsiteX26" fmla="*/ 982980 w 994410"/>
                  <a:gd name="connsiteY26" fmla="*/ 339090 h 365760"/>
                  <a:gd name="connsiteX27" fmla="*/ 990600 w 994410"/>
                  <a:gd name="connsiteY27" fmla="*/ 354330 h 365760"/>
                  <a:gd name="connsiteX28" fmla="*/ 994410 w 994410"/>
                  <a:gd name="connsiteY28" fmla="*/ 361950 h 365760"/>
                  <a:gd name="connsiteX29" fmla="*/ 746760 w 994410"/>
                  <a:gd name="connsiteY29" fmla="*/ 358140 h 365760"/>
                  <a:gd name="connsiteX30" fmla="*/ 744936 w 994410"/>
                  <a:gd name="connsiteY30" fmla="*/ 247601 h 365760"/>
                  <a:gd name="connsiteX31" fmla="*/ 444586 w 994410"/>
                  <a:gd name="connsiteY31" fmla="*/ 257150 h 365760"/>
                  <a:gd name="connsiteX32" fmla="*/ 449580 w 994410"/>
                  <a:gd name="connsiteY32" fmla="*/ 361950 h 365760"/>
                  <a:gd name="connsiteX33" fmla="*/ 0 w 994410"/>
                  <a:gd name="connsiteY33" fmla="*/ 365760 h 365760"/>
                  <a:gd name="connsiteX34" fmla="*/ 0 w 994410"/>
                  <a:gd name="connsiteY34" fmla="*/ 11430 h 365760"/>
                  <a:gd name="connsiteX0" fmla="*/ 0 w 994410"/>
                  <a:gd name="connsiteY0" fmla="*/ 11430 h 365760"/>
                  <a:gd name="connsiteX1" fmla="*/ 0 w 994410"/>
                  <a:gd name="connsiteY1" fmla="*/ 11430 h 365760"/>
                  <a:gd name="connsiteX2" fmla="*/ 72616 w 994410"/>
                  <a:gd name="connsiteY2" fmla="*/ 2607 h 365760"/>
                  <a:gd name="connsiteX3" fmla="*/ 171450 w 994410"/>
                  <a:gd name="connsiteY3" fmla="*/ 0 h 365760"/>
                  <a:gd name="connsiteX4" fmla="*/ 519862 w 994410"/>
                  <a:gd name="connsiteY4" fmla="*/ 100 h 365760"/>
                  <a:gd name="connsiteX5" fmla="*/ 670560 w 994410"/>
                  <a:gd name="connsiteY5" fmla="*/ 26670 h 365760"/>
                  <a:gd name="connsiteX6" fmla="*/ 697230 w 994410"/>
                  <a:gd name="connsiteY6" fmla="*/ 30480 h 365760"/>
                  <a:gd name="connsiteX7" fmla="*/ 708660 w 994410"/>
                  <a:gd name="connsiteY7" fmla="*/ 34290 h 365760"/>
                  <a:gd name="connsiteX8" fmla="*/ 735330 w 994410"/>
                  <a:gd name="connsiteY8" fmla="*/ 41910 h 365760"/>
                  <a:gd name="connsiteX9" fmla="*/ 754380 w 994410"/>
                  <a:gd name="connsiteY9" fmla="*/ 49530 h 365760"/>
                  <a:gd name="connsiteX10" fmla="*/ 769620 w 994410"/>
                  <a:gd name="connsiteY10" fmla="*/ 57150 h 365760"/>
                  <a:gd name="connsiteX11" fmla="*/ 784860 w 994410"/>
                  <a:gd name="connsiteY11" fmla="*/ 68580 h 365760"/>
                  <a:gd name="connsiteX12" fmla="*/ 800100 w 994410"/>
                  <a:gd name="connsiteY12" fmla="*/ 76200 h 365760"/>
                  <a:gd name="connsiteX13" fmla="*/ 815340 w 994410"/>
                  <a:gd name="connsiteY13" fmla="*/ 91440 h 365760"/>
                  <a:gd name="connsiteX14" fmla="*/ 838200 w 994410"/>
                  <a:gd name="connsiteY14" fmla="*/ 106680 h 365760"/>
                  <a:gd name="connsiteX15" fmla="*/ 861060 w 994410"/>
                  <a:gd name="connsiteY15" fmla="*/ 121920 h 365760"/>
                  <a:gd name="connsiteX16" fmla="*/ 887730 w 994410"/>
                  <a:gd name="connsiteY16" fmla="*/ 148590 h 365760"/>
                  <a:gd name="connsiteX17" fmla="*/ 899160 w 994410"/>
                  <a:gd name="connsiteY17" fmla="*/ 160020 h 365760"/>
                  <a:gd name="connsiteX18" fmla="*/ 925830 w 994410"/>
                  <a:gd name="connsiteY18" fmla="*/ 194310 h 365760"/>
                  <a:gd name="connsiteX19" fmla="*/ 929640 w 994410"/>
                  <a:gd name="connsiteY19" fmla="*/ 205740 h 365760"/>
                  <a:gd name="connsiteX20" fmla="*/ 937260 w 994410"/>
                  <a:gd name="connsiteY20" fmla="*/ 220980 h 365760"/>
                  <a:gd name="connsiteX21" fmla="*/ 944880 w 994410"/>
                  <a:gd name="connsiteY21" fmla="*/ 247650 h 365760"/>
                  <a:gd name="connsiteX22" fmla="*/ 952500 w 994410"/>
                  <a:gd name="connsiteY22" fmla="*/ 262890 h 365760"/>
                  <a:gd name="connsiteX23" fmla="*/ 956310 w 994410"/>
                  <a:gd name="connsiteY23" fmla="*/ 278130 h 365760"/>
                  <a:gd name="connsiteX24" fmla="*/ 971550 w 994410"/>
                  <a:gd name="connsiteY24" fmla="*/ 300990 h 365760"/>
                  <a:gd name="connsiteX25" fmla="*/ 979170 w 994410"/>
                  <a:gd name="connsiteY25" fmla="*/ 320040 h 365760"/>
                  <a:gd name="connsiteX26" fmla="*/ 982980 w 994410"/>
                  <a:gd name="connsiteY26" fmla="*/ 339090 h 365760"/>
                  <a:gd name="connsiteX27" fmla="*/ 990600 w 994410"/>
                  <a:gd name="connsiteY27" fmla="*/ 354330 h 365760"/>
                  <a:gd name="connsiteX28" fmla="*/ 994410 w 994410"/>
                  <a:gd name="connsiteY28" fmla="*/ 361950 h 365760"/>
                  <a:gd name="connsiteX29" fmla="*/ 746760 w 994410"/>
                  <a:gd name="connsiteY29" fmla="*/ 358140 h 365760"/>
                  <a:gd name="connsiteX30" fmla="*/ 744936 w 994410"/>
                  <a:gd name="connsiteY30" fmla="*/ 247601 h 365760"/>
                  <a:gd name="connsiteX31" fmla="*/ 453711 w 994410"/>
                  <a:gd name="connsiteY31" fmla="*/ 242109 h 365760"/>
                  <a:gd name="connsiteX32" fmla="*/ 449580 w 994410"/>
                  <a:gd name="connsiteY32" fmla="*/ 361950 h 365760"/>
                  <a:gd name="connsiteX33" fmla="*/ 0 w 994410"/>
                  <a:gd name="connsiteY33" fmla="*/ 365760 h 365760"/>
                  <a:gd name="connsiteX34" fmla="*/ 0 w 994410"/>
                  <a:gd name="connsiteY34" fmla="*/ 11430 h 365760"/>
                  <a:gd name="connsiteX0" fmla="*/ 0 w 994410"/>
                  <a:gd name="connsiteY0" fmla="*/ 11430 h 365760"/>
                  <a:gd name="connsiteX1" fmla="*/ 0 w 994410"/>
                  <a:gd name="connsiteY1" fmla="*/ 11430 h 365760"/>
                  <a:gd name="connsiteX2" fmla="*/ 72616 w 994410"/>
                  <a:gd name="connsiteY2" fmla="*/ 2607 h 365760"/>
                  <a:gd name="connsiteX3" fmla="*/ 171450 w 994410"/>
                  <a:gd name="connsiteY3" fmla="*/ 0 h 365760"/>
                  <a:gd name="connsiteX4" fmla="*/ 519862 w 994410"/>
                  <a:gd name="connsiteY4" fmla="*/ 100 h 365760"/>
                  <a:gd name="connsiteX5" fmla="*/ 619464 w 994410"/>
                  <a:gd name="connsiteY5" fmla="*/ 5989 h 365760"/>
                  <a:gd name="connsiteX6" fmla="*/ 697230 w 994410"/>
                  <a:gd name="connsiteY6" fmla="*/ 30480 h 365760"/>
                  <a:gd name="connsiteX7" fmla="*/ 708660 w 994410"/>
                  <a:gd name="connsiteY7" fmla="*/ 34290 h 365760"/>
                  <a:gd name="connsiteX8" fmla="*/ 735330 w 994410"/>
                  <a:gd name="connsiteY8" fmla="*/ 41910 h 365760"/>
                  <a:gd name="connsiteX9" fmla="*/ 754380 w 994410"/>
                  <a:gd name="connsiteY9" fmla="*/ 49530 h 365760"/>
                  <a:gd name="connsiteX10" fmla="*/ 769620 w 994410"/>
                  <a:gd name="connsiteY10" fmla="*/ 57150 h 365760"/>
                  <a:gd name="connsiteX11" fmla="*/ 784860 w 994410"/>
                  <a:gd name="connsiteY11" fmla="*/ 68580 h 365760"/>
                  <a:gd name="connsiteX12" fmla="*/ 800100 w 994410"/>
                  <a:gd name="connsiteY12" fmla="*/ 76200 h 365760"/>
                  <a:gd name="connsiteX13" fmla="*/ 815340 w 994410"/>
                  <a:gd name="connsiteY13" fmla="*/ 91440 h 365760"/>
                  <a:gd name="connsiteX14" fmla="*/ 838200 w 994410"/>
                  <a:gd name="connsiteY14" fmla="*/ 106680 h 365760"/>
                  <a:gd name="connsiteX15" fmla="*/ 861060 w 994410"/>
                  <a:gd name="connsiteY15" fmla="*/ 121920 h 365760"/>
                  <a:gd name="connsiteX16" fmla="*/ 887730 w 994410"/>
                  <a:gd name="connsiteY16" fmla="*/ 148590 h 365760"/>
                  <a:gd name="connsiteX17" fmla="*/ 899160 w 994410"/>
                  <a:gd name="connsiteY17" fmla="*/ 160020 h 365760"/>
                  <a:gd name="connsiteX18" fmla="*/ 925830 w 994410"/>
                  <a:gd name="connsiteY18" fmla="*/ 194310 h 365760"/>
                  <a:gd name="connsiteX19" fmla="*/ 929640 w 994410"/>
                  <a:gd name="connsiteY19" fmla="*/ 205740 h 365760"/>
                  <a:gd name="connsiteX20" fmla="*/ 937260 w 994410"/>
                  <a:gd name="connsiteY20" fmla="*/ 220980 h 365760"/>
                  <a:gd name="connsiteX21" fmla="*/ 944880 w 994410"/>
                  <a:gd name="connsiteY21" fmla="*/ 247650 h 365760"/>
                  <a:gd name="connsiteX22" fmla="*/ 952500 w 994410"/>
                  <a:gd name="connsiteY22" fmla="*/ 262890 h 365760"/>
                  <a:gd name="connsiteX23" fmla="*/ 956310 w 994410"/>
                  <a:gd name="connsiteY23" fmla="*/ 278130 h 365760"/>
                  <a:gd name="connsiteX24" fmla="*/ 971550 w 994410"/>
                  <a:gd name="connsiteY24" fmla="*/ 300990 h 365760"/>
                  <a:gd name="connsiteX25" fmla="*/ 979170 w 994410"/>
                  <a:gd name="connsiteY25" fmla="*/ 320040 h 365760"/>
                  <a:gd name="connsiteX26" fmla="*/ 982980 w 994410"/>
                  <a:gd name="connsiteY26" fmla="*/ 339090 h 365760"/>
                  <a:gd name="connsiteX27" fmla="*/ 990600 w 994410"/>
                  <a:gd name="connsiteY27" fmla="*/ 354330 h 365760"/>
                  <a:gd name="connsiteX28" fmla="*/ 994410 w 994410"/>
                  <a:gd name="connsiteY28" fmla="*/ 361950 h 365760"/>
                  <a:gd name="connsiteX29" fmla="*/ 746760 w 994410"/>
                  <a:gd name="connsiteY29" fmla="*/ 358140 h 365760"/>
                  <a:gd name="connsiteX30" fmla="*/ 744936 w 994410"/>
                  <a:gd name="connsiteY30" fmla="*/ 247601 h 365760"/>
                  <a:gd name="connsiteX31" fmla="*/ 453711 w 994410"/>
                  <a:gd name="connsiteY31" fmla="*/ 242109 h 365760"/>
                  <a:gd name="connsiteX32" fmla="*/ 449580 w 994410"/>
                  <a:gd name="connsiteY32" fmla="*/ 361950 h 365760"/>
                  <a:gd name="connsiteX33" fmla="*/ 0 w 994410"/>
                  <a:gd name="connsiteY33" fmla="*/ 365760 h 365760"/>
                  <a:gd name="connsiteX34" fmla="*/ 0 w 994410"/>
                  <a:gd name="connsiteY34" fmla="*/ 11430 h 365760"/>
                  <a:gd name="connsiteX0" fmla="*/ 0 w 994410"/>
                  <a:gd name="connsiteY0" fmla="*/ 11430 h 365760"/>
                  <a:gd name="connsiteX1" fmla="*/ 0 w 994410"/>
                  <a:gd name="connsiteY1" fmla="*/ 11430 h 365760"/>
                  <a:gd name="connsiteX2" fmla="*/ 72616 w 994410"/>
                  <a:gd name="connsiteY2" fmla="*/ 2607 h 365760"/>
                  <a:gd name="connsiteX3" fmla="*/ 171450 w 994410"/>
                  <a:gd name="connsiteY3" fmla="*/ 0 h 365760"/>
                  <a:gd name="connsiteX4" fmla="*/ 519862 w 994410"/>
                  <a:gd name="connsiteY4" fmla="*/ 100 h 365760"/>
                  <a:gd name="connsiteX5" fmla="*/ 619464 w 994410"/>
                  <a:gd name="connsiteY5" fmla="*/ 5989 h 365760"/>
                  <a:gd name="connsiteX6" fmla="*/ 697230 w 994410"/>
                  <a:gd name="connsiteY6" fmla="*/ 30480 h 365760"/>
                  <a:gd name="connsiteX7" fmla="*/ 672162 w 994410"/>
                  <a:gd name="connsiteY7" fmla="*/ 15489 h 365760"/>
                  <a:gd name="connsiteX8" fmla="*/ 735330 w 994410"/>
                  <a:gd name="connsiteY8" fmla="*/ 41910 h 365760"/>
                  <a:gd name="connsiteX9" fmla="*/ 754380 w 994410"/>
                  <a:gd name="connsiteY9" fmla="*/ 49530 h 365760"/>
                  <a:gd name="connsiteX10" fmla="*/ 769620 w 994410"/>
                  <a:gd name="connsiteY10" fmla="*/ 57150 h 365760"/>
                  <a:gd name="connsiteX11" fmla="*/ 784860 w 994410"/>
                  <a:gd name="connsiteY11" fmla="*/ 68580 h 365760"/>
                  <a:gd name="connsiteX12" fmla="*/ 800100 w 994410"/>
                  <a:gd name="connsiteY12" fmla="*/ 76200 h 365760"/>
                  <a:gd name="connsiteX13" fmla="*/ 815340 w 994410"/>
                  <a:gd name="connsiteY13" fmla="*/ 91440 h 365760"/>
                  <a:gd name="connsiteX14" fmla="*/ 838200 w 994410"/>
                  <a:gd name="connsiteY14" fmla="*/ 106680 h 365760"/>
                  <a:gd name="connsiteX15" fmla="*/ 861060 w 994410"/>
                  <a:gd name="connsiteY15" fmla="*/ 121920 h 365760"/>
                  <a:gd name="connsiteX16" fmla="*/ 887730 w 994410"/>
                  <a:gd name="connsiteY16" fmla="*/ 148590 h 365760"/>
                  <a:gd name="connsiteX17" fmla="*/ 899160 w 994410"/>
                  <a:gd name="connsiteY17" fmla="*/ 160020 h 365760"/>
                  <a:gd name="connsiteX18" fmla="*/ 925830 w 994410"/>
                  <a:gd name="connsiteY18" fmla="*/ 194310 h 365760"/>
                  <a:gd name="connsiteX19" fmla="*/ 929640 w 994410"/>
                  <a:gd name="connsiteY19" fmla="*/ 205740 h 365760"/>
                  <a:gd name="connsiteX20" fmla="*/ 937260 w 994410"/>
                  <a:gd name="connsiteY20" fmla="*/ 220980 h 365760"/>
                  <a:gd name="connsiteX21" fmla="*/ 944880 w 994410"/>
                  <a:gd name="connsiteY21" fmla="*/ 247650 h 365760"/>
                  <a:gd name="connsiteX22" fmla="*/ 952500 w 994410"/>
                  <a:gd name="connsiteY22" fmla="*/ 262890 h 365760"/>
                  <a:gd name="connsiteX23" fmla="*/ 956310 w 994410"/>
                  <a:gd name="connsiteY23" fmla="*/ 278130 h 365760"/>
                  <a:gd name="connsiteX24" fmla="*/ 971550 w 994410"/>
                  <a:gd name="connsiteY24" fmla="*/ 300990 h 365760"/>
                  <a:gd name="connsiteX25" fmla="*/ 979170 w 994410"/>
                  <a:gd name="connsiteY25" fmla="*/ 320040 h 365760"/>
                  <a:gd name="connsiteX26" fmla="*/ 982980 w 994410"/>
                  <a:gd name="connsiteY26" fmla="*/ 339090 h 365760"/>
                  <a:gd name="connsiteX27" fmla="*/ 990600 w 994410"/>
                  <a:gd name="connsiteY27" fmla="*/ 354330 h 365760"/>
                  <a:gd name="connsiteX28" fmla="*/ 994410 w 994410"/>
                  <a:gd name="connsiteY28" fmla="*/ 361950 h 365760"/>
                  <a:gd name="connsiteX29" fmla="*/ 746760 w 994410"/>
                  <a:gd name="connsiteY29" fmla="*/ 358140 h 365760"/>
                  <a:gd name="connsiteX30" fmla="*/ 744936 w 994410"/>
                  <a:gd name="connsiteY30" fmla="*/ 247601 h 365760"/>
                  <a:gd name="connsiteX31" fmla="*/ 453711 w 994410"/>
                  <a:gd name="connsiteY31" fmla="*/ 242109 h 365760"/>
                  <a:gd name="connsiteX32" fmla="*/ 449580 w 994410"/>
                  <a:gd name="connsiteY32" fmla="*/ 361950 h 365760"/>
                  <a:gd name="connsiteX33" fmla="*/ 0 w 994410"/>
                  <a:gd name="connsiteY33" fmla="*/ 365760 h 365760"/>
                  <a:gd name="connsiteX34" fmla="*/ 0 w 994410"/>
                  <a:gd name="connsiteY34" fmla="*/ 11430 h 365760"/>
                  <a:gd name="connsiteX0" fmla="*/ 0 w 994410"/>
                  <a:gd name="connsiteY0" fmla="*/ 11430 h 365760"/>
                  <a:gd name="connsiteX1" fmla="*/ 0 w 994410"/>
                  <a:gd name="connsiteY1" fmla="*/ 11430 h 365760"/>
                  <a:gd name="connsiteX2" fmla="*/ 72616 w 994410"/>
                  <a:gd name="connsiteY2" fmla="*/ 2607 h 365760"/>
                  <a:gd name="connsiteX3" fmla="*/ 171450 w 994410"/>
                  <a:gd name="connsiteY3" fmla="*/ 0 h 365760"/>
                  <a:gd name="connsiteX4" fmla="*/ 519862 w 994410"/>
                  <a:gd name="connsiteY4" fmla="*/ 100 h 365760"/>
                  <a:gd name="connsiteX5" fmla="*/ 619464 w 994410"/>
                  <a:gd name="connsiteY5" fmla="*/ 5989 h 365760"/>
                  <a:gd name="connsiteX6" fmla="*/ 700880 w 994410"/>
                  <a:gd name="connsiteY6" fmla="*/ 28600 h 365760"/>
                  <a:gd name="connsiteX7" fmla="*/ 672162 w 994410"/>
                  <a:gd name="connsiteY7" fmla="*/ 15489 h 365760"/>
                  <a:gd name="connsiteX8" fmla="*/ 735330 w 994410"/>
                  <a:gd name="connsiteY8" fmla="*/ 41910 h 365760"/>
                  <a:gd name="connsiteX9" fmla="*/ 754380 w 994410"/>
                  <a:gd name="connsiteY9" fmla="*/ 49530 h 365760"/>
                  <a:gd name="connsiteX10" fmla="*/ 769620 w 994410"/>
                  <a:gd name="connsiteY10" fmla="*/ 57150 h 365760"/>
                  <a:gd name="connsiteX11" fmla="*/ 784860 w 994410"/>
                  <a:gd name="connsiteY11" fmla="*/ 68580 h 365760"/>
                  <a:gd name="connsiteX12" fmla="*/ 800100 w 994410"/>
                  <a:gd name="connsiteY12" fmla="*/ 76200 h 365760"/>
                  <a:gd name="connsiteX13" fmla="*/ 815340 w 994410"/>
                  <a:gd name="connsiteY13" fmla="*/ 91440 h 365760"/>
                  <a:gd name="connsiteX14" fmla="*/ 838200 w 994410"/>
                  <a:gd name="connsiteY14" fmla="*/ 106680 h 365760"/>
                  <a:gd name="connsiteX15" fmla="*/ 861060 w 994410"/>
                  <a:gd name="connsiteY15" fmla="*/ 121920 h 365760"/>
                  <a:gd name="connsiteX16" fmla="*/ 887730 w 994410"/>
                  <a:gd name="connsiteY16" fmla="*/ 148590 h 365760"/>
                  <a:gd name="connsiteX17" fmla="*/ 899160 w 994410"/>
                  <a:gd name="connsiteY17" fmla="*/ 160020 h 365760"/>
                  <a:gd name="connsiteX18" fmla="*/ 925830 w 994410"/>
                  <a:gd name="connsiteY18" fmla="*/ 194310 h 365760"/>
                  <a:gd name="connsiteX19" fmla="*/ 929640 w 994410"/>
                  <a:gd name="connsiteY19" fmla="*/ 205740 h 365760"/>
                  <a:gd name="connsiteX20" fmla="*/ 937260 w 994410"/>
                  <a:gd name="connsiteY20" fmla="*/ 220980 h 365760"/>
                  <a:gd name="connsiteX21" fmla="*/ 944880 w 994410"/>
                  <a:gd name="connsiteY21" fmla="*/ 247650 h 365760"/>
                  <a:gd name="connsiteX22" fmla="*/ 952500 w 994410"/>
                  <a:gd name="connsiteY22" fmla="*/ 262890 h 365760"/>
                  <a:gd name="connsiteX23" fmla="*/ 956310 w 994410"/>
                  <a:gd name="connsiteY23" fmla="*/ 278130 h 365760"/>
                  <a:gd name="connsiteX24" fmla="*/ 971550 w 994410"/>
                  <a:gd name="connsiteY24" fmla="*/ 300990 h 365760"/>
                  <a:gd name="connsiteX25" fmla="*/ 979170 w 994410"/>
                  <a:gd name="connsiteY25" fmla="*/ 320040 h 365760"/>
                  <a:gd name="connsiteX26" fmla="*/ 982980 w 994410"/>
                  <a:gd name="connsiteY26" fmla="*/ 339090 h 365760"/>
                  <a:gd name="connsiteX27" fmla="*/ 990600 w 994410"/>
                  <a:gd name="connsiteY27" fmla="*/ 354330 h 365760"/>
                  <a:gd name="connsiteX28" fmla="*/ 994410 w 994410"/>
                  <a:gd name="connsiteY28" fmla="*/ 361950 h 365760"/>
                  <a:gd name="connsiteX29" fmla="*/ 746760 w 994410"/>
                  <a:gd name="connsiteY29" fmla="*/ 358140 h 365760"/>
                  <a:gd name="connsiteX30" fmla="*/ 744936 w 994410"/>
                  <a:gd name="connsiteY30" fmla="*/ 247601 h 365760"/>
                  <a:gd name="connsiteX31" fmla="*/ 453711 w 994410"/>
                  <a:gd name="connsiteY31" fmla="*/ 242109 h 365760"/>
                  <a:gd name="connsiteX32" fmla="*/ 449580 w 994410"/>
                  <a:gd name="connsiteY32" fmla="*/ 361950 h 365760"/>
                  <a:gd name="connsiteX33" fmla="*/ 0 w 994410"/>
                  <a:gd name="connsiteY33" fmla="*/ 365760 h 365760"/>
                  <a:gd name="connsiteX34" fmla="*/ 0 w 994410"/>
                  <a:gd name="connsiteY34" fmla="*/ 11430 h 365760"/>
                  <a:gd name="connsiteX0" fmla="*/ 0 w 994410"/>
                  <a:gd name="connsiteY0" fmla="*/ 11430 h 365760"/>
                  <a:gd name="connsiteX1" fmla="*/ 0 w 994410"/>
                  <a:gd name="connsiteY1" fmla="*/ 11430 h 365760"/>
                  <a:gd name="connsiteX2" fmla="*/ 381018 w 994410"/>
                  <a:gd name="connsiteY2" fmla="*/ 6367 h 365760"/>
                  <a:gd name="connsiteX3" fmla="*/ 171450 w 994410"/>
                  <a:gd name="connsiteY3" fmla="*/ 0 h 365760"/>
                  <a:gd name="connsiteX4" fmla="*/ 519862 w 994410"/>
                  <a:gd name="connsiteY4" fmla="*/ 100 h 365760"/>
                  <a:gd name="connsiteX5" fmla="*/ 619464 w 994410"/>
                  <a:gd name="connsiteY5" fmla="*/ 5989 h 365760"/>
                  <a:gd name="connsiteX6" fmla="*/ 700880 w 994410"/>
                  <a:gd name="connsiteY6" fmla="*/ 28600 h 365760"/>
                  <a:gd name="connsiteX7" fmla="*/ 672162 w 994410"/>
                  <a:gd name="connsiteY7" fmla="*/ 15489 h 365760"/>
                  <a:gd name="connsiteX8" fmla="*/ 735330 w 994410"/>
                  <a:gd name="connsiteY8" fmla="*/ 41910 h 365760"/>
                  <a:gd name="connsiteX9" fmla="*/ 754380 w 994410"/>
                  <a:gd name="connsiteY9" fmla="*/ 49530 h 365760"/>
                  <a:gd name="connsiteX10" fmla="*/ 769620 w 994410"/>
                  <a:gd name="connsiteY10" fmla="*/ 57150 h 365760"/>
                  <a:gd name="connsiteX11" fmla="*/ 784860 w 994410"/>
                  <a:gd name="connsiteY11" fmla="*/ 68580 h 365760"/>
                  <a:gd name="connsiteX12" fmla="*/ 800100 w 994410"/>
                  <a:gd name="connsiteY12" fmla="*/ 76200 h 365760"/>
                  <a:gd name="connsiteX13" fmla="*/ 815340 w 994410"/>
                  <a:gd name="connsiteY13" fmla="*/ 91440 h 365760"/>
                  <a:gd name="connsiteX14" fmla="*/ 838200 w 994410"/>
                  <a:gd name="connsiteY14" fmla="*/ 106680 h 365760"/>
                  <a:gd name="connsiteX15" fmla="*/ 861060 w 994410"/>
                  <a:gd name="connsiteY15" fmla="*/ 121920 h 365760"/>
                  <a:gd name="connsiteX16" fmla="*/ 887730 w 994410"/>
                  <a:gd name="connsiteY16" fmla="*/ 148590 h 365760"/>
                  <a:gd name="connsiteX17" fmla="*/ 899160 w 994410"/>
                  <a:gd name="connsiteY17" fmla="*/ 160020 h 365760"/>
                  <a:gd name="connsiteX18" fmla="*/ 925830 w 994410"/>
                  <a:gd name="connsiteY18" fmla="*/ 194310 h 365760"/>
                  <a:gd name="connsiteX19" fmla="*/ 929640 w 994410"/>
                  <a:gd name="connsiteY19" fmla="*/ 205740 h 365760"/>
                  <a:gd name="connsiteX20" fmla="*/ 937260 w 994410"/>
                  <a:gd name="connsiteY20" fmla="*/ 220980 h 365760"/>
                  <a:gd name="connsiteX21" fmla="*/ 944880 w 994410"/>
                  <a:gd name="connsiteY21" fmla="*/ 247650 h 365760"/>
                  <a:gd name="connsiteX22" fmla="*/ 952500 w 994410"/>
                  <a:gd name="connsiteY22" fmla="*/ 262890 h 365760"/>
                  <a:gd name="connsiteX23" fmla="*/ 956310 w 994410"/>
                  <a:gd name="connsiteY23" fmla="*/ 278130 h 365760"/>
                  <a:gd name="connsiteX24" fmla="*/ 971550 w 994410"/>
                  <a:gd name="connsiteY24" fmla="*/ 300990 h 365760"/>
                  <a:gd name="connsiteX25" fmla="*/ 979170 w 994410"/>
                  <a:gd name="connsiteY25" fmla="*/ 320040 h 365760"/>
                  <a:gd name="connsiteX26" fmla="*/ 982980 w 994410"/>
                  <a:gd name="connsiteY26" fmla="*/ 339090 h 365760"/>
                  <a:gd name="connsiteX27" fmla="*/ 990600 w 994410"/>
                  <a:gd name="connsiteY27" fmla="*/ 354330 h 365760"/>
                  <a:gd name="connsiteX28" fmla="*/ 994410 w 994410"/>
                  <a:gd name="connsiteY28" fmla="*/ 361950 h 365760"/>
                  <a:gd name="connsiteX29" fmla="*/ 746760 w 994410"/>
                  <a:gd name="connsiteY29" fmla="*/ 358140 h 365760"/>
                  <a:gd name="connsiteX30" fmla="*/ 744936 w 994410"/>
                  <a:gd name="connsiteY30" fmla="*/ 247601 h 365760"/>
                  <a:gd name="connsiteX31" fmla="*/ 453711 w 994410"/>
                  <a:gd name="connsiteY31" fmla="*/ 242109 h 365760"/>
                  <a:gd name="connsiteX32" fmla="*/ 449580 w 994410"/>
                  <a:gd name="connsiteY32" fmla="*/ 361950 h 365760"/>
                  <a:gd name="connsiteX33" fmla="*/ 0 w 994410"/>
                  <a:gd name="connsiteY33" fmla="*/ 365760 h 365760"/>
                  <a:gd name="connsiteX34" fmla="*/ 0 w 994410"/>
                  <a:gd name="connsiteY34" fmla="*/ 11430 h 365760"/>
                  <a:gd name="connsiteX0" fmla="*/ 0 w 994410"/>
                  <a:gd name="connsiteY0" fmla="*/ 15190 h 369520"/>
                  <a:gd name="connsiteX1" fmla="*/ 0 w 994410"/>
                  <a:gd name="connsiteY1" fmla="*/ 15190 h 369520"/>
                  <a:gd name="connsiteX2" fmla="*/ 381018 w 994410"/>
                  <a:gd name="connsiteY2" fmla="*/ 10127 h 369520"/>
                  <a:gd name="connsiteX3" fmla="*/ 457953 w 994410"/>
                  <a:gd name="connsiteY3" fmla="*/ 0 h 369520"/>
                  <a:gd name="connsiteX4" fmla="*/ 519862 w 994410"/>
                  <a:gd name="connsiteY4" fmla="*/ 3860 h 369520"/>
                  <a:gd name="connsiteX5" fmla="*/ 619464 w 994410"/>
                  <a:gd name="connsiteY5" fmla="*/ 9749 h 369520"/>
                  <a:gd name="connsiteX6" fmla="*/ 700880 w 994410"/>
                  <a:gd name="connsiteY6" fmla="*/ 32360 h 369520"/>
                  <a:gd name="connsiteX7" fmla="*/ 672162 w 994410"/>
                  <a:gd name="connsiteY7" fmla="*/ 19249 h 369520"/>
                  <a:gd name="connsiteX8" fmla="*/ 735330 w 994410"/>
                  <a:gd name="connsiteY8" fmla="*/ 45670 h 369520"/>
                  <a:gd name="connsiteX9" fmla="*/ 754380 w 994410"/>
                  <a:gd name="connsiteY9" fmla="*/ 53290 h 369520"/>
                  <a:gd name="connsiteX10" fmla="*/ 769620 w 994410"/>
                  <a:gd name="connsiteY10" fmla="*/ 60910 h 369520"/>
                  <a:gd name="connsiteX11" fmla="*/ 784860 w 994410"/>
                  <a:gd name="connsiteY11" fmla="*/ 72340 h 369520"/>
                  <a:gd name="connsiteX12" fmla="*/ 800100 w 994410"/>
                  <a:gd name="connsiteY12" fmla="*/ 79960 h 369520"/>
                  <a:gd name="connsiteX13" fmla="*/ 815340 w 994410"/>
                  <a:gd name="connsiteY13" fmla="*/ 95200 h 369520"/>
                  <a:gd name="connsiteX14" fmla="*/ 838200 w 994410"/>
                  <a:gd name="connsiteY14" fmla="*/ 110440 h 369520"/>
                  <a:gd name="connsiteX15" fmla="*/ 861060 w 994410"/>
                  <a:gd name="connsiteY15" fmla="*/ 125680 h 369520"/>
                  <a:gd name="connsiteX16" fmla="*/ 887730 w 994410"/>
                  <a:gd name="connsiteY16" fmla="*/ 152350 h 369520"/>
                  <a:gd name="connsiteX17" fmla="*/ 899160 w 994410"/>
                  <a:gd name="connsiteY17" fmla="*/ 163780 h 369520"/>
                  <a:gd name="connsiteX18" fmla="*/ 925830 w 994410"/>
                  <a:gd name="connsiteY18" fmla="*/ 198070 h 369520"/>
                  <a:gd name="connsiteX19" fmla="*/ 929640 w 994410"/>
                  <a:gd name="connsiteY19" fmla="*/ 209500 h 369520"/>
                  <a:gd name="connsiteX20" fmla="*/ 937260 w 994410"/>
                  <a:gd name="connsiteY20" fmla="*/ 224740 h 369520"/>
                  <a:gd name="connsiteX21" fmla="*/ 944880 w 994410"/>
                  <a:gd name="connsiteY21" fmla="*/ 251410 h 369520"/>
                  <a:gd name="connsiteX22" fmla="*/ 952500 w 994410"/>
                  <a:gd name="connsiteY22" fmla="*/ 266650 h 369520"/>
                  <a:gd name="connsiteX23" fmla="*/ 956310 w 994410"/>
                  <a:gd name="connsiteY23" fmla="*/ 281890 h 369520"/>
                  <a:gd name="connsiteX24" fmla="*/ 971550 w 994410"/>
                  <a:gd name="connsiteY24" fmla="*/ 304750 h 369520"/>
                  <a:gd name="connsiteX25" fmla="*/ 979170 w 994410"/>
                  <a:gd name="connsiteY25" fmla="*/ 323800 h 369520"/>
                  <a:gd name="connsiteX26" fmla="*/ 982980 w 994410"/>
                  <a:gd name="connsiteY26" fmla="*/ 342850 h 369520"/>
                  <a:gd name="connsiteX27" fmla="*/ 990600 w 994410"/>
                  <a:gd name="connsiteY27" fmla="*/ 358090 h 369520"/>
                  <a:gd name="connsiteX28" fmla="*/ 994410 w 994410"/>
                  <a:gd name="connsiteY28" fmla="*/ 365710 h 369520"/>
                  <a:gd name="connsiteX29" fmla="*/ 746760 w 994410"/>
                  <a:gd name="connsiteY29" fmla="*/ 361900 h 369520"/>
                  <a:gd name="connsiteX30" fmla="*/ 744936 w 994410"/>
                  <a:gd name="connsiteY30" fmla="*/ 251361 h 369520"/>
                  <a:gd name="connsiteX31" fmla="*/ 453711 w 994410"/>
                  <a:gd name="connsiteY31" fmla="*/ 245869 h 369520"/>
                  <a:gd name="connsiteX32" fmla="*/ 449580 w 994410"/>
                  <a:gd name="connsiteY32" fmla="*/ 365710 h 369520"/>
                  <a:gd name="connsiteX33" fmla="*/ 0 w 994410"/>
                  <a:gd name="connsiteY33" fmla="*/ 369520 h 369520"/>
                  <a:gd name="connsiteX34" fmla="*/ 0 w 994410"/>
                  <a:gd name="connsiteY34" fmla="*/ 15190 h 369520"/>
                  <a:gd name="connsiteX0" fmla="*/ 0 w 994410"/>
                  <a:gd name="connsiteY0" fmla="*/ 11330 h 365660"/>
                  <a:gd name="connsiteX1" fmla="*/ 0 w 994410"/>
                  <a:gd name="connsiteY1" fmla="*/ 11330 h 365660"/>
                  <a:gd name="connsiteX2" fmla="*/ 381018 w 994410"/>
                  <a:gd name="connsiteY2" fmla="*/ 6267 h 365660"/>
                  <a:gd name="connsiteX3" fmla="*/ 461603 w 994410"/>
                  <a:gd name="connsiteY3" fmla="*/ 7421 h 365660"/>
                  <a:gd name="connsiteX4" fmla="*/ 519862 w 994410"/>
                  <a:gd name="connsiteY4" fmla="*/ 0 h 365660"/>
                  <a:gd name="connsiteX5" fmla="*/ 619464 w 994410"/>
                  <a:gd name="connsiteY5" fmla="*/ 5889 h 365660"/>
                  <a:gd name="connsiteX6" fmla="*/ 700880 w 994410"/>
                  <a:gd name="connsiteY6" fmla="*/ 28500 h 365660"/>
                  <a:gd name="connsiteX7" fmla="*/ 672162 w 994410"/>
                  <a:gd name="connsiteY7" fmla="*/ 15389 h 365660"/>
                  <a:gd name="connsiteX8" fmla="*/ 735330 w 994410"/>
                  <a:gd name="connsiteY8" fmla="*/ 41810 h 365660"/>
                  <a:gd name="connsiteX9" fmla="*/ 754380 w 994410"/>
                  <a:gd name="connsiteY9" fmla="*/ 49430 h 365660"/>
                  <a:gd name="connsiteX10" fmla="*/ 769620 w 994410"/>
                  <a:gd name="connsiteY10" fmla="*/ 57050 h 365660"/>
                  <a:gd name="connsiteX11" fmla="*/ 784860 w 994410"/>
                  <a:gd name="connsiteY11" fmla="*/ 68480 h 365660"/>
                  <a:gd name="connsiteX12" fmla="*/ 800100 w 994410"/>
                  <a:gd name="connsiteY12" fmla="*/ 76100 h 365660"/>
                  <a:gd name="connsiteX13" fmla="*/ 815340 w 994410"/>
                  <a:gd name="connsiteY13" fmla="*/ 91340 h 365660"/>
                  <a:gd name="connsiteX14" fmla="*/ 838200 w 994410"/>
                  <a:gd name="connsiteY14" fmla="*/ 106580 h 365660"/>
                  <a:gd name="connsiteX15" fmla="*/ 861060 w 994410"/>
                  <a:gd name="connsiteY15" fmla="*/ 121820 h 365660"/>
                  <a:gd name="connsiteX16" fmla="*/ 887730 w 994410"/>
                  <a:gd name="connsiteY16" fmla="*/ 148490 h 365660"/>
                  <a:gd name="connsiteX17" fmla="*/ 899160 w 994410"/>
                  <a:gd name="connsiteY17" fmla="*/ 159920 h 365660"/>
                  <a:gd name="connsiteX18" fmla="*/ 925830 w 994410"/>
                  <a:gd name="connsiteY18" fmla="*/ 194210 h 365660"/>
                  <a:gd name="connsiteX19" fmla="*/ 929640 w 994410"/>
                  <a:gd name="connsiteY19" fmla="*/ 205640 h 365660"/>
                  <a:gd name="connsiteX20" fmla="*/ 937260 w 994410"/>
                  <a:gd name="connsiteY20" fmla="*/ 220880 h 365660"/>
                  <a:gd name="connsiteX21" fmla="*/ 944880 w 994410"/>
                  <a:gd name="connsiteY21" fmla="*/ 247550 h 365660"/>
                  <a:gd name="connsiteX22" fmla="*/ 952500 w 994410"/>
                  <a:gd name="connsiteY22" fmla="*/ 262790 h 365660"/>
                  <a:gd name="connsiteX23" fmla="*/ 956310 w 994410"/>
                  <a:gd name="connsiteY23" fmla="*/ 278030 h 365660"/>
                  <a:gd name="connsiteX24" fmla="*/ 971550 w 994410"/>
                  <a:gd name="connsiteY24" fmla="*/ 300890 h 365660"/>
                  <a:gd name="connsiteX25" fmla="*/ 979170 w 994410"/>
                  <a:gd name="connsiteY25" fmla="*/ 319940 h 365660"/>
                  <a:gd name="connsiteX26" fmla="*/ 982980 w 994410"/>
                  <a:gd name="connsiteY26" fmla="*/ 338990 h 365660"/>
                  <a:gd name="connsiteX27" fmla="*/ 990600 w 994410"/>
                  <a:gd name="connsiteY27" fmla="*/ 354230 h 365660"/>
                  <a:gd name="connsiteX28" fmla="*/ 994410 w 994410"/>
                  <a:gd name="connsiteY28" fmla="*/ 361850 h 365660"/>
                  <a:gd name="connsiteX29" fmla="*/ 746760 w 994410"/>
                  <a:gd name="connsiteY29" fmla="*/ 358040 h 365660"/>
                  <a:gd name="connsiteX30" fmla="*/ 744936 w 994410"/>
                  <a:gd name="connsiteY30" fmla="*/ 247501 h 365660"/>
                  <a:gd name="connsiteX31" fmla="*/ 453711 w 994410"/>
                  <a:gd name="connsiteY31" fmla="*/ 242009 h 365660"/>
                  <a:gd name="connsiteX32" fmla="*/ 449580 w 994410"/>
                  <a:gd name="connsiteY32" fmla="*/ 361850 h 365660"/>
                  <a:gd name="connsiteX33" fmla="*/ 0 w 994410"/>
                  <a:gd name="connsiteY33" fmla="*/ 365660 h 365660"/>
                  <a:gd name="connsiteX34" fmla="*/ 0 w 994410"/>
                  <a:gd name="connsiteY34" fmla="*/ 11330 h 365660"/>
                  <a:gd name="connsiteX0" fmla="*/ 0 w 994410"/>
                  <a:gd name="connsiteY0" fmla="*/ 11330 h 365660"/>
                  <a:gd name="connsiteX1" fmla="*/ 0 w 994410"/>
                  <a:gd name="connsiteY1" fmla="*/ 11330 h 365660"/>
                  <a:gd name="connsiteX2" fmla="*/ 393792 w 994410"/>
                  <a:gd name="connsiteY2" fmla="*/ 10027 h 365660"/>
                  <a:gd name="connsiteX3" fmla="*/ 461603 w 994410"/>
                  <a:gd name="connsiteY3" fmla="*/ 7421 h 365660"/>
                  <a:gd name="connsiteX4" fmla="*/ 519862 w 994410"/>
                  <a:gd name="connsiteY4" fmla="*/ 0 h 365660"/>
                  <a:gd name="connsiteX5" fmla="*/ 619464 w 994410"/>
                  <a:gd name="connsiteY5" fmla="*/ 5889 h 365660"/>
                  <a:gd name="connsiteX6" fmla="*/ 700880 w 994410"/>
                  <a:gd name="connsiteY6" fmla="*/ 28500 h 365660"/>
                  <a:gd name="connsiteX7" fmla="*/ 672162 w 994410"/>
                  <a:gd name="connsiteY7" fmla="*/ 15389 h 365660"/>
                  <a:gd name="connsiteX8" fmla="*/ 735330 w 994410"/>
                  <a:gd name="connsiteY8" fmla="*/ 41810 h 365660"/>
                  <a:gd name="connsiteX9" fmla="*/ 754380 w 994410"/>
                  <a:gd name="connsiteY9" fmla="*/ 49430 h 365660"/>
                  <a:gd name="connsiteX10" fmla="*/ 769620 w 994410"/>
                  <a:gd name="connsiteY10" fmla="*/ 57050 h 365660"/>
                  <a:gd name="connsiteX11" fmla="*/ 784860 w 994410"/>
                  <a:gd name="connsiteY11" fmla="*/ 68480 h 365660"/>
                  <a:gd name="connsiteX12" fmla="*/ 800100 w 994410"/>
                  <a:gd name="connsiteY12" fmla="*/ 76100 h 365660"/>
                  <a:gd name="connsiteX13" fmla="*/ 815340 w 994410"/>
                  <a:gd name="connsiteY13" fmla="*/ 91340 h 365660"/>
                  <a:gd name="connsiteX14" fmla="*/ 838200 w 994410"/>
                  <a:gd name="connsiteY14" fmla="*/ 106580 h 365660"/>
                  <a:gd name="connsiteX15" fmla="*/ 861060 w 994410"/>
                  <a:gd name="connsiteY15" fmla="*/ 121820 h 365660"/>
                  <a:gd name="connsiteX16" fmla="*/ 887730 w 994410"/>
                  <a:gd name="connsiteY16" fmla="*/ 148490 h 365660"/>
                  <a:gd name="connsiteX17" fmla="*/ 899160 w 994410"/>
                  <a:gd name="connsiteY17" fmla="*/ 159920 h 365660"/>
                  <a:gd name="connsiteX18" fmla="*/ 925830 w 994410"/>
                  <a:gd name="connsiteY18" fmla="*/ 194210 h 365660"/>
                  <a:gd name="connsiteX19" fmla="*/ 929640 w 994410"/>
                  <a:gd name="connsiteY19" fmla="*/ 205640 h 365660"/>
                  <a:gd name="connsiteX20" fmla="*/ 937260 w 994410"/>
                  <a:gd name="connsiteY20" fmla="*/ 220880 h 365660"/>
                  <a:gd name="connsiteX21" fmla="*/ 944880 w 994410"/>
                  <a:gd name="connsiteY21" fmla="*/ 247550 h 365660"/>
                  <a:gd name="connsiteX22" fmla="*/ 952500 w 994410"/>
                  <a:gd name="connsiteY22" fmla="*/ 262790 h 365660"/>
                  <a:gd name="connsiteX23" fmla="*/ 956310 w 994410"/>
                  <a:gd name="connsiteY23" fmla="*/ 278030 h 365660"/>
                  <a:gd name="connsiteX24" fmla="*/ 971550 w 994410"/>
                  <a:gd name="connsiteY24" fmla="*/ 300890 h 365660"/>
                  <a:gd name="connsiteX25" fmla="*/ 979170 w 994410"/>
                  <a:gd name="connsiteY25" fmla="*/ 319940 h 365660"/>
                  <a:gd name="connsiteX26" fmla="*/ 982980 w 994410"/>
                  <a:gd name="connsiteY26" fmla="*/ 338990 h 365660"/>
                  <a:gd name="connsiteX27" fmla="*/ 990600 w 994410"/>
                  <a:gd name="connsiteY27" fmla="*/ 354230 h 365660"/>
                  <a:gd name="connsiteX28" fmla="*/ 994410 w 994410"/>
                  <a:gd name="connsiteY28" fmla="*/ 361850 h 365660"/>
                  <a:gd name="connsiteX29" fmla="*/ 746760 w 994410"/>
                  <a:gd name="connsiteY29" fmla="*/ 358040 h 365660"/>
                  <a:gd name="connsiteX30" fmla="*/ 744936 w 994410"/>
                  <a:gd name="connsiteY30" fmla="*/ 247501 h 365660"/>
                  <a:gd name="connsiteX31" fmla="*/ 453711 w 994410"/>
                  <a:gd name="connsiteY31" fmla="*/ 242009 h 365660"/>
                  <a:gd name="connsiteX32" fmla="*/ 449580 w 994410"/>
                  <a:gd name="connsiteY32" fmla="*/ 361850 h 365660"/>
                  <a:gd name="connsiteX33" fmla="*/ 0 w 994410"/>
                  <a:gd name="connsiteY33" fmla="*/ 365660 h 365660"/>
                  <a:gd name="connsiteX34" fmla="*/ 0 w 994410"/>
                  <a:gd name="connsiteY34" fmla="*/ 11330 h 365660"/>
                  <a:gd name="connsiteX0" fmla="*/ 0 w 994410"/>
                  <a:gd name="connsiteY0" fmla="*/ 5827 h 360157"/>
                  <a:gd name="connsiteX1" fmla="*/ 0 w 994410"/>
                  <a:gd name="connsiteY1" fmla="*/ 5827 h 360157"/>
                  <a:gd name="connsiteX2" fmla="*/ 393792 w 994410"/>
                  <a:gd name="connsiteY2" fmla="*/ 4524 h 360157"/>
                  <a:gd name="connsiteX3" fmla="*/ 461603 w 994410"/>
                  <a:gd name="connsiteY3" fmla="*/ 1918 h 360157"/>
                  <a:gd name="connsiteX4" fmla="*/ 547235 w 994410"/>
                  <a:gd name="connsiteY4" fmla="*/ 7658 h 360157"/>
                  <a:gd name="connsiteX5" fmla="*/ 619464 w 994410"/>
                  <a:gd name="connsiteY5" fmla="*/ 386 h 360157"/>
                  <a:gd name="connsiteX6" fmla="*/ 700880 w 994410"/>
                  <a:gd name="connsiteY6" fmla="*/ 22997 h 360157"/>
                  <a:gd name="connsiteX7" fmla="*/ 672162 w 994410"/>
                  <a:gd name="connsiteY7" fmla="*/ 9886 h 360157"/>
                  <a:gd name="connsiteX8" fmla="*/ 735330 w 994410"/>
                  <a:gd name="connsiteY8" fmla="*/ 36307 h 360157"/>
                  <a:gd name="connsiteX9" fmla="*/ 754380 w 994410"/>
                  <a:gd name="connsiteY9" fmla="*/ 43927 h 360157"/>
                  <a:gd name="connsiteX10" fmla="*/ 769620 w 994410"/>
                  <a:gd name="connsiteY10" fmla="*/ 51547 h 360157"/>
                  <a:gd name="connsiteX11" fmla="*/ 784860 w 994410"/>
                  <a:gd name="connsiteY11" fmla="*/ 62977 h 360157"/>
                  <a:gd name="connsiteX12" fmla="*/ 800100 w 994410"/>
                  <a:gd name="connsiteY12" fmla="*/ 70597 h 360157"/>
                  <a:gd name="connsiteX13" fmla="*/ 815340 w 994410"/>
                  <a:gd name="connsiteY13" fmla="*/ 85837 h 360157"/>
                  <a:gd name="connsiteX14" fmla="*/ 838200 w 994410"/>
                  <a:gd name="connsiteY14" fmla="*/ 101077 h 360157"/>
                  <a:gd name="connsiteX15" fmla="*/ 861060 w 994410"/>
                  <a:gd name="connsiteY15" fmla="*/ 116317 h 360157"/>
                  <a:gd name="connsiteX16" fmla="*/ 887730 w 994410"/>
                  <a:gd name="connsiteY16" fmla="*/ 142987 h 360157"/>
                  <a:gd name="connsiteX17" fmla="*/ 899160 w 994410"/>
                  <a:gd name="connsiteY17" fmla="*/ 154417 h 360157"/>
                  <a:gd name="connsiteX18" fmla="*/ 925830 w 994410"/>
                  <a:gd name="connsiteY18" fmla="*/ 188707 h 360157"/>
                  <a:gd name="connsiteX19" fmla="*/ 929640 w 994410"/>
                  <a:gd name="connsiteY19" fmla="*/ 200137 h 360157"/>
                  <a:gd name="connsiteX20" fmla="*/ 937260 w 994410"/>
                  <a:gd name="connsiteY20" fmla="*/ 215377 h 360157"/>
                  <a:gd name="connsiteX21" fmla="*/ 944880 w 994410"/>
                  <a:gd name="connsiteY21" fmla="*/ 242047 h 360157"/>
                  <a:gd name="connsiteX22" fmla="*/ 952500 w 994410"/>
                  <a:gd name="connsiteY22" fmla="*/ 257287 h 360157"/>
                  <a:gd name="connsiteX23" fmla="*/ 956310 w 994410"/>
                  <a:gd name="connsiteY23" fmla="*/ 272527 h 360157"/>
                  <a:gd name="connsiteX24" fmla="*/ 971550 w 994410"/>
                  <a:gd name="connsiteY24" fmla="*/ 295387 h 360157"/>
                  <a:gd name="connsiteX25" fmla="*/ 979170 w 994410"/>
                  <a:gd name="connsiteY25" fmla="*/ 314437 h 360157"/>
                  <a:gd name="connsiteX26" fmla="*/ 982980 w 994410"/>
                  <a:gd name="connsiteY26" fmla="*/ 333487 h 360157"/>
                  <a:gd name="connsiteX27" fmla="*/ 990600 w 994410"/>
                  <a:gd name="connsiteY27" fmla="*/ 348727 h 360157"/>
                  <a:gd name="connsiteX28" fmla="*/ 994410 w 994410"/>
                  <a:gd name="connsiteY28" fmla="*/ 356347 h 360157"/>
                  <a:gd name="connsiteX29" fmla="*/ 746760 w 994410"/>
                  <a:gd name="connsiteY29" fmla="*/ 352537 h 360157"/>
                  <a:gd name="connsiteX30" fmla="*/ 744936 w 994410"/>
                  <a:gd name="connsiteY30" fmla="*/ 241998 h 360157"/>
                  <a:gd name="connsiteX31" fmla="*/ 453711 w 994410"/>
                  <a:gd name="connsiteY31" fmla="*/ 236506 h 360157"/>
                  <a:gd name="connsiteX32" fmla="*/ 449580 w 994410"/>
                  <a:gd name="connsiteY32" fmla="*/ 356347 h 360157"/>
                  <a:gd name="connsiteX33" fmla="*/ 0 w 994410"/>
                  <a:gd name="connsiteY33" fmla="*/ 360157 h 360157"/>
                  <a:gd name="connsiteX34" fmla="*/ 0 w 994410"/>
                  <a:gd name="connsiteY34" fmla="*/ 5827 h 360157"/>
                  <a:gd name="connsiteX0" fmla="*/ 0 w 994410"/>
                  <a:gd name="connsiteY0" fmla="*/ 3909 h 358239"/>
                  <a:gd name="connsiteX1" fmla="*/ 0 w 994410"/>
                  <a:gd name="connsiteY1" fmla="*/ 3909 h 358239"/>
                  <a:gd name="connsiteX2" fmla="*/ 393792 w 994410"/>
                  <a:gd name="connsiteY2" fmla="*/ 2606 h 358239"/>
                  <a:gd name="connsiteX3" fmla="*/ 461603 w 994410"/>
                  <a:gd name="connsiteY3" fmla="*/ 0 h 358239"/>
                  <a:gd name="connsiteX4" fmla="*/ 547235 w 994410"/>
                  <a:gd name="connsiteY4" fmla="*/ 5740 h 358239"/>
                  <a:gd name="connsiteX5" fmla="*/ 637712 w 994410"/>
                  <a:gd name="connsiteY5" fmla="*/ 17269 h 358239"/>
                  <a:gd name="connsiteX6" fmla="*/ 700880 w 994410"/>
                  <a:gd name="connsiteY6" fmla="*/ 21079 h 358239"/>
                  <a:gd name="connsiteX7" fmla="*/ 672162 w 994410"/>
                  <a:gd name="connsiteY7" fmla="*/ 7968 h 358239"/>
                  <a:gd name="connsiteX8" fmla="*/ 735330 w 994410"/>
                  <a:gd name="connsiteY8" fmla="*/ 34389 h 358239"/>
                  <a:gd name="connsiteX9" fmla="*/ 754380 w 994410"/>
                  <a:gd name="connsiteY9" fmla="*/ 42009 h 358239"/>
                  <a:gd name="connsiteX10" fmla="*/ 769620 w 994410"/>
                  <a:gd name="connsiteY10" fmla="*/ 49629 h 358239"/>
                  <a:gd name="connsiteX11" fmla="*/ 784860 w 994410"/>
                  <a:gd name="connsiteY11" fmla="*/ 61059 h 358239"/>
                  <a:gd name="connsiteX12" fmla="*/ 800100 w 994410"/>
                  <a:gd name="connsiteY12" fmla="*/ 68679 h 358239"/>
                  <a:gd name="connsiteX13" fmla="*/ 815340 w 994410"/>
                  <a:gd name="connsiteY13" fmla="*/ 83919 h 358239"/>
                  <a:gd name="connsiteX14" fmla="*/ 838200 w 994410"/>
                  <a:gd name="connsiteY14" fmla="*/ 99159 h 358239"/>
                  <a:gd name="connsiteX15" fmla="*/ 861060 w 994410"/>
                  <a:gd name="connsiteY15" fmla="*/ 114399 h 358239"/>
                  <a:gd name="connsiteX16" fmla="*/ 887730 w 994410"/>
                  <a:gd name="connsiteY16" fmla="*/ 141069 h 358239"/>
                  <a:gd name="connsiteX17" fmla="*/ 899160 w 994410"/>
                  <a:gd name="connsiteY17" fmla="*/ 152499 h 358239"/>
                  <a:gd name="connsiteX18" fmla="*/ 925830 w 994410"/>
                  <a:gd name="connsiteY18" fmla="*/ 186789 h 358239"/>
                  <a:gd name="connsiteX19" fmla="*/ 929640 w 994410"/>
                  <a:gd name="connsiteY19" fmla="*/ 198219 h 358239"/>
                  <a:gd name="connsiteX20" fmla="*/ 937260 w 994410"/>
                  <a:gd name="connsiteY20" fmla="*/ 213459 h 358239"/>
                  <a:gd name="connsiteX21" fmla="*/ 944880 w 994410"/>
                  <a:gd name="connsiteY21" fmla="*/ 240129 h 358239"/>
                  <a:gd name="connsiteX22" fmla="*/ 952500 w 994410"/>
                  <a:gd name="connsiteY22" fmla="*/ 255369 h 358239"/>
                  <a:gd name="connsiteX23" fmla="*/ 956310 w 994410"/>
                  <a:gd name="connsiteY23" fmla="*/ 270609 h 358239"/>
                  <a:gd name="connsiteX24" fmla="*/ 971550 w 994410"/>
                  <a:gd name="connsiteY24" fmla="*/ 293469 h 358239"/>
                  <a:gd name="connsiteX25" fmla="*/ 979170 w 994410"/>
                  <a:gd name="connsiteY25" fmla="*/ 312519 h 358239"/>
                  <a:gd name="connsiteX26" fmla="*/ 982980 w 994410"/>
                  <a:gd name="connsiteY26" fmla="*/ 331569 h 358239"/>
                  <a:gd name="connsiteX27" fmla="*/ 990600 w 994410"/>
                  <a:gd name="connsiteY27" fmla="*/ 346809 h 358239"/>
                  <a:gd name="connsiteX28" fmla="*/ 994410 w 994410"/>
                  <a:gd name="connsiteY28" fmla="*/ 354429 h 358239"/>
                  <a:gd name="connsiteX29" fmla="*/ 746760 w 994410"/>
                  <a:gd name="connsiteY29" fmla="*/ 350619 h 358239"/>
                  <a:gd name="connsiteX30" fmla="*/ 744936 w 994410"/>
                  <a:gd name="connsiteY30" fmla="*/ 240080 h 358239"/>
                  <a:gd name="connsiteX31" fmla="*/ 453711 w 994410"/>
                  <a:gd name="connsiteY31" fmla="*/ 234588 h 358239"/>
                  <a:gd name="connsiteX32" fmla="*/ 449580 w 994410"/>
                  <a:gd name="connsiteY32" fmla="*/ 354429 h 358239"/>
                  <a:gd name="connsiteX33" fmla="*/ 0 w 994410"/>
                  <a:gd name="connsiteY33" fmla="*/ 358239 h 358239"/>
                  <a:gd name="connsiteX34" fmla="*/ 0 w 994410"/>
                  <a:gd name="connsiteY34" fmla="*/ 3909 h 358239"/>
                  <a:gd name="connsiteX0" fmla="*/ 0 w 994410"/>
                  <a:gd name="connsiteY0" fmla="*/ 3909 h 358239"/>
                  <a:gd name="connsiteX1" fmla="*/ 0 w 994410"/>
                  <a:gd name="connsiteY1" fmla="*/ 3909 h 358239"/>
                  <a:gd name="connsiteX2" fmla="*/ 393792 w 994410"/>
                  <a:gd name="connsiteY2" fmla="*/ 2606 h 358239"/>
                  <a:gd name="connsiteX3" fmla="*/ 461603 w 994410"/>
                  <a:gd name="connsiteY3" fmla="*/ 0 h 358239"/>
                  <a:gd name="connsiteX4" fmla="*/ 547235 w 994410"/>
                  <a:gd name="connsiteY4" fmla="*/ 5740 h 358239"/>
                  <a:gd name="connsiteX5" fmla="*/ 637712 w 994410"/>
                  <a:gd name="connsiteY5" fmla="*/ 17269 h 358239"/>
                  <a:gd name="connsiteX6" fmla="*/ 700880 w 994410"/>
                  <a:gd name="connsiteY6" fmla="*/ 21079 h 358239"/>
                  <a:gd name="connsiteX7" fmla="*/ 679462 w 994410"/>
                  <a:gd name="connsiteY7" fmla="*/ 19248 h 358239"/>
                  <a:gd name="connsiteX8" fmla="*/ 735330 w 994410"/>
                  <a:gd name="connsiteY8" fmla="*/ 34389 h 358239"/>
                  <a:gd name="connsiteX9" fmla="*/ 754380 w 994410"/>
                  <a:gd name="connsiteY9" fmla="*/ 42009 h 358239"/>
                  <a:gd name="connsiteX10" fmla="*/ 769620 w 994410"/>
                  <a:gd name="connsiteY10" fmla="*/ 49629 h 358239"/>
                  <a:gd name="connsiteX11" fmla="*/ 784860 w 994410"/>
                  <a:gd name="connsiteY11" fmla="*/ 61059 h 358239"/>
                  <a:gd name="connsiteX12" fmla="*/ 800100 w 994410"/>
                  <a:gd name="connsiteY12" fmla="*/ 68679 h 358239"/>
                  <a:gd name="connsiteX13" fmla="*/ 815340 w 994410"/>
                  <a:gd name="connsiteY13" fmla="*/ 83919 h 358239"/>
                  <a:gd name="connsiteX14" fmla="*/ 838200 w 994410"/>
                  <a:gd name="connsiteY14" fmla="*/ 99159 h 358239"/>
                  <a:gd name="connsiteX15" fmla="*/ 861060 w 994410"/>
                  <a:gd name="connsiteY15" fmla="*/ 114399 h 358239"/>
                  <a:gd name="connsiteX16" fmla="*/ 887730 w 994410"/>
                  <a:gd name="connsiteY16" fmla="*/ 141069 h 358239"/>
                  <a:gd name="connsiteX17" fmla="*/ 899160 w 994410"/>
                  <a:gd name="connsiteY17" fmla="*/ 152499 h 358239"/>
                  <a:gd name="connsiteX18" fmla="*/ 925830 w 994410"/>
                  <a:gd name="connsiteY18" fmla="*/ 186789 h 358239"/>
                  <a:gd name="connsiteX19" fmla="*/ 929640 w 994410"/>
                  <a:gd name="connsiteY19" fmla="*/ 198219 h 358239"/>
                  <a:gd name="connsiteX20" fmla="*/ 937260 w 994410"/>
                  <a:gd name="connsiteY20" fmla="*/ 213459 h 358239"/>
                  <a:gd name="connsiteX21" fmla="*/ 944880 w 994410"/>
                  <a:gd name="connsiteY21" fmla="*/ 240129 h 358239"/>
                  <a:gd name="connsiteX22" fmla="*/ 952500 w 994410"/>
                  <a:gd name="connsiteY22" fmla="*/ 255369 h 358239"/>
                  <a:gd name="connsiteX23" fmla="*/ 956310 w 994410"/>
                  <a:gd name="connsiteY23" fmla="*/ 270609 h 358239"/>
                  <a:gd name="connsiteX24" fmla="*/ 971550 w 994410"/>
                  <a:gd name="connsiteY24" fmla="*/ 293469 h 358239"/>
                  <a:gd name="connsiteX25" fmla="*/ 979170 w 994410"/>
                  <a:gd name="connsiteY25" fmla="*/ 312519 h 358239"/>
                  <a:gd name="connsiteX26" fmla="*/ 982980 w 994410"/>
                  <a:gd name="connsiteY26" fmla="*/ 331569 h 358239"/>
                  <a:gd name="connsiteX27" fmla="*/ 990600 w 994410"/>
                  <a:gd name="connsiteY27" fmla="*/ 346809 h 358239"/>
                  <a:gd name="connsiteX28" fmla="*/ 994410 w 994410"/>
                  <a:gd name="connsiteY28" fmla="*/ 354429 h 358239"/>
                  <a:gd name="connsiteX29" fmla="*/ 746760 w 994410"/>
                  <a:gd name="connsiteY29" fmla="*/ 350619 h 358239"/>
                  <a:gd name="connsiteX30" fmla="*/ 744936 w 994410"/>
                  <a:gd name="connsiteY30" fmla="*/ 240080 h 358239"/>
                  <a:gd name="connsiteX31" fmla="*/ 453711 w 994410"/>
                  <a:gd name="connsiteY31" fmla="*/ 234588 h 358239"/>
                  <a:gd name="connsiteX32" fmla="*/ 449580 w 994410"/>
                  <a:gd name="connsiteY32" fmla="*/ 354429 h 358239"/>
                  <a:gd name="connsiteX33" fmla="*/ 0 w 994410"/>
                  <a:gd name="connsiteY33" fmla="*/ 358239 h 358239"/>
                  <a:gd name="connsiteX34" fmla="*/ 0 w 994410"/>
                  <a:gd name="connsiteY34" fmla="*/ 3909 h 358239"/>
                  <a:gd name="connsiteX0" fmla="*/ 0 w 994410"/>
                  <a:gd name="connsiteY0" fmla="*/ 3909 h 354429"/>
                  <a:gd name="connsiteX1" fmla="*/ 0 w 994410"/>
                  <a:gd name="connsiteY1" fmla="*/ 3909 h 354429"/>
                  <a:gd name="connsiteX2" fmla="*/ 393792 w 994410"/>
                  <a:gd name="connsiteY2" fmla="*/ 2606 h 354429"/>
                  <a:gd name="connsiteX3" fmla="*/ 461603 w 994410"/>
                  <a:gd name="connsiteY3" fmla="*/ 0 h 354429"/>
                  <a:gd name="connsiteX4" fmla="*/ 547235 w 994410"/>
                  <a:gd name="connsiteY4" fmla="*/ 5740 h 354429"/>
                  <a:gd name="connsiteX5" fmla="*/ 637712 w 994410"/>
                  <a:gd name="connsiteY5" fmla="*/ 17269 h 354429"/>
                  <a:gd name="connsiteX6" fmla="*/ 700880 w 994410"/>
                  <a:gd name="connsiteY6" fmla="*/ 21079 h 354429"/>
                  <a:gd name="connsiteX7" fmla="*/ 679462 w 994410"/>
                  <a:gd name="connsiteY7" fmla="*/ 19248 h 354429"/>
                  <a:gd name="connsiteX8" fmla="*/ 735330 w 994410"/>
                  <a:gd name="connsiteY8" fmla="*/ 34389 h 354429"/>
                  <a:gd name="connsiteX9" fmla="*/ 754380 w 994410"/>
                  <a:gd name="connsiteY9" fmla="*/ 42009 h 354429"/>
                  <a:gd name="connsiteX10" fmla="*/ 769620 w 994410"/>
                  <a:gd name="connsiteY10" fmla="*/ 49629 h 354429"/>
                  <a:gd name="connsiteX11" fmla="*/ 784860 w 994410"/>
                  <a:gd name="connsiteY11" fmla="*/ 61059 h 354429"/>
                  <a:gd name="connsiteX12" fmla="*/ 800100 w 994410"/>
                  <a:gd name="connsiteY12" fmla="*/ 68679 h 354429"/>
                  <a:gd name="connsiteX13" fmla="*/ 815340 w 994410"/>
                  <a:gd name="connsiteY13" fmla="*/ 83919 h 354429"/>
                  <a:gd name="connsiteX14" fmla="*/ 838200 w 994410"/>
                  <a:gd name="connsiteY14" fmla="*/ 99159 h 354429"/>
                  <a:gd name="connsiteX15" fmla="*/ 861060 w 994410"/>
                  <a:gd name="connsiteY15" fmla="*/ 114399 h 354429"/>
                  <a:gd name="connsiteX16" fmla="*/ 887730 w 994410"/>
                  <a:gd name="connsiteY16" fmla="*/ 141069 h 354429"/>
                  <a:gd name="connsiteX17" fmla="*/ 899160 w 994410"/>
                  <a:gd name="connsiteY17" fmla="*/ 152499 h 354429"/>
                  <a:gd name="connsiteX18" fmla="*/ 925830 w 994410"/>
                  <a:gd name="connsiteY18" fmla="*/ 186789 h 354429"/>
                  <a:gd name="connsiteX19" fmla="*/ 929640 w 994410"/>
                  <a:gd name="connsiteY19" fmla="*/ 198219 h 354429"/>
                  <a:gd name="connsiteX20" fmla="*/ 937260 w 994410"/>
                  <a:gd name="connsiteY20" fmla="*/ 213459 h 354429"/>
                  <a:gd name="connsiteX21" fmla="*/ 944880 w 994410"/>
                  <a:gd name="connsiteY21" fmla="*/ 240129 h 354429"/>
                  <a:gd name="connsiteX22" fmla="*/ 952500 w 994410"/>
                  <a:gd name="connsiteY22" fmla="*/ 255369 h 354429"/>
                  <a:gd name="connsiteX23" fmla="*/ 956310 w 994410"/>
                  <a:gd name="connsiteY23" fmla="*/ 270609 h 354429"/>
                  <a:gd name="connsiteX24" fmla="*/ 971550 w 994410"/>
                  <a:gd name="connsiteY24" fmla="*/ 293469 h 354429"/>
                  <a:gd name="connsiteX25" fmla="*/ 979170 w 994410"/>
                  <a:gd name="connsiteY25" fmla="*/ 312519 h 354429"/>
                  <a:gd name="connsiteX26" fmla="*/ 982980 w 994410"/>
                  <a:gd name="connsiteY26" fmla="*/ 331569 h 354429"/>
                  <a:gd name="connsiteX27" fmla="*/ 990600 w 994410"/>
                  <a:gd name="connsiteY27" fmla="*/ 346809 h 354429"/>
                  <a:gd name="connsiteX28" fmla="*/ 994410 w 994410"/>
                  <a:gd name="connsiteY28" fmla="*/ 354429 h 354429"/>
                  <a:gd name="connsiteX29" fmla="*/ 746760 w 994410"/>
                  <a:gd name="connsiteY29" fmla="*/ 350619 h 354429"/>
                  <a:gd name="connsiteX30" fmla="*/ 744936 w 994410"/>
                  <a:gd name="connsiteY30" fmla="*/ 240080 h 354429"/>
                  <a:gd name="connsiteX31" fmla="*/ 453711 w 994410"/>
                  <a:gd name="connsiteY31" fmla="*/ 234588 h 354429"/>
                  <a:gd name="connsiteX32" fmla="*/ 449580 w 994410"/>
                  <a:gd name="connsiteY32" fmla="*/ 354429 h 354429"/>
                  <a:gd name="connsiteX33" fmla="*/ 0 w 994410"/>
                  <a:gd name="connsiteY33" fmla="*/ 330037 h 354429"/>
                  <a:gd name="connsiteX34" fmla="*/ 0 w 994410"/>
                  <a:gd name="connsiteY34" fmla="*/ 3909 h 354429"/>
                  <a:gd name="connsiteX0" fmla="*/ 0 w 994410"/>
                  <a:gd name="connsiteY0" fmla="*/ 3909 h 354429"/>
                  <a:gd name="connsiteX1" fmla="*/ 0 w 994410"/>
                  <a:gd name="connsiteY1" fmla="*/ 3909 h 354429"/>
                  <a:gd name="connsiteX2" fmla="*/ 393792 w 994410"/>
                  <a:gd name="connsiteY2" fmla="*/ 2606 h 354429"/>
                  <a:gd name="connsiteX3" fmla="*/ 461603 w 994410"/>
                  <a:gd name="connsiteY3" fmla="*/ 0 h 354429"/>
                  <a:gd name="connsiteX4" fmla="*/ 547235 w 994410"/>
                  <a:gd name="connsiteY4" fmla="*/ 5740 h 354429"/>
                  <a:gd name="connsiteX5" fmla="*/ 637712 w 994410"/>
                  <a:gd name="connsiteY5" fmla="*/ 17269 h 354429"/>
                  <a:gd name="connsiteX6" fmla="*/ 700880 w 994410"/>
                  <a:gd name="connsiteY6" fmla="*/ 21079 h 354429"/>
                  <a:gd name="connsiteX7" fmla="*/ 679462 w 994410"/>
                  <a:gd name="connsiteY7" fmla="*/ 19248 h 354429"/>
                  <a:gd name="connsiteX8" fmla="*/ 735330 w 994410"/>
                  <a:gd name="connsiteY8" fmla="*/ 34389 h 354429"/>
                  <a:gd name="connsiteX9" fmla="*/ 754380 w 994410"/>
                  <a:gd name="connsiteY9" fmla="*/ 42009 h 354429"/>
                  <a:gd name="connsiteX10" fmla="*/ 769620 w 994410"/>
                  <a:gd name="connsiteY10" fmla="*/ 49629 h 354429"/>
                  <a:gd name="connsiteX11" fmla="*/ 784860 w 994410"/>
                  <a:gd name="connsiteY11" fmla="*/ 61059 h 354429"/>
                  <a:gd name="connsiteX12" fmla="*/ 800100 w 994410"/>
                  <a:gd name="connsiteY12" fmla="*/ 68679 h 354429"/>
                  <a:gd name="connsiteX13" fmla="*/ 815340 w 994410"/>
                  <a:gd name="connsiteY13" fmla="*/ 83919 h 354429"/>
                  <a:gd name="connsiteX14" fmla="*/ 838200 w 994410"/>
                  <a:gd name="connsiteY14" fmla="*/ 99159 h 354429"/>
                  <a:gd name="connsiteX15" fmla="*/ 861060 w 994410"/>
                  <a:gd name="connsiteY15" fmla="*/ 114399 h 354429"/>
                  <a:gd name="connsiteX16" fmla="*/ 887730 w 994410"/>
                  <a:gd name="connsiteY16" fmla="*/ 141069 h 354429"/>
                  <a:gd name="connsiteX17" fmla="*/ 899160 w 994410"/>
                  <a:gd name="connsiteY17" fmla="*/ 152499 h 354429"/>
                  <a:gd name="connsiteX18" fmla="*/ 925830 w 994410"/>
                  <a:gd name="connsiteY18" fmla="*/ 186789 h 354429"/>
                  <a:gd name="connsiteX19" fmla="*/ 929640 w 994410"/>
                  <a:gd name="connsiteY19" fmla="*/ 198219 h 354429"/>
                  <a:gd name="connsiteX20" fmla="*/ 937260 w 994410"/>
                  <a:gd name="connsiteY20" fmla="*/ 213459 h 354429"/>
                  <a:gd name="connsiteX21" fmla="*/ 944880 w 994410"/>
                  <a:gd name="connsiteY21" fmla="*/ 240129 h 354429"/>
                  <a:gd name="connsiteX22" fmla="*/ 952500 w 994410"/>
                  <a:gd name="connsiteY22" fmla="*/ 255369 h 354429"/>
                  <a:gd name="connsiteX23" fmla="*/ 956310 w 994410"/>
                  <a:gd name="connsiteY23" fmla="*/ 270609 h 354429"/>
                  <a:gd name="connsiteX24" fmla="*/ 971550 w 994410"/>
                  <a:gd name="connsiteY24" fmla="*/ 293469 h 354429"/>
                  <a:gd name="connsiteX25" fmla="*/ 979170 w 994410"/>
                  <a:gd name="connsiteY25" fmla="*/ 312519 h 354429"/>
                  <a:gd name="connsiteX26" fmla="*/ 982980 w 994410"/>
                  <a:gd name="connsiteY26" fmla="*/ 331569 h 354429"/>
                  <a:gd name="connsiteX27" fmla="*/ 990600 w 994410"/>
                  <a:gd name="connsiteY27" fmla="*/ 346809 h 354429"/>
                  <a:gd name="connsiteX28" fmla="*/ 994410 w 994410"/>
                  <a:gd name="connsiteY28" fmla="*/ 354429 h 354429"/>
                  <a:gd name="connsiteX29" fmla="*/ 746760 w 994410"/>
                  <a:gd name="connsiteY29" fmla="*/ 350619 h 354429"/>
                  <a:gd name="connsiteX30" fmla="*/ 744936 w 994410"/>
                  <a:gd name="connsiteY30" fmla="*/ 240080 h 354429"/>
                  <a:gd name="connsiteX31" fmla="*/ 453711 w 994410"/>
                  <a:gd name="connsiteY31" fmla="*/ 234588 h 354429"/>
                  <a:gd name="connsiteX32" fmla="*/ 447755 w 994410"/>
                  <a:gd name="connsiteY32" fmla="*/ 339388 h 354429"/>
                  <a:gd name="connsiteX33" fmla="*/ 0 w 994410"/>
                  <a:gd name="connsiteY33" fmla="*/ 330037 h 354429"/>
                  <a:gd name="connsiteX34" fmla="*/ 0 w 994410"/>
                  <a:gd name="connsiteY34" fmla="*/ 3909 h 354429"/>
                  <a:gd name="connsiteX0" fmla="*/ 0 w 994410"/>
                  <a:gd name="connsiteY0" fmla="*/ 3909 h 354429"/>
                  <a:gd name="connsiteX1" fmla="*/ 0 w 994410"/>
                  <a:gd name="connsiteY1" fmla="*/ 3909 h 354429"/>
                  <a:gd name="connsiteX2" fmla="*/ 393792 w 994410"/>
                  <a:gd name="connsiteY2" fmla="*/ 2606 h 354429"/>
                  <a:gd name="connsiteX3" fmla="*/ 461603 w 994410"/>
                  <a:gd name="connsiteY3" fmla="*/ 0 h 354429"/>
                  <a:gd name="connsiteX4" fmla="*/ 547235 w 994410"/>
                  <a:gd name="connsiteY4" fmla="*/ 5740 h 354429"/>
                  <a:gd name="connsiteX5" fmla="*/ 637712 w 994410"/>
                  <a:gd name="connsiteY5" fmla="*/ 17269 h 354429"/>
                  <a:gd name="connsiteX6" fmla="*/ 700880 w 994410"/>
                  <a:gd name="connsiteY6" fmla="*/ 21079 h 354429"/>
                  <a:gd name="connsiteX7" fmla="*/ 679462 w 994410"/>
                  <a:gd name="connsiteY7" fmla="*/ 19248 h 354429"/>
                  <a:gd name="connsiteX8" fmla="*/ 735330 w 994410"/>
                  <a:gd name="connsiteY8" fmla="*/ 34389 h 354429"/>
                  <a:gd name="connsiteX9" fmla="*/ 754380 w 994410"/>
                  <a:gd name="connsiteY9" fmla="*/ 42009 h 354429"/>
                  <a:gd name="connsiteX10" fmla="*/ 769620 w 994410"/>
                  <a:gd name="connsiteY10" fmla="*/ 49629 h 354429"/>
                  <a:gd name="connsiteX11" fmla="*/ 784860 w 994410"/>
                  <a:gd name="connsiteY11" fmla="*/ 61059 h 354429"/>
                  <a:gd name="connsiteX12" fmla="*/ 800100 w 994410"/>
                  <a:gd name="connsiteY12" fmla="*/ 68679 h 354429"/>
                  <a:gd name="connsiteX13" fmla="*/ 815340 w 994410"/>
                  <a:gd name="connsiteY13" fmla="*/ 83919 h 354429"/>
                  <a:gd name="connsiteX14" fmla="*/ 838200 w 994410"/>
                  <a:gd name="connsiteY14" fmla="*/ 99159 h 354429"/>
                  <a:gd name="connsiteX15" fmla="*/ 861060 w 994410"/>
                  <a:gd name="connsiteY15" fmla="*/ 114399 h 354429"/>
                  <a:gd name="connsiteX16" fmla="*/ 887730 w 994410"/>
                  <a:gd name="connsiteY16" fmla="*/ 141069 h 354429"/>
                  <a:gd name="connsiteX17" fmla="*/ 899160 w 994410"/>
                  <a:gd name="connsiteY17" fmla="*/ 152499 h 354429"/>
                  <a:gd name="connsiteX18" fmla="*/ 925830 w 994410"/>
                  <a:gd name="connsiteY18" fmla="*/ 186789 h 354429"/>
                  <a:gd name="connsiteX19" fmla="*/ 929640 w 994410"/>
                  <a:gd name="connsiteY19" fmla="*/ 198219 h 354429"/>
                  <a:gd name="connsiteX20" fmla="*/ 937260 w 994410"/>
                  <a:gd name="connsiteY20" fmla="*/ 213459 h 354429"/>
                  <a:gd name="connsiteX21" fmla="*/ 944880 w 994410"/>
                  <a:gd name="connsiteY21" fmla="*/ 240129 h 354429"/>
                  <a:gd name="connsiteX22" fmla="*/ 952500 w 994410"/>
                  <a:gd name="connsiteY22" fmla="*/ 255369 h 354429"/>
                  <a:gd name="connsiteX23" fmla="*/ 956310 w 994410"/>
                  <a:gd name="connsiteY23" fmla="*/ 270609 h 354429"/>
                  <a:gd name="connsiteX24" fmla="*/ 971550 w 994410"/>
                  <a:gd name="connsiteY24" fmla="*/ 293469 h 354429"/>
                  <a:gd name="connsiteX25" fmla="*/ 979170 w 994410"/>
                  <a:gd name="connsiteY25" fmla="*/ 312519 h 354429"/>
                  <a:gd name="connsiteX26" fmla="*/ 982980 w 994410"/>
                  <a:gd name="connsiteY26" fmla="*/ 331569 h 354429"/>
                  <a:gd name="connsiteX27" fmla="*/ 990600 w 994410"/>
                  <a:gd name="connsiteY27" fmla="*/ 346809 h 354429"/>
                  <a:gd name="connsiteX28" fmla="*/ 994410 w 994410"/>
                  <a:gd name="connsiteY28" fmla="*/ 354429 h 354429"/>
                  <a:gd name="connsiteX29" fmla="*/ 746760 w 994410"/>
                  <a:gd name="connsiteY29" fmla="*/ 350619 h 354429"/>
                  <a:gd name="connsiteX30" fmla="*/ 744936 w 994410"/>
                  <a:gd name="connsiteY30" fmla="*/ 240080 h 354429"/>
                  <a:gd name="connsiteX31" fmla="*/ 453711 w 994410"/>
                  <a:gd name="connsiteY31" fmla="*/ 234588 h 354429"/>
                  <a:gd name="connsiteX32" fmla="*/ 453230 w 994410"/>
                  <a:gd name="connsiteY32" fmla="*/ 335628 h 354429"/>
                  <a:gd name="connsiteX33" fmla="*/ 0 w 994410"/>
                  <a:gd name="connsiteY33" fmla="*/ 330037 h 354429"/>
                  <a:gd name="connsiteX34" fmla="*/ 0 w 994410"/>
                  <a:gd name="connsiteY34" fmla="*/ 3909 h 354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94410" h="354429">
                    <a:moveTo>
                      <a:pt x="0" y="3909"/>
                    </a:moveTo>
                    <a:lnTo>
                      <a:pt x="0" y="3909"/>
                    </a:lnTo>
                    <a:cubicBezTo>
                      <a:pt x="35560" y="2639"/>
                      <a:pt x="358232" y="3876"/>
                      <a:pt x="393792" y="2606"/>
                    </a:cubicBezTo>
                    <a:cubicBezTo>
                      <a:pt x="416134" y="1430"/>
                      <a:pt x="439672" y="3133"/>
                      <a:pt x="461603" y="0"/>
                    </a:cubicBezTo>
                    <a:lnTo>
                      <a:pt x="547235" y="5740"/>
                    </a:lnTo>
                    <a:cubicBezTo>
                      <a:pt x="584642" y="6956"/>
                      <a:pt x="612105" y="14713"/>
                      <a:pt x="637712" y="17269"/>
                    </a:cubicBezTo>
                    <a:cubicBezTo>
                      <a:pt x="663319" y="19825"/>
                      <a:pt x="691990" y="19809"/>
                      <a:pt x="700880" y="21079"/>
                    </a:cubicBezTo>
                    <a:cubicBezTo>
                      <a:pt x="704690" y="22349"/>
                      <a:pt x="673720" y="17030"/>
                      <a:pt x="679462" y="19248"/>
                    </a:cubicBezTo>
                    <a:cubicBezTo>
                      <a:pt x="685204" y="21466"/>
                      <a:pt x="722844" y="30596"/>
                      <a:pt x="735330" y="34389"/>
                    </a:cubicBezTo>
                    <a:cubicBezTo>
                      <a:pt x="747816" y="38182"/>
                      <a:pt x="748130" y="39231"/>
                      <a:pt x="754380" y="42009"/>
                    </a:cubicBezTo>
                    <a:cubicBezTo>
                      <a:pt x="759570" y="44316"/>
                      <a:pt x="764804" y="46619"/>
                      <a:pt x="769620" y="49629"/>
                    </a:cubicBezTo>
                    <a:cubicBezTo>
                      <a:pt x="775005" y="52994"/>
                      <a:pt x="779475" y="57694"/>
                      <a:pt x="784860" y="61059"/>
                    </a:cubicBezTo>
                    <a:cubicBezTo>
                      <a:pt x="789676" y="64069"/>
                      <a:pt x="795556" y="65271"/>
                      <a:pt x="800100" y="68679"/>
                    </a:cubicBezTo>
                    <a:cubicBezTo>
                      <a:pt x="805847" y="72990"/>
                      <a:pt x="809730" y="79431"/>
                      <a:pt x="815340" y="83919"/>
                    </a:cubicBezTo>
                    <a:cubicBezTo>
                      <a:pt x="822491" y="89640"/>
                      <a:pt x="831724" y="92683"/>
                      <a:pt x="838200" y="99159"/>
                    </a:cubicBezTo>
                    <a:cubicBezTo>
                      <a:pt x="852470" y="113429"/>
                      <a:pt x="844518" y="108885"/>
                      <a:pt x="861060" y="114399"/>
                    </a:cubicBezTo>
                    <a:lnTo>
                      <a:pt x="887730" y="141069"/>
                    </a:lnTo>
                    <a:cubicBezTo>
                      <a:pt x="891540" y="144879"/>
                      <a:pt x="895852" y="148246"/>
                      <a:pt x="899160" y="152499"/>
                    </a:cubicBezTo>
                    <a:lnTo>
                      <a:pt x="925830" y="186789"/>
                    </a:lnTo>
                    <a:cubicBezTo>
                      <a:pt x="927100" y="190599"/>
                      <a:pt x="928058" y="194528"/>
                      <a:pt x="929640" y="198219"/>
                    </a:cubicBezTo>
                    <a:cubicBezTo>
                      <a:pt x="931877" y="203439"/>
                      <a:pt x="935266" y="208141"/>
                      <a:pt x="937260" y="213459"/>
                    </a:cubicBezTo>
                    <a:cubicBezTo>
                      <a:pt x="946927" y="239238"/>
                      <a:pt x="935669" y="218637"/>
                      <a:pt x="944880" y="240129"/>
                    </a:cubicBezTo>
                    <a:cubicBezTo>
                      <a:pt x="947117" y="245349"/>
                      <a:pt x="950506" y="250051"/>
                      <a:pt x="952500" y="255369"/>
                    </a:cubicBezTo>
                    <a:cubicBezTo>
                      <a:pt x="954339" y="260272"/>
                      <a:pt x="953968" y="265925"/>
                      <a:pt x="956310" y="270609"/>
                    </a:cubicBezTo>
                    <a:cubicBezTo>
                      <a:pt x="960406" y="278800"/>
                      <a:pt x="968149" y="284966"/>
                      <a:pt x="971550" y="293469"/>
                    </a:cubicBezTo>
                    <a:cubicBezTo>
                      <a:pt x="974090" y="299819"/>
                      <a:pt x="977205" y="305968"/>
                      <a:pt x="979170" y="312519"/>
                    </a:cubicBezTo>
                    <a:cubicBezTo>
                      <a:pt x="981031" y="318722"/>
                      <a:pt x="980932" y="325426"/>
                      <a:pt x="982980" y="331569"/>
                    </a:cubicBezTo>
                    <a:cubicBezTo>
                      <a:pt x="984776" y="336957"/>
                      <a:pt x="988060" y="341729"/>
                      <a:pt x="990600" y="346809"/>
                    </a:cubicBezTo>
                    <a:lnTo>
                      <a:pt x="994410" y="354429"/>
                    </a:lnTo>
                    <a:lnTo>
                      <a:pt x="746760" y="350619"/>
                    </a:lnTo>
                    <a:lnTo>
                      <a:pt x="744936" y="240080"/>
                    </a:lnTo>
                    <a:lnTo>
                      <a:pt x="453711" y="234588"/>
                    </a:lnTo>
                    <a:cubicBezTo>
                      <a:pt x="453551" y="268268"/>
                      <a:pt x="453390" y="301948"/>
                      <a:pt x="453230" y="335628"/>
                    </a:cubicBezTo>
                    <a:lnTo>
                      <a:pt x="0" y="330037"/>
                    </a:lnTo>
                    <a:lnTo>
                      <a:pt x="0" y="3909"/>
                    </a:lnTo>
                    <a:close/>
                  </a:path>
                </a:pathLst>
              </a:custGeom>
              <a:solidFill>
                <a:srgbClr val="42402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0" name="Prostokąt 19">
                <a:extLst>
                  <a:ext uri="{FF2B5EF4-FFF2-40B4-BE49-F238E27FC236}">
                    <a16:creationId xmlns:a16="http://schemas.microsoft.com/office/drawing/2014/main" id="{B45A9730-D6A6-16B9-FBDB-A34A26DDC339}"/>
                  </a:ext>
                </a:extLst>
              </p:cNvPr>
              <p:cNvSpPr/>
              <p:nvPr/>
            </p:nvSpPr>
            <p:spPr>
              <a:xfrm>
                <a:off x="3006360" y="1789697"/>
                <a:ext cx="1073416" cy="1485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1" name="Prostokąt 20">
                <a:extLst>
                  <a:ext uri="{FF2B5EF4-FFF2-40B4-BE49-F238E27FC236}">
                    <a16:creationId xmlns:a16="http://schemas.microsoft.com/office/drawing/2014/main" id="{ADC25954-E6C7-72E0-C308-FF58F6235C9E}"/>
                  </a:ext>
                </a:extLst>
              </p:cNvPr>
              <p:cNvSpPr/>
              <p:nvPr/>
            </p:nvSpPr>
            <p:spPr>
              <a:xfrm rot="12500243">
                <a:off x="2869997" y="1594405"/>
                <a:ext cx="1073416" cy="1485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cxnSp>
            <p:nvCxnSpPr>
              <p:cNvPr id="23" name="Łącznik prosty ze strzałką 22">
                <a:extLst>
                  <a:ext uri="{FF2B5EF4-FFF2-40B4-BE49-F238E27FC236}">
                    <a16:creationId xmlns:a16="http://schemas.microsoft.com/office/drawing/2014/main" id="{6DA06B1C-D9A4-4752-7C52-DC3A16C40D80}"/>
                  </a:ext>
                </a:extLst>
              </p:cNvPr>
              <p:cNvCxnSpPr>
                <a:cxnSpLocks/>
                <a:stCxn id="8192" idx="2"/>
              </p:cNvCxnSpPr>
              <p:nvPr/>
            </p:nvCxnSpPr>
            <p:spPr>
              <a:xfrm>
                <a:off x="3027360" y="1585673"/>
                <a:ext cx="157231" cy="42504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ze strzałką 23">
                <a:extLst>
                  <a:ext uri="{FF2B5EF4-FFF2-40B4-BE49-F238E27FC236}">
                    <a16:creationId xmlns:a16="http://schemas.microsoft.com/office/drawing/2014/main" id="{B5281E0A-9BBA-4FF5-DA6A-D46EBE7D7FFC}"/>
                  </a:ext>
                </a:extLst>
              </p:cNvPr>
              <p:cNvCxnSpPr>
                <a:cxnSpLocks/>
                <a:stCxn id="33" idx="2"/>
              </p:cNvCxnSpPr>
              <p:nvPr/>
            </p:nvCxnSpPr>
            <p:spPr>
              <a:xfrm flipH="1">
                <a:off x="3841936" y="1460840"/>
                <a:ext cx="133638" cy="867618"/>
              </a:xfrm>
              <a:prstGeom prst="straightConnector1">
                <a:avLst/>
              </a:prstGeom>
              <a:ln w="476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ze strzałką 24">
                <a:extLst>
                  <a:ext uri="{FF2B5EF4-FFF2-40B4-BE49-F238E27FC236}">
                    <a16:creationId xmlns:a16="http://schemas.microsoft.com/office/drawing/2014/main" id="{78B8A822-C434-8528-8438-90F39DC03E30}"/>
                  </a:ext>
                </a:extLst>
              </p:cNvPr>
              <p:cNvCxnSpPr>
                <a:cxnSpLocks/>
                <a:endCxn id="12" idx="3"/>
              </p:cNvCxnSpPr>
              <p:nvPr/>
            </p:nvCxnSpPr>
            <p:spPr>
              <a:xfrm flipH="1">
                <a:off x="5672649" y="1672042"/>
                <a:ext cx="53181" cy="453968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ze strzałką 25">
                <a:extLst>
                  <a:ext uri="{FF2B5EF4-FFF2-40B4-BE49-F238E27FC236}">
                    <a16:creationId xmlns:a16="http://schemas.microsoft.com/office/drawing/2014/main" id="{87DCF4E9-B22E-9D8F-6453-A8A5DBC9AC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41663" y="1831421"/>
                <a:ext cx="151899" cy="544508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pole tekstowe 29">
                <a:extLst>
                  <a:ext uri="{FF2B5EF4-FFF2-40B4-BE49-F238E27FC236}">
                    <a16:creationId xmlns:a16="http://schemas.microsoft.com/office/drawing/2014/main" id="{D6260125-2349-75A8-B143-D6FA2C39D4DF}"/>
                  </a:ext>
                </a:extLst>
              </p:cNvPr>
              <p:cNvSpPr txBox="1"/>
              <p:nvPr/>
            </p:nvSpPr>
            <p:spPr>
              <a:xfrm>
                <a:off x="3641979" y="2849366"/>
                <a:ext cx="23725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400">
                    <a:solidFill>
                      <a:schemeClr val="bg1"/>
                    </a:solidFill>
                  </a:rPr>
                  <a:t>Podłoże</a:t>
                </a:r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pole tekstowe 30">
                <a:extLst>
                  <a:ext uri="{FF2B5EF4-FFF2-40B4-BE49-F238E27FC236}">
                    <a16:creationId xmlns:a16="http://schemas.microsoft.com/office/drawing/2014/main" id="{D584A2D8-8169-EA30-5448-22C1DD7E9890}"/>
                  </a:ext>
                </a:extLst>
              </p:cNvPr>
              <p:cNvSpPr txBox="1"/>
              <p:nvPr/>
            </p:nvSpPr>
            <p:spPr>
              <a:xfrm>
                <a:off x="5546365" y="1345616"/>
                <a:ext cx="609244" cy="331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400"/>
                  <a:t>Sn</a:t>
                </a:r>
                <a:endParaRPr lang="pl-PL" sz="2000"/>
              </a:p>
            </p:txBody>
          </p:sp>
          <p:sp>
            <p:nvSpPr>
              <p:cNvPr id="32" name="pole tekstowe 31">
                <a:extLst>
                  <a:ext uri="{FF2B5EF4-FFF2-40B4-BE49-F238E27FC236}">
                    <a16:creationId xmlns:a16="http://schemas.microsoft.com/office/drawing/2014/main" id="{F426CA8A-BB84-6E94-3469-48BEFBABE047}"/>
                  </a:ext>
                </a:extLst>
              </p:cNvPr>
              <p:cNvSpPr txBox="1"/>
              <p:nvPr/>
            </p:nvSpPr>
            <p:spPr>
              <a:xfrm>
                <a:off x="2585112" y="1078293"/>
                <a:ext cx="1077384" cy="46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/>
                  <a:t>Powłoka ochronna</a:t>
                </a:r>
              </a:p>
            </p:txBody>
          </p:sp>
          <p:sp>
            <p:nvSpPr>
              <p:cNvPr id="33" name="pole tekstowe 32">
                <a:extLst>
                  <a:ext uri="{FF2B5EF4-FFF2-40B4-BE49-F238E27FC236}">
                    <a16:creationId xmlns:a16="http://schemas.microsoft.com/office/drawing/2014/main" id="{A6F51DEB-A467-4A69-B5AA-BF482855BDBE}"/>
                  </a:ext>
                </a:extLst>
              </p:cNvPr>
              <p:cNvSpPr txBox="1"/>
              <p:nvPr/>
            </p:nvSpPr>
            <p:spPr>
              <a:xfrm>
                <a:off x="3731197" y="1083524"/>
                <a:ext cx="488753" cy="377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000"/>
                  <a:t>Ag</a:t>
                </a:r>
              </a:p>
            </p:txBody>
          </p:sp>
        </p:grp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0B0C8AAD-C436-F8B4-FFAD-ADCCCA7C2F8B}"/>
                </a:ext>
              </a:extLst>
            </p:cNvPr>
            <p:cNvSpPr txBox="1"/>
            <p:nvPr/>
          </p:nvSpPr>
          <p:spPr>
            <a:xfrm>
              <a:off x="9156939" y="773044"/>
              <a:ext cx="548735" cy="331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/>
                <a:t>Ni</a:t>
              </a:r>
              <a:endParaRPr lang="pl-PL" sz="2000"/>
            </a:p>
          </p:txBody>
        </p:sp>
      </p:grpSp>
      <p:grpSp>
        <p:nvGrpSpPr>
          <p:cNvPr id="8248" name="Grupa 8247">
            <a:extLst>
              <a:ext uri="{FF2B5EF4-FFF2-40B4-BE49-F238E27FC236}">
                <a16:creationId xmlns:a16="http://schemas.microsoft.com/office/drawing/2014/main" id="{6B9A1B25-0FCC-5073-A1CB-BF69D9BED015}"/>
              </a:ext>
            </a:extLst>
          </p:cNvPr>
          <p:cNvGrpSpPr/>
          <p:nvPr/>
        </p:nvGrpSpPr>
        <p:grpSpPr>
          <a:xfrm>
            <a:off x="10101771" y="42167"/>
            <a:ext cx="914145" cy="595373"/>
            <a:chOff x="9379319" y="345095"/>
            <a:chExt cx="914145" cy="595373"/>
          </a:xfrm>
        </p:grpSpPr>
        <p:sp>
          <p:nvSpPr>
            <p:cNvPr id="35" name="Schemat blokowy: łącznik 34">
              <a:extLst>
                <a:ext uri="{FF2B5EF4-FFF2-40B4-BE49-F238E27FC236}">
                  <a16:creationId xmlns:a16="http://schemas.microsoft.com/office/drawing/2014/main" id="{8DEDA3BA-2AA1-E164-C09A-87A51265553F}"/>
                </a:ext>
              </a:extLst>
            </p:cNvPr>
            <p:cNvSpPr/>
            <p:nvPr/>
          </p:nvSpPr>
          <p:spPr>
            <a:xfrm>
              <a:off x="9507457" y="345095"/>
              <a:ext cx="690336" cy="462388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>
                  <a:solidFill>
                    <a:schemeClr val="bg1"/>
                  </a:solidFill>
                </a:rPr>
                <a:t>SO2</a:t>
              </a:r>
            </a:p>
          </p:txBody>
        </p:sp>
        <p:sp>
          <p:nvSpPr>
            <p:cNvPr id="38" name="Schemat blokowy: łącznik 37">
              <a:extLst>
                <a:ext uri="{FF2B5EF4-FFF2-40B4-BE49-F238E27FC236}">
                  <a16:creationId xmlns:a16="http://schemas.microsoft.com/office/drawing/2014/main" id="{CA4C7ED2-676A-79CC-7A7D-C497825EF766}"/>
                </a:ext>
              </a:extLst>
            </p:cNvPr>
            <p:cNvSpPr/>
            <p:nvPr/>
          </p:nvSpPr>
          <p:spPr>
            <a:xfrm>
              <a:off x="9985678" y="674497"/>
              <a:ext cx="307786" cy="265971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900" b="1"/>
            </a:p>
          </p:txBody>
        </p:sp>
        <p:sp>
          <p:nvSpPr>
            <p:cNvPr id="39" name="Schemat blokowy: łącznik 38">
              <a:extLst>
                <a:ext uri="{FF2B5EF4-FFF2-40B4-BE49-F238E27FC236}">
                  <a16:creationId xmlns:a16="http://schemas.microsoft.com/office/drawing/2014/main" id="{37C57903-F946-008E-66B5-A61340BC033B}"/>
                </a:ext>
              </a:extLst>
            </p:cNvPr>
            <p:cNvSpPr/>
            <p:nvPr/>
          </p:nvSpPr>
          <p:spPr>
            <a:xfrm>
              <a:off x="9379319" y="586325"/>
              <a:ext cx="266424" cy="265972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900" b="1"/>
            </a:p>
          </p:txBody>
        </p:sp>
      </p:grpSp>
      <p:grpSp>
        <p:nvGrpSpPr>
          <p:cNvPr id="8252" name="Grupa 8251">
            <a:extLst>
              <a:ext uri="{FF2B5EF4-FFF2-40B4-BE49-F238E27FC236}">
                <a16:creationId xmlns:a16="http://schemas.microsoft.com/office/drawing/2014/main" id="{14142ABB-34A4-533C-650E-3557607459D8}"/>
              </a:ext>
            </a:extLst>
          </p:cNvPr>
          <p:cNvGrpSpPr/>
          <p:nvPr/>
        </p:nvGrpSpPr>
        <p:grpSpPr>
          <a:xfrm rot="20175337">
            <a:off x="9745323" y="665061"/>
            <a:ext cx="731836" cy="606627"/>
            <a:chOff x="9486419" y="522939"/>
            <a:chExt cx="774590" cy="622326"/>
          </a:xfrm>
        </p:grpSpPr>
        <p:sp>
          <p:nvSpPr>
            <p:cNvPr id="40" name="Schemat blokowy: łącznik 39">
              <a:extLst>
                <a:ext uri="{FF2B5EF4-FFF2-40B4-BE49-F238E27FC236}">
                  <a16:creationId xmlns:a16="http://schemas.microsoft.com/office/drawing/2014/main" id="{7B34534B-441A-DA8E-1856-DAF84C4EF74F}"/>
                </a:ext>
              </a:extLst>
            </p:cNvPr>
            <p:cNvSpPr/>
            <p:nvPr/>
          </p:nvSpPr>
          <p:spPr>
            <a:xfrm>
              <a:off x="9627510" y="682877"/>
              <a:ext cx="608733" cy="462388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b="1">
                  <a:solidFill>
                    <a:schemeClr val="bg1"/>
                  </a:solidFill>
                </a:rPr>
                <a:t>SO2</a:t>
              </a:r>
              <a:endParaRPr lang="pl-PL" sz="1900" b="1">
                <a:solidFill>
                  <a:schemeClr val="bg1"/>
                </a:solidFill>
              </a:endParaRPr>
            </a:p>
          </p:txBody>
        </p:sp>
        <p:sp>
          <p:nvSpPr>
            <p:cNvPr id="41" name="Schemat blokowy: łącznik 40">
              <a:extLst>
                <a:ext uri="{FF2B5EF4-FFF2-40B4-BE49-F238E27FC236}">
                  <a16:creationId xmlns:a16="http://schemas.microsoft.com/office/drawing/2014/main" id="{D2A6EA76-8AFF-C3FE-5C84-870C7BCE021C}"/>
                </a:ext>
              </a:extLst>
            </p:cNvPr>
            <p:cNvSpPr/>
            <p:nvPr/>
          </p:nvSpPr>
          <p:spPr>
            <a:xfrm>
              <a:off x="9486419" y="701601"/>
              <a:ext cx="238020" cy="21727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900" b="1"/>
            </a:p>
          </p:txBody>
        </p:sp>
        <p:sp>
          <p:nvSpPr>
            <p:cNvPr id="42" name="Schemat blokowy: łącznik 41">
              <a:extLst>
                <a:ext uri="{FF2B5EF4-FFF2-40B4-BE49-F238E27FC236}">
                  <a16:creationId xmlns:a16="http://schemas.microsoft.com/office/drawing/2014/main" id="{9BCD833C-C4A2-20F8-CF00-9FEAF80D3C1A}"/>
                </a:ext>
              </a:extLst>
            </p:cNvPr>
            <p:cNvSpPr/>
            <p:nvPr/>
          </p:nvSpPr>
          <p:spPr>
            <a:xfrm>
              <a:off x="10003552" y="522939"/>
              <a:ext cx="257457" cy="251855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900" b="1"/>
            </a:p>
          </p:txBody>
        </p:sp>
      </p:grpSp>
      <p:grpSp>
        <p:nvGrpSpPr>
          <p:cNvPr id="44" name="Grupa 43">
            <a:extLst>
              <a:ext uri="{FF2B5EF4-FFF2-40B4-BE49-F238E27FC236}">
                <a16:creationId xmlns:a16="http://schemas.microsoft.com/office/drawing/2014/main" id="{8FFD71B9-9226-AD7A-BA8D-26C298D4E334}"/>
              </a:ext>
            </a:extLst>
          </p:cNvPr>
          <p:cNvGrpSpPr/>
          <p:nvPr/>
        </p:nvGrpSpPr>
        <p:grpSpPr>
          <a:xfrm>
            <a:off x="8358441" y="3608820"/>
            <a:ext cx="4087582" cy="2235925"/>
            <a:chOff x="2869997" y="1594405"/>
            <a:chExt cx="3144502" cy="1716626"/>
          </a:xfrm>
        </p:grpSpPr>
        <p:sp>
          <p:nvSpPr>
            <p:cNvPr id="46" name="Prostokąt 45">
              <a:extLst>
                <a:ext uri="{FF2B5EF4-FFF2-40B4-BE49-F238E27FC236}">
                  <a16:creationId xmlns:a16="http://schemas.microsoft.com/office/drawing/2014/main" id="{A6FF90F8-E0FB-81AE-0DCB-0C51C46C0159}"/>
                </a:ext>
              </a:extLst>
            </p:cNvPr>
            <p:cNvSpPr/>
            <p:nvPr/>
          </p:nvSpPr>
          <p:spPr>
            <a:xfrm>
              <a:off x="2999656" y="2348880"/>
              <a:ext cx="2372520" cy="864096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22225"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7" name="Prostokąt 46">
              <a:extLst>
                <a:ext uri="{FF2B5EF4-FFF2-40B4-BE49-F238E27FC236}">
                  <a16:creationId xmlns:a16="http://schemas.microsoft.com/office/drawing/2014/main" id="{85A0D136-5ACE-EF20-104B-5542FD646326}"/>
                </a:ext>
              </a:extLst>
            </p:cNvPr>
            <p:cNvSpPr/>
            <p:nvPr/>
          </p:nvSpPr>
          <p:spPr>
            <a:xfrm>
              <a:off x="3536344" y="2276870"/>
              <a:ext cx="1911584" cy="10254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Prostokąt 47">
              <a:extLst>
                <a:ext uri="{FF2B5EF4-FFF2-40B4-BE49-F238E27FC236}">
                  <a16:creationId xmlns:a16="http://schemas.microsoft.com/office/drawing/2014/main" id="{CD820627-AC8C-0865-8A38-7D1977BABEBA}"/>
                </a:ext>
              </a:extLst>
            </p:cNvPr>
            <p:cNvSpPr/>
            <p:nvPr/>
          </p:nvSpPr>
          <p:spPr>
            <a:xfrm rot="16200000">
              <a:off x="4942001" y="2707046"/>
              <a:ext cx="936104" cy="7575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9" name="Prostokąt 48">
              <a:extLst>
                <a:ext uri="{FF2B5EF4-FFF2-40B4-BE49-F238E27FC236}">
                  <a16:creationId xmlns:a16="http://schemas.microsoft.com/office/drawing/2014/main" id="{E7879F64-EF02-0087-CEA1-492FBDC9C7ED}"/>
                </a:ext>
              </a:extLst>
            </p:cNvPr>
            <p:cNvSpPr/>
            <p:nvPr/>
          </p:nvSpPr>
          <p:spPr>
            <a:xfrm>
              <a:off x="3966832" y="2204860"/>
              <a:ext cx="1564609" cy="674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Prostokąt 49">
              <a:extLst>
                <a:ext uri="{FF2B5EF4-FFF2-40B4-BE49-F238E27FC236}">
                  <a16:creationId xmlns:a16="http://schemas.microsoft.com/office/drawing/2014/main" id="{C3EA29AF-1FB0-D6CE-CA75-61905A72F156}"/>
                </a:ext>
              </a:extLst>
            </p:cNvPr>
            <p:cNvSpPr/>
            <p:nvPr/>
          </p:nvSpPr>
          <p:spPr>
            <a:xfrm rot="16200000">
              <a:off x="4989507" y="2671037"/>
              <a:ext cx="1008111" cy="757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1" name="Prostokąt 50">
              <a:extLst>
                <a:ext uri="{FF2B5EF4-FFF2-40B4-BE49-F238E27FC236}">
                  <a16:creationId xmlns:a16="http://schemas.microsoft.com/office/drawing/2014/main" id="{7E1F7B8F-07EE-0DCB-A7DB-FF7B3F9E289A}"/>
                </a:ext>
              </a:extLst>
            </p:cNvPr>
            <p:cNvSpPr/>
            <p:nvPr/>
          </p:nvSpPr>
          <p:spPr>
            <a:xfrm>
              <a:off x="3912674" y="2051721"/>
              <a:ext cx="1759975" cy="14857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2" name="Prostokąt 51">
              <a:extLst>
                <a:ext uri="{FF2B5EF4-FFF2-40B4-BE49-F238E27FC236}">
                  <a16:creationId xmlns:a16="http://schemas.microsoft.com/office/drawing/2014/main" id="{12CD4BF1-3358-FBAE-D173-F604C9E6D320}"/>
                </a:ext>
              </a:extLst>
            </p:cNvPr>
            <p:cNvSpPr/>
            <p:nvPr/>
          </p:nvSpPr>
          <p:spPr>
            <a:xfrm>
              <a:off x="2959743" y="2268978"/>
              <a:ext cx="606297" cy="1261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Prostokąt 52">
              <a:extLst>
                <a:ext uri="{FF2B5EF4-FFF2-40B4-BE49-F238E27FC236}">
                  <a16:creationId xmlns:a16="http://schemas.microsoft.com/office/drawing/2014/main" id="{B317C823-6418-786A-739D-6E6A2FC4D188}"/>
                </a:ext>
              </a:extLst>
            </p:cNvPr>
            <p:cNvSpPr/>
            <p:nvPr/>
          </p:nvSpPr>
          <p:spPr>
            <a:xfrm rot="16200000">
              <a:off x="3446722" y="2208826"/>
              <a:ext cx="170564" cy="68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Prostokąt 53">
              <a:extLst>
                <a:ext uri="{FF2B5EF4-FFF2-40B4-BE49-F238E27FC236}">
                  <a16:creationId xmlns:a16="http://schemas.microsoft.com/office/drawing/2014/main" id="{69E56BA7-AD30-EA45-B835-56589D382A9F}"/>
                </a:ext>
              </a:extLst>
            </p:cNvPr>
            <p:cNvSpPr/>
            <p:nvPr/>
          </p:nvSpPr>
          <p:spPr>
            <a:xfrm rot="10800000">
              <a:off x="3501453" y="2150133"/>
              <a:ext cx="281052" cy="1081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F782008B-5B71-0B46-9BAD-9010E22A3EA0}"/>
                </a:ext>
              </a:extLst>
            </p:cNvPr>
            <p:cNvSpPr/>
            <p:nvPr/>
          </p:nvSpPr>
          <p:spPr>
            <a:xfrm rot="5400000">
              <a:off x="5051711" y="2592034"/>
              <a:ext cx="1108419" cy="133455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Dowolny kształt: kształt 55">
              <a:extLst>
                <a:ext uri="{FF2B5EF4-FFF2-40B4-BE49-F238E27FC236}">
                  <a16:creationId xmlns:a16="http://schemas.microsoft.com/office/drawing/2014/main" id="{3A11DFC1-25DF-E202-1041-D8B17B09D50F}"/>
                </a:ext>
              </a:extLst>
            </p:cNvPr>
            <p:cNvSpPr/>
            <p:nvPr/>
          </p:nvSpPr>
          <p:spPr>
            <a:xfrm>
              <a:off x="3057279" y="1880657"/>
              <a:ext cx="969905" cy="405335"/>
            </a:xfrm>
            <a:custGeom>
              <a:avLst/>
              <a:gdLst>
                <a:gd name="connsiteX0" fmla="*/ 0 w 994410"/>
                <a:gd name="connsiteY0" fmla="*/ 11430 h 365760"/>
                <a:gd name="connsiteX1" fmla="*/ 0 w 994410"/>
                <a:gd name="connsiteY1" fmla="*/ 11430 h 365760"/>
                <a:gd name="connsiteX2" fmla="*/ 106680 w 994410"/>
                <a:gd name="connsiteY2" fmla="*/ 7620 h 365760"/>
                <a:gd name="connsiteX3" fmla="*/ 171450 w 994410"/>
                <a:gd name="connsiteY3" fmla="*/ 0 h 365760"/>
                <a:gd name="connsiteX4" fmla="*/ 601980 w 994410"/>
                <a:gd name="connsiteY4" fmla="*/ 7620 h 365760"/>
                <a:gd name="connsiteX5" fmla="*/ 670560 w 994410"/>
                <a:gd name="connsiteY5" fmla="*/ 26670 h 365760"/>
                <a:gd name="connsiteX6" fmla="*/ 697230 w 994410"/>
                <a:gd name="connsiteY6" fmla="*/ 30480 h 365760"/>
                <a:gd name="connsiteX7" fmla="*/ 708660 w 994410"/>
                <a:gd name="connsiteY7" fmla="*/ 34290 h 365760"/>
                <a:gd name="connsiteX8" fmla="*/ 735330 w 994410"/>
                <a:gd name="connsiteY8" fmla="*/ 41910 h 365760"/>
                <a:gd name="connsiteX9" fmla="*/ 754380 w 994410"/>
                <a:gd name="connsiteY9" fmla="*/ 49530 h 365760"/>
                <a:gd name="connsiteX10" fmla="*/ 769620 w 994410"/>
                <a:gd name="connsiteY10" fmla="*/ 57150 h 365760"/>
                <a:gd name="connsiteX11" fmla="*/ 784860 w 994410"/>
                <a:gd name="connsiteY11" fmla="*/ 68580 h 365760"/>
                <a:gd name="connsiteX12" fmla="*/ 800100 w 994410"/>
                <a:gd name="connsiteY12" fmla="*/ 76200 h 365760"/>
                <a:gd name="connsiteX13" fmla="*/ 815340 w 994410"/>
                <a:gd name="connsiteY13" fmla="*/ 91440 h 365760"/>
                <a:gd name="connsiteX14" fmla="*/ 838200 w 994410"/>
                <a:gd name="connsiteY14" fmla="*/ 106680 h 365760"/>
                <a:gd name="connsiteX15" fmla="*/ 861060 w 994410"/>
                <a:gd name="connsiteY15" fmla="*/ 121920 h 365760"/>
                <a:gd name="connsiteX16" fmla="*/ 887730 w 994410"/>
                <a:gd name="connsiteY16" fmla="*/ 148590 h 365760"/>
                <a:gd name="connsiteX17" fmla="*/ 899160 w 994410"/>
                <a:gd name="connsiteY17" fmla="*/ 160020 h 365760"/>
                <a:gd name="connsiteX18" fmla="*/ 925830 w 994410"/>
                <a:gd name="connsiteY18" fmla="*/ 194310 h 365760"/>
                <a:gd name="connsiteX19" fmla="*/ 929640 w 994410"/>
                <a:gd name="connsiteY19" fmla="*/ 205740 h 365760"/>
                <a:gd name="connsiteX20" fmla="*/ 937260 w 994410"/>
                <a:gd name="connsiteY20" fmla="*/ 220980 h 365760"/>
                <a:gd name="connsiteX21" fmla="*/ 944880 w 994410"/>
                <a:gd name="connsiteY21" fmla="*/ 247650 h 365760"/>
                <a:gd name="connsiteX22" fmla="*/ 952500 w 994410"/>
                <a:gd name="connsiteY22" fmla="*/ 262890 h 365760"/>
                <a:gd name="connsiteX23" fmla="*/ 956310 w 994410"/>
                <a:gd name="connsiteY23" fmla="*/ 278130 h 365760"/>
                <a:gd name="connsiteX24" fmla="*/ 971550 w 994410"/>
                <a:gd name="connsiteY24" fmla="*/ 300990 h 365760"/>
                <a:gd name="connsiteX25" fmla="*/ 979170 w 994410"/>
                <a:gd name="connsiteY25" fmla="*/ 320040 h 365760"/>
                <a:gd name="connsiteX26" fmla="*/ 982980 w 994410"/>
                <a:gd name="connsiteY26" fmla="*/ 339090 h 365760"/>
                <a:gd name="connsiteX27" fmla="*/ 990600 w 994410"/>
                <a:gd name="connsiteY27" fmla="*/ 354330 h 365760"/>
                <a:gd name="connsiteX28" fmla="*/ 994410 w 994410"/>
                <a:gd name="connsiteY28" fmla="*/ 361950 h 365760"/>
                <a:gd name="connsiteX29" fmla="*/ 746760 w 994410"/>
                <a:gd name="connsiteY29" fmla="*/ 358140 h 365760"/>
                <a:gd name="connsiteX30" fmla="*/ 746760 w 994410"/>
                <a:gd name="connsiteY30" fmla="*/ 243840 h 365760"/>
                <a:gd name="connsiteX31" fmla="*/ 461010 w 994410"/>
                <a:gd name="connsiteY31" fmla="*/ 255270 h 365760"/>
                <a:gd name="connsiteX32" fmla="*/ 449580 w 994410"/>
                <a:gd name="connsiteY32" fmla="*/ 361950 h 365760"/>
                <a:gd name="connsiteX33" fmla="*/ 0 w 994410"/>
                <a:gd name="connsiteY33" fmla="*/ 365760 h 365760"/>
                <a:gd name="connsiteX34" fmla="*/ 0 w 994410"/>
                <a:gd name="connsiteY34" fmla="*/ 11430 h 365760"/>
                <a:gd name="connsiteX0" fmla="*/ 0 w 994410"/>
                <a:gd name="connsiteY0" fmla="*/ 23923 h 378253"/>
                <a:gd name="connsiteX1" fmla="*/ 0 w 994410"/>
                <a:gd name="connsiteY1" fmla="*/ 23923 h 378253"/>
                <a:gd name="connsiteX2" fmla="*/ 87215 w 994410"/>
                <a:gd name="connsiteY2" fmla="*/ 59 h 378253"/>
                <a:gd name="connsiteX3" fmla="*/ 171450 w 994410"/>
                <a:gd name="connsiteY3" fmla="*/ 12493 h 378253"/>
                <a:gd name="connsiteX4" fmla="*/ 601980 w 994410"/>
                <a:gd name="connsiteY4" fmla="*/ 20113 h 378253"/>
                <a:gd name="connsiteX5" fmla="*/ 670560 w 994410"/>
                <a:gd name="connsiteY5" fmla="*/ 39163 h 378253"/>
                <a:gd name="connsiteX6" fmla="*/ 697230 w 994410"/>
                <a:gd name="connsiteY6" fmla="*/ 42973 h 378253"/>
                <a:gd name="connsiteX7" fmla="*/ 708660 w 994410"/>
                <a:gd name="connsiteY7" fmla="*/ 46783 h 378253"/>
                <a:gd name="connsiteX8" fmla="*/ 735330 w 994410"/>
                <a:gd name="connsiteY8" fmla="*/ 54403 h 378253"/>
                <a:gd name="connsiteX9" fmla="*/ 754380 w 994410"/>
                <a:gd name="connsiteY9" fmla="*/ 62023 h 378253"/>
                <a:gd name="connsiteX10" fmla="*/ 769620 w 994410"/>
                <a:gd name="connsiteY10" fmla="*/ 69643 h 378253"/>
                <a:gd name="connsiteX11" fmla="*/ 784860 w 994410"/>
                <a:gd name="connsiteY11" fmla="*/ 81073 h 378253"/>
                <a:gd name="connsiteX12" fmla="*/ 800100 w 994410"/>
                <a:gd name="connsiteY12" fmla="*/ 88693 h 378253"/>
                <a:gd name="connsiteX13" fmla="*/ 815340 w 994410"/>
                <a:gd name="connsiteY13" fmla="*/ 103933 h 378253"/>
                <a:gd name="connsiteX14" fmla="*/ 838200 w 994410"/>
                <a:gd name="connsiteY14" fmla="*/ 119173 h 378253"/>
                <a:gd name="connsiteX15" fmla="*/ 861060 w 994410"/>
                <a:gd name="connsiteY15" fmla="*/ 134413 h 378253"/>
                <a:gd name="connsiteX16" fmla="*/ 887730 w 994410"/>
                <a:gd name="connsiteY16" fmla="*/ 161083 h 378253"/>
                <a:gd name="connsiteX17" fmla="*/ 899160 w 994410"/>
                <a:gd name="connsiteY17" fmla="*/ 172513 h 378253"/>
                <a:gd name="connsiteX18" fmla="*/ 925830 w 994410"/>
                <a:gd name="connsiteY18" fmla="*/ 206803 h 378253"/>
                <a:gd name="connsiteX19" fmla="*/ 929640 w 994410"/>
                <a:gd name="connsiteY19" fmla="*/ 218233 h 378253"/>
                <a:gd name="connsiteX20" fmla="*/ 937260 w 994410"/>
                <a:gd name="connsiteY20" fmla="*/ 233473 h 378253"/>
                <a:gd name="connsiteX21" fmla="*/ 944880 w 994410"/>
                <a:gd name="connsiteY21" fmla="*/ 260143 h 378253"/>
                <a:gd name="connsiteX22" fmla="*/ 952500 w 994410"/>
                <a:gd name="connsiteY22" fmla="*/ 275383 h 378253"/>
                <a:gd name="connsiteX23" fmla="*/ 956310 w 994410"/>
                <a:gd name="connsiteY23" fmla="*/ 290623 h 378253"/>
                <a:gd name="connsiteX24" fmla="*/ 971550 w 994410"/>
                <a:gd name="connsiteY24" fmla="*/ 313483 h 378253"/>
                <a:gd name="connsiteX25" fmla="*/ 979170 w 994410"/>
                <a:gd name="connsiteY25" fmla="*/ 332533 h 378253"/>
                <a:gd name="connsiteX26" fmla="*/ 982980 w 994410"/>
                <a:gd name="connsiteY26" fmla="*/ 351583 h 378253"/>
                <a:gd name="connsiteX27" fmla="*/ 990600 w 994410"/>
                <a:gd name="connsiteY27" fmla="*/ 366823 h 378253"/>
                <a:gd name="connsiteX28" fmla="*/ 994410 w 994410"/>
                <a:gd name="connsiteY28" fmla="*/ 374443 h 378253"/>
                <a:gd name="connsiteX29" fmla="*/ 746760 w 994410"/>
                <a:gd name="connsiteY29" fmla="*/ 370633 h 378253"/>
                <a:gd name="connsiteX30" fmla="*/ 746760 w 994410"/>
                <a:gd name="connsiteY30" fmla="*/ 256333 h 378253"/>
                <a:gd name="connsiteX31" fmla="*/ 461010 w 994410"/>
                <a:gd name="connsiteY31" fmla="*/ 267763 h 378253"/>
                <a:gd name="connsiteX32" fmla="*/ 449580 w 994410"/>
                <a:gd name="connsiteY32" fmla="*/ 374443 h 378253"/>
                <a:gd name="connsiteX33" fmla="*/ 0 w 994410"/>
                <a:gd name="connsiteY33" fmla="*/ 378253 h 378253"/>
                <a:gd name="connsiteX34" fmla="*/ 0 w 994410"/>
                <a:gd name="connsiteY34" fmla="*/ 23923 h 378253"/>
                <a:gd name="connsiteX0" fmla="*/ 0 w 994410"/>
                <a:gd name="connsiteY0" fmla="*/ 11430 h 365760"/>
                <a:gd name="connsiteX1" fmla="*/ 0 w 994410"/>
                <a:gd name="connsiteY1" fmla="*/ 11430 h 365760"/>
                <a:gd name="connsiteX2" fmla="*/ 72616 w 994410"/>
                <a:gd name="connsiteY2" fmla="*/ 2607 h 365760"/>
                <a:gd name="connsiteX3" fmla="*/ 171450 w 994410"/>
                <a:gd name="connsiteY3" fmla="*/ 0 h 365760"/>
                <a:gd name="connsiteX4" fmla="*/ 601980 w 994410"/>
                <a:gd name="connsiteY4" fmla="*/ 7620 h 365760"/>
                <a:gd name="connsiteX5" fmla="*/ 670560 w 994410"/>
                <a:gd name="connsiteY5" fmla="*/ 26670 h 365760"/>
                <a:gd name="connsiteX6" fmla="*/ 697230 w 994410"/>
                <a:gd name="connsiteY6" fmla="*/ 30480 h 365760"/>
                <a:gd name="connsiteX7" fmla="*/ 708660 w 994410"/>
                <a:gd name="connsiteY7" fmla="*/ 34290 h 365760"/>
                <a:gd name="connsiteX8" fmla="*/ 735330 w 994410"/>
                <a:gd name="connsiteY8" fmla="*/ 41910 h 365760"/>
                <a:gd name="connsiteX9" fmla="*/ 754380 w 994410"/>
                <a:gd name="connsiteY9" fmla="*/ 49530 h 365760"/>
                <a:gd name="connsiteX10" fmla="*/ 769620 w 994410"/>
                <a:gd name="connsiteY10" fmla="*/ 57150 h 365760"/>
                <a:gd name="connsiteX11" fmla="*/ 784860 w 994410"/>
                <a:gd name="connsiteY11" fmla="*/ 68580 h 365760"/>
                <a:gd name="connsiteX12" fmla="*/ 800100 w 994410"/>
                <a:gd name="connsiteY12" fmla="*/ 76200 h 365760"/>
                <a:gd name="connsiteX13" fmla="*/ 815340 w 994410"/>
                <a:gd name="connsiteY13" fmla="*/ 91440 h 365760"/>
                <a:gd name="connsiteX14" fmla="*/ 838200 w 994410"/>
                <a:gd name="connsiteY14" fmla="*/ 106680 h 365760"/>
                <a:gd name="connsiteX15" fmla="*/ 861060 w 994410"/>
                <a:gd name="connsiteY15" fmla="*/ 121920 h 365760"/>
                <a:gd name="connsiteX16" fmla="*/ 887730 w 994410"/>
                <a:gd name="connsiteY16" fmla="*/ 148590 h 365760"/>
                <a:gd name="connsiteX17" fmla="*/ 899160 w 994410"/>
                <a:gd name="connsiteY17" fmla="*/ 160020 h 365760"/>
                <a:gd name="connsiteX18" fmla="*/ 925830 w 994410"/>
                <a:gd name="connsiteY18" fmla="*/ 194310 h 365760"/>
                <a:gd name="connsiteX19" fmla="*/ 929640 w 994410"/>
                <a:gd name="connsiteY19" fmla="*/ 205740 h 365760"/>
                <a:gd name="connsiteX20" fmla="*/ 937260 w 994410"/>
                <a:gd name="connsiteY20" fmla="*/ 220980 h 365760"/>
                <a:gd name="connsiteX21" fmla="*/ 944880 w 994410"/>
                <a:gd name="connsiteY21" fmla="*/ 247650 h 365760"/>
                <a:gd name="connsiteX22" fmla="*/ 952500 w 994410"/>
                <a:gd name="connsiteY22" fmla="*/ 262890 h 365760"/>
                <a:gd name="connsiteX23" fmla="*/ 956310 w 994410"/>
                <a:gd name="connsiteY23" fmla="*/ 278130 h 365760"/>
                <a:gd name="connsiteX24" fmla="*/ 971550 w 994410"/>
                <a:gd name="connsiteY24" fmla="*/ 300990 h 365760"/>
                <a:gd name="connsiteX25" fmla="*/ 979170 w 994410"/>
                <a:gd name="connsiteY25" fmla="*/ 320040 h 365760"/>
                <a:gd name="connsiteX26" fmla="*/ 982980 w 994410"/>
                <a:gd name="connsiteY26" fmla="*/ 339090 h 365760"/>
                <a:gd name="connsiteX27" fmla="*/ 990600 w 994410"/>
                <a:gd name="connsiteY27" fmla="*/ 354330 h 365760"/>
                <a:gd name="connsiteX28" fmla="*/ 994410 w 994410"/>
                <a:gd name="connsiteY28" fmla="*/ 361950 h 365760"/>
                <a:gd name="connsiteX29" fmla="*/ 746760 w 994410"/>
                <a:gd name="connsiteY29" fmla="*/ 358140 h 365760"/>
                <a:gd name="connsiteX30" fmla="*/ 746760 w 994410"/>
                <a:gd name="connsiteY30" fmla="*/ 243840 h 365760"/>
                <a:gd name="connsiteX31" fmla="*/ 461010 w 994410"/>
                <a:gd name="connsiteY31" fmla="*/ 255270 h 365760"/>
                <a:gd name="connsiteX32" fmla="*/ 449580 w 994410"/>
                <a:gd name="connsiteY32" fmla="*/ 361950 h 365760"/>
                <a:gd name="connsiteX33" fmla="*/ 0 w 994410"/>
                <a:gd name="connsiteY33" fmla="*/ 365760 h 365760"/>
                <a:gd name="connsiteX34" fmla="*/ 0 w 994410"/>
                <a:gd name="connsiteY34" fmla="*/ 11430 h 365760"/>
                <a:gd name="connsiteX0" fmla="*/ 0 w 994410"/>
                <a:gd name="connsiteY0" fmla="*/ 11430 h 365760"/>
                <a:gd name="connsiteX1" fmla="*/ 0 w 994410"/>
                <a:gd name="connsiteY1" fmla="*/ 11430 h 365760"/>
                <a:gd name="connsiteX2" fmla="*/ 72616 w 994410"/>
                <a:gd name="connsiteY2" fmla="*/ 2607 h 365760"/>
                <a:gd name="connsiteX3" fmla="*/ 171450 w 994410"/>
                <a:gd name="connsiteY3" fmla="*/ 0 h 365760"/>
                <a:gd name="connsiteX4" fmla="*/ 519862 w 994410"/>
                <a:gd name="connsiteY4" fmla="*/ 100 h 365760"/>
                <a:gd name="connsiteX5" fmla="*/ 670560 w 994410"/>
                <a:gd name="connsiteY5" fmla="*/ 26670 h 365760"/>
                <a:gd name="connsiteX6" fmla="*/ 697230 w 994410"/>
                <a:gd name="connsiteY6" fmla="*/ 30480 h 365760"/>
                <a:gd name="connsiteX7" fmla="*/ 708660 w 994410"/>
                <a:gd name="connsiteY7" fmla="*/ 34290 h 365760"/>
                <a:gd name="connsiteX8" fmla="*/ 735330 w 994410"/>
                <a:gd name="connsiteY8" fmla="*/ 41910 h 365760"/>
                <a:gd name="connsiteX9" fmla="*/ 754380 w 994410"/>
                <a:gd name="connsiteY9" fmla="*/ 49530 h 365760"/>
                <a:gd name="connsiteX10" fmla="*/ 769620 w 994410"/>
                <a:gd name="connsiteY10" fmla="*/ 57150 h 365760"/>
                <a:gd name="connsiteX11" fmla="*/ 784860 w 994410"/>
                <a:gd name="connsiteY11" fmla="*/ 68580 h 365760"/>
                <a:gd name="connsiteX12" fmla="*/ 800100 w 994410"/>
                <a:gd name="connsiteY12" fmla="*/ 76200 h 365760"/>
                <a:gd name="connsiteX13" fmla="*/ 815340 w 994410"/>
                <a:gd name="connsiteY13" fmla="*/ 91440 h 365760"/>
                <a:gd name="connsiteX14" fmla="*/ 838200 w 994410"/>
                <a:gd name="connsiteY14" fmla="*/ 106680 h 365760"/>
                <a:gd name="connsiteX15" fmla="*/ 861060 w 994410"/>
                <a:gd name="connsiteY15" fmla="*/ 121920 h 365760"/>
                <a:gd name="connsiteX16" fmla="*/ 887730 w 994410"/>
                <a:gd name="connsiteY16" fmla="*/ 148590 h 365760"/>
                <a:gd name="connsiteX17" fmla="*/ 899160 w 994410"/>
                <a:gd name="connsiteY17" fmla="*/ 160020 h 365760"/>
                <a:gd name="connsiteX18" fmla="*/ 925830 w 994410"/>
                <a:gd name="connsiteY18" fmla="*/ 194310 h 365760"/>
                <a:gd name="connsiteX19" fmla="*/ 929640 w 994410"/>
                <a:gd name="connsiteY19" fmla="*/ 205740 h 365760"/>
                <a:gd name="connsiteX20" fmla="*/ 937260 w 994410"/>
                <a:gd name="connsiteY20" fmla="*/ 220980 h 365760"/>
                <a:gd name="connsiteX21" fmla="*/ 944880 w 994410"/>
                <a:gd name="connsiteY21" fmla="*/ 247650 h 365760"/>
                <a:gd name="connsiteX22" fmla="*/ 952500 w 994410"/>
                <a:gd name="connsiteY22" fmla="*/ 262890 h 365760"/>
                <a:gd name="connsiteX23" fmla="*/ 956310 w 994410"/>
                <a:gd name="connsiteY23" fmla="*/ 278130 h 365760"/>
                <a:gd name="connsiteX24" fmla="*/ 971550 w 994410"/>
                <a:gd name="connsiteY24" fmla="*/ 300990 h 365760"/>
                <a:gd name="connsiteX25" fmla="*/ 979170 w 994410"/>
                <a:gd name="connsiteY25" fmla="*/ 320040 h 365760"/>
                <a:gd name="connsiteX26" fmla="*/ 982980 w 994410"/>
                <a:gd name="connsiteY26" fmla="*/ 339090 h 365760"/>
                <a:gd name="connsiteX27" fmla="*/ 990600 w 994410"/>
                <a:gd name="connsiteY27" fmla="*/ 354330 h 365760"/>
                <a:gd name="connsiteX28" fmla="*/ 994410 w 994410"/>
                <a:gd name="connsiteY28" fmla="*/ 361950 h 365760"/>
                <a:gd name="connsiteX29" fmla="*/ 746760 w 994410"/>
                <a:gd name="connsiteY29" fmla="*/ 358140 h 365760"/>
                <a:gd name="connsiteX30" fmla="*/ 746760 w 994410"/>
                <a:gd name="connsiteY30" fmla="*/ 243840 h 365760"/>
                <a:gd name="connsiteX31" fmla="*/ 461010 w 994410"/>
                <a:gd name="connsiteY31" fmla="*/ 255270 h 365760"/>
                <a:gd name="connsiteX32" fmla="*/ 449580 w 994410"/>
                <a:gd name="connsiteY32" fmla="*/ 361950 h 365760"/>
                <a:gd name="connsiteX33" fmla="*/ 0 w 994410"/>
                <a:gd name="connsiteY33" fmla="*/ 365760 h 365760"/>
                <a:gd name="connsiteX34" fmla="*/ 0 w 994410"/>
                <a:gd name="connsiteY34" fmla="*/ 11430 h 365760"/>
                <a:gd name="connsiteX0" fmla="*/ 0 w 994410"/>
                <a:gd name="connsiteY0" fmla="*/ 11430 h 365760"/>
                <a:gd name="connsiteX1" fmla="*/ 0 w 994410"/>
                <a:gd name="connsiteY1" fmla="*/ 11430 h 365760"/>
                <a:gd name="connsiteX2" fmla="*/ 72616 w 994410"/>
                <a:gd name="connsiteY2" fmla="*/ 2607 h 365760"/>
                <a:gd name="connsiteX3" fmla="*/ 171450 w 994410"/>
                <a:gd name="connsiteY3" fmla="*/ 0 h 365760"/>
                <a:gd name="connsiteX4" fmla="*/ 519862 w 994410"/>
                <a:gd name="connsiteY4" fmla="*/ 100 h 365760"/>
                <a:gd name="connsiteX5" fmla="*/ 670560 w 994410"/>
                <a:gd name="connsiteY5" fmla="*/ 26670 h 365760"/>
                <a:gd name="connsiteX6" fmla="*/ 697230 w 994410"/>
                <a:gd name="connsiteY6" fmla="*/ 30480 h 365760"/>
                <a:gd name="connsiteX7" fmla="*/ 708660 w 994410"/>
                <a:gd name="connsiteY7" fmla="*/ 34290 h 365760"/>
                <a:gd name="connsiteX8" fmla="*/ 735330 w 994410"/>
                <a:gd name="connsiteY8" fmla="*/ 41910 h 365760"/>
                <a:gd name="connsiteX9" fmla="*/ 754380 w 994410"/>
                <a:gd name="connsiteY9" fmla="*/ 49530 h 365760"/>
                <a:gd name="connsiteX10" fmla="*/ 769620 w 994410"/>
                <a:gd name="connsiteY10" fmla="*/ 57150 h 365760"/>
                <a:gd name="connsiteX11" fmla="*/ 784860 w 994410"/>
                <a:gd name="connsiteY11" fmla="*/ 68580 h 365760"/>
                <a:gd name="connsiteX12" fmla="*/ 800100 w 994410"/>
                <a:gd name="connsiteY12" fmla="*/ 76200 h 365760"/>
                <a:gd name="connsiteX13" fmla="*/ 815340 w 994410"/>
                <a:gd name="connsiteY13" fmla="*/ 91440 h 365760"/>
                <a:gd name="connsiteX14" fmla="*/ 838200 w 994410"/>
                <a:gd name="connsiteY14" fmla="*/ 106680 h 365760"/>
                <a:gd name="connsiteX15" fmla="*/ 861060 w 994410"/>
                <a:gd name="connsiteY15" fmla="*/ 121920 h 365760"/>
                <a:gd name="connsiteX16" fmla="*/ 887730 w 994410"/>
                <a:gd name="connsiteY16" fmla="*/ 148590 h 365760"/>
                <a:gd name="connsiteX17" fmla="*/ 899160 w 994410"/>
                <a:gd name="connsiteY17" fmla="*/ 160020 h 365760"/>
                <a:gd name="connsiteX18" fmla="*/ 925830 w 994410"/>
                <a:gd name="connsiteY18" fmla="*/ 194310 h 365760"/>
                <a:gd name="connsiteX19" fmla="*/ 929640 w 994410"/>
                <a:gd name="connsiteY19" fmla="*/ 205740 h 365760"/>
                <a:gd name="connsiteX20" fmla="*/ 937260 w 994410"/>
                <a:gd name="connsiteY20" fmla="*/ 220980 h 365760"/>
                <a:gd name="connsiteX21" fmla="*/ 944880 w 994410"/>
                <a:gd name="connsiteY21" fmla="*/ 247650 h 365760"/>
                <a:gd name="connsiteX22" fmla="*/ 952500 w 994410"/>
                <a:gd name="connsiteY22" fmla="*/ 262890 h 365760"/>
                <a:gd name="connsiteX23" fmla="*/ 956310 w 994410"/>
                <a:gd name="connsiteY23" fmla="*/ 278130 h 365760"/>
                <a:gd name="connsiteX24" fmla="*/ 971550 w 994410"/>
                <a:gd name="connsiteY24" fmla="*/ 300990 h 365760"/>
                <a:gd name="connsiteX25" fmla="*/ 979170 w 994410"/>
                <a:gd name="connsiteY25" fmla="*/ 320040 h 365760"/>
                <a:gd name="connsiteX26" fmla="*/ 982980 w 994410"/>
                <a:gd name="connsiteY26" fmla="*/ 339090 h 365760"/>
                <a:gd name="connsiteX27" fmla="*/ 990600 w 994410"/>
                <a:gd name="connsiteY27" fmla="*/ 354330 h 365760"/>
                <a:gd name="connsiteX28" fmla="*/ 994410 w 994410"/>
                <a:gd name="connsiteY28" fmla="*/ 361950 h 365760"/>
                <a:gd name="connsiteX29" fmla="*/ 746760 w 994410"/>
                <a:gd name="connsiteY29" fmla="*/ 358140 h 365760"/>
                <a:gd name="connsiteX30" fmla="*/ 744936 w 994410"/>
                <a:gd name="connsiteY30" fmla="*/ 247601 h 365760"/>
                <a:gd name="connsiteX31" fmla="*/ 461010 w 994410"/>
                <a:gd name="connsiteY31" fmla="*/ 255270 h 365760"/>
                <a:gd name="connsiteX32" fmla="*/ 449580 w 994410"/>
                <a:gd name="connsiteY32" fmla="*/ 361950 h 365760"/>
                <a:gd name="connsiteX33" fmla="*/ 0 w 994410"/>
                <a:gd name="connsiteY33" fmla="*/ 365760 h 365760"/>
                <a:gd name="connsiteX34" fmla="*/ 0 w 994410"/>
                <a:gd name="connsiteY34" fmla="*/ 11430 h 365760"/>
                <a:gd name="connsiteX0" fmla="*/ 0 w 994410"/>
                <a:gd name="connsiteY0" fmla="*/ 11430 h 365760"/>
                <a:gd name="connsiteX1" fmla="*/ 0 w 994410"/>
                <a:gd name="connsiteY1" fmla="*/ 11430 h 365760"/>
                <a:gd name="connsiteX2" fmla="*/ 72616 w 994410"/>
                <a:gd name="connsiteY2" fmla="*/ 2607 h 365760"/>
                <a:gd name="connsiteX3" fmla="*/ 171450 w 994410"/>
                <a:gd name="connsiteY3" fmla="*/ 0 h 365760"/>
                <a:gd name="connsiteX4" fmla="*/ 519862 w 994410"/>
                <a:gd name="connsiteY4" fmla="*/ 100 h 365760"/>
                <a:gd name="connsiteX5" fmla="*/ 670560 w 994410"/>
                <a:gd name="connsiteY5" fmla="*/ 26670 h 365760"/>
                <a:gd name="connsiteX6" fmla="*/ 697230 w 994410"/>
                <a:gd name="connsiteY6" fmla="*/ 30480 h 365760"/>
                <a:gd name="connsiteX7" fmla="*/ 708660 w 994410"/>
                <a:gd name="connsiteY7" fmla="*/ 34290 h 365760"/>
                <a:gd name="connsiteX8" fmla="*/ 735330 w 994410"/>
                <a:gd name="connsiteY8" fmla="*/ 41910 h 365760"/>
                <a:gd name="connsiteX9" fmla="*/ 754380 w 994410"/>
                <a:gd name="connsiteY9" fmla="*/ 49530 h 365760"/>
                <a:gd name="connsiteX10" fmla="*/ 769620 w 994410"/>
                <a:gd name="connsiteY10" fmla="*/ 57150 h 365760"/>
                <a:gd name="connsiteX11" fmla="*/ 784860 w 994410"/>
                <a:gd name="connsiteY11" fmla="*/ 68580 h 365760"/>
                <a:gd name="connsiteX12" fmla="*/ 800100 w 994410"/>
                <a:gd name="connsiteY12" fmla="*/ 76200 h 365760"/>
                <a:gd name="connsiteX13" fmla="*/ 815340 w 994410"/>
                <a:gd name="connsiteY13" fmla="*/ 91440 h 365760"/>
                <a:gd name="connsiteX14" fmla="*/ 838200 w 994410"/>
                <a:gd name="connsiteY14" fmla="*/ 106680 h 365760"/>
                <a:gd name="connsiteX15" fmla="*/ 861060 w 994410"/>
                <a:gd name="connsiteY15" fmla="*/ 121920 h 365760"/>
                <a:gd name="connsiteX16" fmla="*/ 887730 w 994410"/>
                <a:gd name="connsiteY16" fmla="*/ 148590 h 365760"/>
                <a:gd name="connsiteX17" fmla="*/ 899160 w 994410"/>
                <a:gd name="connsiteY17" fmla="*/ 160020 h 365760"/>
                <a:gd name="connsiteX18" fmla="*/ 925830 w 994410"/>
                <a:gd name="connsiteY18" fmla="*/ 194310 h 365760"/>
                <a:gd name="connsiteX19" fmla="*/ 929640 w 994410"/>
                <a:gd name="connsiteY19" fmla="*/ 205740 h 365760"/>
                <a:gd name="connsiteX20" fmla="*/ 937260 w 994410"/>
                <a:gd name="connsiteY20" fmla="*/ 220980 h 365760"/>
                <a:gd name="connsiteX21" fmla="*/ 944880 w 994410"/>
                <a:gd name="connsiteY21" fmla="*/ 247650 h 365760"/>
                <a:gd name="connsiteX22" fmla="*/ 952500 w 994410"/>
                <a:gd name="connsiteY22" fmla="*/ 262890 h 365760"/>
                <a:gd name="connsiteX23" fmla="*/ 956310 w 994410"/>
                <a:gd name="connsiteY23" fmla="*/ 278130 h 365760"/>
                <a:gd name="connsiteX24" fmla="*/ 971550 w 994410"/>
                <a:gd name="connsiteY24" fmla="*/ 300990 h 365760"/>
                <a:gd name="connsiteX25" fmla="*/ 979170 w 994410"/>
                <a:gd name="connsiteY25" fmla="*/ 320040 h 365760"/>
                <a:gd name="connsiteX26" fmla="*/ 982980 w 994410"/>
                <a:gd name="connsiteY26" fmla="*/ 339090 h 365760"/>
                <a:gd name="connsiteX27" fmla="*/ 990600 w 994410"/>
                <a:gd name="connsiteY27" fmla="*/ 354330 h 365760"/>
                <a:gd name="connsiteX28" fmla="*/ 994410 w 994410"/>
                <a:gd name="connsiteY28" fmla="*/ 361950 h 365760"/>
                <a:gd name="connsiteX29" fmla="*/ 746760 w 994410"/>
                <a:gd name="connsiteY29" fmla="*/ 358140 h 365760"/>
                <a:gd name="connsiteX30" fmla="*/ 744936 w 994410"/>
                <a:gd name="connsiteY30" fmla="*/ 247601 h 365760"/>
                <a:gd name="connsiteX31" fmla="*/ 444586 w 994410"/>
                <a:gd name="connsiteY31" fmla="*/ 257150 h 365760"/>
                <a:gd name="connsiteX32" fmla="*/ 449580 w 994410"/>
                <a:gd name="connsiteY32" fmla="*/ 361950 h 365760"/>
                <a:gd name="connsiteX33" fmla="*/ 0 w 994410"/>
                <a:gd name="connsiteY33" fmla="*/ 365760 h 365760"/>
                <a:gd name="connsiteX34" fmla="*/ 0 w 994410"/>
                <a:gd name="connsiteY34" fmla="*/ 11430 h 365760"/>
                <a:gd name="connsiteX0" fmla="*/ 0 w 994410"/>
                <a:gd name="connsiteY0" fmla="*/ 11430 h 365760"/>
                <a:gd name="connsiteX1" fmla="*/ 0 w 994410"/>
                <a:gd name="connsiteY1" fmla="*/ 11430 h 365760"/>
                <a:gd name="connsiteX2" fmla="*/ 72616 w 994410"/>
                <a:gd name="connsiteY2" fmla="*/ 2607 h 365760"/>
                <a:gd name="connsiteX3" fmla="*/ 171450 w 994410"/>
                <a:gd name="connsiteY3" fmla="*/ 0 h 365760"/>
                <a:gd name="connsiteX4" fmla="*/ 519862 w 994410"/>
                <a:gd name="connsiteY4" fmla="*/ 100 h 365760"/>
                <a:gd name="connsiteX5" fmla="*/ 670560 w 994410"/>
                <a:gd name="connsiteY5" fmla="*/ 26670 h 365760"/>
                <a:gd name="connsiteX6" fmla="*/ 697230 w 994410"/>
                <a:gd name="connsiteY6" fmla="*/ 30480 h 365760"/>
                <a:gd name="connsiteX7" fmla="*/ 708660 w 994410"/>
                <a:gd name="connsiteY7" fmla="*/ 34290 h 365760"/>
                <a:gd name="connsiteX8" fmla="*/ 735330 w 994410"/>
                <a:gd name="connsiteY8" fmla="*/ 41910 h 365760"/>
                <a:gd name="connsiteX9" fmla="*/ 754380 w 994410"/>
                <a:gd name="connsiteY9" fmla="*/ 49530 h 365760"/>
                <a:gd name="connsiteX10" fmla="*/ 769620 w 994410"/>
                <a:gd name="connsiteY10" fmla="*/ 57150 h 365760"/>
                <a:gd name="connsiteX11" fmla="*/ 784860 w 994410"/>
                <a:gd name="connsiteY11" fmla="*/ 68580 h 365760"/>
                <a:gd name="connsiteX12" fmla="*/ 800100 w 994410"/>
                <a:gd name="connsiteY12" fmla="*/ 76200 h 365760"/>
                <a:gd name="connsiteX13" fmla="*/ 815340 w 994410"/>
                <a:gd name="connsiteY13" fmla="*/ 91440 h 365760"/>
                <a:gd name="connsiteX14" fmla="*/ 838200 w 994410"/>
                <a:gd name="connsiteY14" fmla="*/ 106680 h 365760"/>
                <a:gd name="connsiteX15" fmla="*/ 861060 w 994410"/>
                <a:gd name="connsiteY15" fmla="*/ 121920 h 365760"/>
                <a:gd name="connsiteX16" fmla="*/ 887730 w 994410"/>
                <a:gd name="connsiteY16" fmla="*/ 148590 h 365760"/>
                <a:gd name="connsiteX17" fmla="*/ 899160 w 994410"/>
                <a:gd name="connsiteY17" fmla="*/ 160020 h 365760"/>
                <a:gd name="connsiteX18" fmla="*/ 925830 w 994410"/>
                <a:gd name="connsiteY18" fmla="*/ 194310 h 365760"/>
                <a:gd name="connsiteX19" fmla="*/ 929640 w 994410"/>
                <a:gd name="connsiteY19" fmla="*/ 205740 h 365760"/>
                <a:gd name="connsiteX20" fmla="*/ 937260 w 994410"/>
                <a:gd name="connsiteY20" fmla="*/ 220980 h 365760"/>
                <a:gd name="connsiteX21" fmla="*/ 944880 w 994410"/>
                <a:gd name="connsiteY21" fmla="*/ 247650 h 365760"/>
                <a:gd name="connsiteX22" fmla="*/ 952500 w 994410"/>
                <a:gd name="connsiteY22" fmla="*/ 262890 h 365760"/>
                <a:gd name="connsiteX23" fmla="*/ 956310 w 994410"/>
                <a:gd name="connsiteY23" fmla="*/ 278130 h 365760"/>
                <a:gd name="connsiteX24" fmla="*/ 971550 w 994410"/>
                <a:gd name="connsiteY24" fmla="*/ 300990 h 365760"/>
                <a:gd name="connsiteX25" fmla="*/ 979170 w 994410"/>
                <a:gd name="connsiteY25" fmla="*/ 320040 h 365760"/>
                <a:gd name="connsiteX26" fmla="*/ 982980 w 994410"/>
                <a:gd name="connsiteY26" fmla="*/ 339090 h 365760"/>
                <a:gd name="connsiteX27" fmla="*/ 990600 w 994410"/>
                <a:gd name="connsiteY27" fmla="*/ 354330 h 365760"/>
                <a:gd name="connsiteX28" fmla="*/ 994410 w 994410"/>
                <a:gd name="connsiteY28" fmla="*/ 361950 h 365760"/>
                <a:gd name="connsiteX29" fmla="*/ 746760 w 994410"/>
                <a:gd name="connsiteY29" fmla="*/ 358140 h 365760"/>
                <a:gd name="connsiteX30" fmla="*/ 744936 w 994410"/>
                <a:gd name="connsiteY30" fmla="*/ 247601 h 365760"/>
                <a:gd name="connsiteX31" fmla="*/ 453711 w 994410"/>
                <a:gd name="connsiteY31" fmla="*/ 242109 h 365760"/>
                <a:gd name="connsiteX32" fmla="*/ 449580 w 994410"/>
                <a:gd name="connsiteY32" fmla="*/ 361950 h 365760"/>
                <a:gd name="connsiteX33" fmla="*/ 0 w 994410"/>
                <a:gd name="connsiteY33" fmla="*/ 365760 h 365760"/>
                <a:gd name="connsiteX34" fmla="*/ 0 w 994410"/>
                <a:gd name="connsiteY34" fmla="*/ 11430 h 365760"/>
                <a:gd name="connsiteX0" fmla="*/ 0 w 994410"/>
                <a:gd name="connsiteY0" fmla="*/ 11430 h 365760"/>
                <a:gd name="connsiteX1" fmla="*/ 0 w 994410"/>
                <a:gd name="connsiteY1" fmla="*/ 11430 h 365760"/>
                <a:gd name="connsiteX2" fmla="*/ 72616 w 994410"/>
                <a:gd name="connsiteY2" fmla="*/ 2607 h 365760"/>
                <a:gd name="connsiteX3" fmla="*/ 171450 w 994410"/>
                <a:gd name="connsiteY3" fmla="*/ 0 h 365760"/>
                <a:gd name="connsiteX4" fmla="*/ 519862 w 994410"/>
                <a:gd name="connsiteY4" fmla="*/ 100 h 365760"/>
                <a:gd name="connsiteX5" fmla="*/ 619464 w 994410"/>
                <a:gd name="connsiteY5" fmla="*/ 5989 h 365760"/>
                <a:gd name="connsiteX6" fmla="*/ 697230 w 994410"/>
                <a:gd name="connsiteY6" fmla="*/ 30480 h 365760"/>
                <a:gd name="connsiteX7" fmla="*/ 708660 w 994410"/>
                <a:gd name="connsiteY7" fmla="*/ 34290 h 365760"/>
                <a:gd name="connsiteX8" fmla="*/ 735330 w 994410"/>
                <a:gd name="connsiteY8" fmla="*/ 41910 h 365760"/>
                <a:gd name="connsiteX9" fmla="*/ 754380 w 994410"/>
                <a:gd name="connsiteY9" fmla="*/ 49530 h 365760"/>
                <a:gd name="connsiteX10" fmla="*/ 769620 w 994410"/>
                <a:gd name="connsiteY10" fmla="*/ 57150 h 365760"/>
                <a:gd name="connsiteX11" fmla="*/ 784860 w 994410"/>
                <a:gd name="connsiteY11" fmla="*/ 68580 h 365760"/>
                <a:gd name="connsiteX12" fmla="*/ 800100 w 994410"/>
                <a:gd name="connsiteY12" fmla="*/ 76200 h 365760"/>
                <a:gd name="connsiteX13" fmla="*/ 815340 w 994410"/>
                <a:gd name="connsiteY13" fmla="*/ 91440 h 365760"/>
                <a:gd name="connsiteX14" fmla="*/ 838200 w 994410"/>
                <a:gd name="connsiteY14" fmla="*/ 106680 h 365760"/>
                <a:gd name="connsiteX15" fmla="*/ 861060 w 994410"/>
                <a:gd name="connsiteY15" fmla="*/ 121920 h 365760"/>
                <a:gd name="connsiteX16" fmla="*/ 887730 w 994410"/>
                <a:gd name="connsiteY16" fmla="*/ 148590 h 365760"/>
                <a:gd name="connsiteX17" fmla="*/ 899160 w 994410"/>
                <a:gd name="connsiteY17" fmla="*/ 160020 h 365760"/>
                <a:gd name="connsiteX18" fmla="*/ 925830 w 994410"/>
                <a:gd name="connsiteY18" fmla="*/ 194310 h 365760"/>
                <a:gd name="connsiteX19" fmla="*/ 929640 w 994410"/>
                <a:gd name="connsiteY19" fmla="*/ 205740 h 365760"/>
                <a:gd name="connsiteX20" fmla="*/ 937260 w 994410"/>
                <a:gd name="connsiteY20" fmla="*/ 220980 h 365760"/>
                <a:gd name="connsiteX21" fmla="*/ 944880 w 994410"/>
                <a:gd name="connsiteY21" fmla="*/ 247650 h 365760"/>
                <a:gd name="connsiteX22" fmla="*/ 952500 w 994410"/>
                <a:gd name="connsiteY22" fmla="*/ 262890 h 365760"/>
                <a:gd name="connsiteX23" fmla="*/ 956310 w 994410"/>
                <a:gd name="connsiteY23" fmla="*/ 278130 h 365760"/>
                <a:gd name="connsiteX24" fmla="*/ 971550 w 994410"/>
                <a:gd name="connsiteY24" fmla="*/ 300990 h 365760"/>
                <a:gd name="connsiteX25" fmla="*/ 979170 w 994410"/>
                <a:gd name="connsiteY25" fmla="*/ 320040 h 365760"/>
                <a:gd name="connsiteX26" fmla="*/ 982980 w 994410"/>
                <a:gd name="connsiteY26" fmla="*/ 339090 h 365760"/>
                <a:gd name="connsiteX27" fmla="*/ 990600 w 994410"/>
                <a:gd name="connsiteY27" fmla="*/ 354330 h 365760"/>
                <a:gd name="connsiteX28" fmla="*/ 994410 w 994410"/>
                <a:gd name="connsiteY28" fmla="*/ 361950 h 365760"/>
                <a:gd name="connsiteX29" fmla="*/ 746760 w 994410"/>
                <a:gd name="connsiteY29" fmla="*/ 358140 h 365760"/>
                <a:gd name="connsiteX30" fmla="*/ 744936 w 994410"/>
                <a:gd name="connsiteY30" fmla="*/ 247601 h 365760"/>
                <a:gd name="connsiteX31" fmla="*/ 453711 w 994410"/>
                <a:gd name="connsiteY31" fmla="*/ 242109 h 365760"/>
                <a:gd name="connsiteX32" fmla="*/ 449580 w 994410"/>
                <a:gd name="connsiteY32" fmla="*/ 361950 h 365760"/>
                <a:gd name="connsiteX33" fmla="*/ 0 w 994410"/>
                <a:gd name="connsiteY33" fmla="*/ 365760 h 365760"/>
                <a:gd name="connsiteX34" fmla="*/ 0 w 994410"/>
                <a:gd name="connsiteY34" fmla="*/ 11430 h 365760"/>
                <a:gd name="connsiteX0" fmla="*/ 0 w 994410"/>
                <a:gd name="connsiteY0" fmla="*/ 11430 h 365760"/>
                <a:gd name="connsiteX1" fmla="*/ 0 w 994410"/>
                <a:gd name="connsiteY1" fmla="*/ 11430 h 365760"/>
                <a:gd name="connsiteX2" fmla="*/ 72616 w 994410"/>
                <a:gd name="connsiteY2" fmla="*/ 2607 h 365760"/>
                <a:gd name="connsiteX3" fmla="*/ 171450 w 994410"/>
                <a:gd name="connsiteY3" fmla="*/ 0 h 365760"/>
                <a:gd name="connsiteX4" fmla="*/ 519862 w 994410"/>
                <a:gd name="connsiteY4" fmla="*/ 100 h 365760"/>
                <a:gd name="connsiteX5" fmla="*/ 619464 w 994410"/>
                <a:gd name="connsiteY5" fmla="*/ 5989 h 365760"/>
                <a:gd name="connsiteX6" fmla="*/ 697230 w 994410"/>
                <a:gd name="connsiteY6" fmla="*/ 30480 h 365760"/>
                <a:gd name="connsiteX7" fmla="*/ 672162 w 994410"/>
                <a:gd name="connsiteY7" fmla="*/ 15489 h 365760"/>
                <a:gd name="connsiteX8" fmla="*/ 735330 w 994410"/>
                <a:gd name="connsiteY8" fmla="*/ 41910 h 365760"/>
                <a:gd name="connsiteX9" fmla="*/ 754380 w 994410"/>
                <a:gd name="connsiteY9" fmla="*/ 49530 h 365760"/>
                <a:gd name="connsiteX10" fmla="*/ 769620 w 994410"/>
                <a:gd name="connsiteY10" fmla="*/ 57150 h 365760"/>
                <a:gd name="connsiteX11" fmla="*/ 784860 w 994410"/>
                <a:gd name="connsiteY11" fmla="*/ 68580 h 365760"/>
                <a:gd name="connsiteX12" fmla="*/ 800100 w 994410"/>
                <a:gd name="connsiteY12" fmla="*/ 76200 h 365760"/>
                <a:gd name="connsiteX13" fmla="*/ 815340 w 994410"/>
                <a:gd name="connsiteY13" fmla="*/ 91440 h 365760"/>
                <a:gd name="connsiteX14" fmla="*/ 838200 w 994410"/>
                <a:gd name="connsiteY14" fmla="*/ 106680 h 365760"/>
                <a:gd name="connsiteX15" fmla="*/ 861060 w 994410"/>
                <a:gd name="connsiteY15" fmla="*/ 121920 h 365760"/>
                <a:gd name="connsiteX16" fmla="*/ 887730 w 994410"/>
                <a:gd name="connsiteY16" fmla="*/ 148590 h 365760"/>
                <a:gd name="connsiteX17" fmla="*/ 899160 w 994410"/>
                <a:gd name="connsiteY17" fmla="*/ 160020 h 365760"/>
                <a:gd name="connsiteX18" fmla="*/ 925830 w 994410"/>
                <a:gd name="connsiteY18" fmla="*/ 194310 h 365760"/>
                <a:gd name="connsiteX19" fmla="*/ 929640 w 994410"/>
                <a:gd name="connsiteY19" fmla="*/ 205740 h 365760"/>
                <a:gd name="connsiteX20" fmla="*/ 937260 w 994410"/>
                <a:gd name="connsiteY20" fmla="*/ 220980 h 365760"/>
                <a:gd name="connsiteX21" fmla="*/ 944880 w 994410"/>
                <a:gd name="connsiteY21" fmla="*/ 247650 h 365760"/>
                <a:gd name="connsiteX22" fmla="*/ 952500 w 994410"/>
                <a:gd name="connsiteY22" fmla="*/ 262890 h 365760"/>
                <a:gd name="connsiteX23" fmla="*/ 956310 w 994410"/>
                <a:gd name="connsiteY23" fmla="*/ 278130 h 365760"/>
                <a:gd name="connsiteX24" fmla="*/ 971550 w 994410"/>
                <a:gd name="connsiteY24" fmla="*/ 300990 h 365760"/>
                <a:gd name="connsiteX25" fmla="*/ 979170 w 994410"/>
                <a:gd name="connsiteY25" fmla="*/ 320040 h 365760"/>
                <a:gd name="connsiteX26" fmla="*/ 982980 w 994410"/>
                <a:gd name="connsiteY26" fmla="*/ 339090 h 365760"/>
                <a:gd name="connsiteX27" fmla="*/ 990600 w 994410"/>
                <a:gd name="connsiteY27" fmla="*/ 354330 h 365760"/>
                <a:gd name="connsiteX28" fmla="*/ 994410 w 994410"/>
                <a:gd name="connsiteY28" fmla="*/ 361950 h 365760"/>
                <a:gd name="connsiteX29" fmla="*/ 746760 w 994410"/>
                <a:gd name="connsiteY29" fmla="*/ 358140 h 365760"/>
                <a:gd name="connsiteX30" fmla="*/ 744936 w 994410"/>
                <a:gd name="connsiteY30" fmla="*/ 247601 h 365760"/>
                <a:gd name="connsiteX31" fmla="*/ 453711 w 994410"/>
                <a:gd name="connsiteY31" fmla="*/ 242109 h 365760"/>
                <a:gd name="connsiteX32" fmla="*/ 449580 w 994410"/>
                <a:gd name="connsiteY32" fmla="*/ 361950 h 365760"/>
                <a:gd name="connsiteX33" fmla="*/ 0 w 994410"/>
                <a:gd name="connsiteY33" fmla="*/ 365760 h 365760"/>
                <a:gd name="connsiteX34" fmla="*/ 0 w 994410"/>
                <a:gd name="connsiteY34" fmla="*/ 11430 h 365760"/>
                <a:gd name="connsiteX0" fmla="*/ 0 w 994410"/>
                <a:gd name="connsiteY0" fmla="*/ 11430 h 365760"/>
                <a:gd name="connsiteX1" fmla="*/ 0 w 994410"/>
                <a:gd name="connsiteY1" fmla="*/ 11430 h 365760"/>
                <a:gd name="connsiteX2" fmla="*/ 72616 w 994410"/>
                <a:gd name="connsiteY2" fmla="*/ 2607 h 365760"/>
                <a:gd name="connsiteX3" fmla="*/ 171450 w 994410"/>
                <a:gd name="connsiteY3" fmla="*/ 0 h 365760"/>
                <a:gd name="connsiteX4" fmla="*/ 519862 w 994410"/>
                <a:gd name="connsiteY4" fmla="*/ 100 h 365760"/>
                <a:gd name="connsiteX5" fmla="*/ 619464 w 994410"/>
                <a:gd name="connsiteY5" fmla="*/ 5989 h 365760"/>
                <a:gd name="connsiteX6" fmla="*/ 700880 w 994410"/>
                <a:gd name="connsiteY6" fmla="*/ 28600 h 365760"/>
                <a:gd name="connsiteX7" fmla="*/ 672162 w 994410"/>
                <a:gd name="connsiteY7" fmla="*/ 15489 h 365760"/>
                <a:gd name="connsiteX8" fmla="*/ 735330 w 994410"/>
                <a:gd name="connsiteY8" fmla="*/ 41910 h 365760"/>
                <a:gd name="connsiteX9" fmla="*/ 754380 w 994410"/>
                <a:gd name="connsiteY9" fmla="*/ 49530 h 365760"/>
                <a:gd name="connsiteX10" fmla="*/ 769620 w 994410"/>
                <a:gd name="connsiteY10" fmla="*/ 57150 h 365760"/>
                <a:gd name="connsiteX11" fmla="*/ 784860 w 994410"/>
                <a:gd name="connsiteY11" fmla="*/ 68580 h 365760"/>
                <a:gd name="connsiteX12" fmla="*/ 800100 w 994410"/>
                <a:gd name="connsiteY12" fmla="*/ 76200 h 365760"/>
                <a:gd name="connsiteX13" fmla="*/ 815340 w 994410"/>
                <a:gd name="connsiteY13" fmla="*/ 91440 h 365760"/>
                <a:gd name="connsiteX14" fmla="*/ 838200 w 994410"/>
                <a:gd name="connsiteY14" fmla="*/ 106680 h 365760"/>
                <a:gd name="connsiteX15" fmla="*/ 861060 w 994410"/>
                <a:gd name="connsiteY15" fmla="*/ 121920 h 365760"/>
                <a:gd name="connsiteX16" fmla="*/ 887730 w 994410"/>
                <a:gd name="connsiteY16" fmla="*/ 148590 h 365760"/>
                <a:gd name="connsiteX17" fmla="*/ 899160 w 994410"/>
                <a:gd name="connsiteY17" fmla="*/ 160020 h 365760"/>
                <a:gd name="connsiteX18" fmla="*/ 925830 w 994410"/>
                <a:gd name="connsiteY18" fmla="*/ 194310 h 365760"/>
                <a:gd name="connsiteX19" fmla="*/ 929640 w 994410"/>
                <a:gd name="connsiteY19" fmla="*/ 205740 h 365760"/>
                <a:gd name="connsiteX20" fmla="*/ 937260 w 994410"/>
                <a:gd name="connsiteY20" fmla="*/ 220980 h 365760"/>
                <a:gd name="connsiteX21" fmla="*/ 944880 w 994410"/>
                <a:gd name="connsiteY21" fmla="*/ 247650 h 365760"/>
                <a:gd name="connsiteX22" fmla="*/ 952500 w 994410"/>
                <a:gd name="connsiteY22" fmla="*/ 262890 h 365760"/>
                <a:gd name="connsiteX23" fmla="*/ 956310 w 994410"/>
                <a:gd name="connsiteY23" fmla="*/ 278130 h 365760"/>
                <a:gd name="connsiteX24" fmla="*/ 971550 w 994410"/>
                <a:gd name="connsiteY24" fmla="*/ 300990 h 365760"/>
                <a:gd name="connsiteX25" fmla="*/ 979170 w 994410"/>
                <a:gd name="connsiteY25" fmla="*/ 320040 h 365760"/>
                <a:gd name="connsiteX26" fmla="*/ 982980 w 994410"/>
                <a:gd name="connsiteY26" fmla="*/ 339090 h 365760"/>
                <a:gd name="connsiteX27" fmla="*/ 990600 w 994410"/>
                <a:gd name="connsiteY27" fmla="*/ 354330 h 365760"/>
                <a:gd name="connsiteX28" fmla="*/ 994410 w 994410"/>
                <a:gd name="connsiteY28" fmla="*/ 361950 h 365760"/>
                <a:gd name="connsiteX29" fmla="*/ 746760 w 994410"/>
                <a:gd name="connsiteY29" fmla="*/ 358140 h 365760"/>
                <a:gd name="connsiteX30" fmla="*/ 744936 w 994410"/>
                <a:gd name="connsiteY30" fmla="*/ 247601 h 365760"/>
                <a:gd name="connsiteX31" fmla="*/ 453711 w 994410"/>
                <a:gd name="connsiteY31" fmla="*/ 242109 h 365760"/>
                <a:gd name="connsiteX32" fmla="*/ 449580 w 994410"/>
                <a:gd name="connsiteY32" fmla="*/ 361950 h 365760"/>
                <a:gd name="connsiteX33" fmla="*/ 0 w 994410"/>
                <a:gd name="connsiteY33" fmla="*/ 365760 h 365760"/>
                <a:gd name="connsiteX34" fmla="*/ 0 w 994410"/>
                <a:gd name="connsiteY34" fmla="*/ 11430 h 365760"/>
                <a:gd name="connsiteX0" fmla="*/ 0 w 994410"/>
                <a:gd name="connsiteY0" fmla="*/ 11430 h 365760"/>
                <a:gd name="connsiteX1" fmla="*/ 0 w 994410"/>
                <a:gd name="connsiteY1" fmla="*/ 11430 h 365760"/>
                <a:gd name="connsiteX2" fmla="*/ 381018 w 994410"/>
                <a:gd name="connsiteY2" fmla="*/ 6367 h 365760"/>
                <a:gd name="connsiteX3" fmla="*/ 171450 w 994410"/>
                <a:gd name="connsiteY3" fmla="*/ 0 h 365760"/>
                <a:gd name="connsiteX4" fmla="*/ 519862 w 994410"/>
                <a:gd name="connsiteY4" fmla="*/ 100 h 365760"/>
                <a:gd name="connsiteX5" fmla="*/ 619464 w 994410"/>
                <a:gd name="connsiteY5" fmla="*/ 5989 h 365760"/>
                <a:gd name="connsiteX6" fmla="*/ 700880 w 994410"/>
                <a:gd name="connsiteY6" fmla="*/ 28600 h 365760"/>
                <a:gd name="connsiteX7" fmla="*/ 672162 w 994410"/>
                <a:gd name="connsiteY7" fmla="*/ 15489 h 365760"/>
                <a:gd name="connsiteX8" fmla="*/ 735330 w 994410"/>
                <a:gd name="connsiteY8" fmla="*/ 41910 h 365760"/>
                <a:gd name="connsiteX9" fmla="*/ 754380 w 994410"/>
                <a:gd name="connsiteY9" fmla="*/ 49530 h 365760"/>
                <a:gd name="connsiteX10" fmla="*/ 769620 w 994410"/>
                <a:gd name="connsiteY10" fmla="*/ 57150 h 365760"/>
                <a:gd name="connsiteX11" fmla="*/ 784860 w 994410"/>
                <a:gd name="connsiteY11" fmla="*/ 68580 h 365760"/>
                <a:gd name="connsiteX12" fmla="*/ 800100 w 994410"/>
                <a:gd name="connsiteY12" fmla="*/ 76200 h 365760"/>
                <a:gd name="connsiteX13" fmla="*/ 815340 w 994410"/>
                <a:gd name="connsiteY13" fmla="*/ 91440 h 365760"/>
                <a:gd name="connsiteX14" fmla="*/ 838200 w 994410"/>
                <a:gd name="connsiteY14" fmla="*/ 106680 h 365760"/>
                <a:gd name="connsiteX15" fmla="*/ 861060 w 994410"/>
                <a:gd name="connsiteY15" fmla="*/ 121920 h 365760"/>
                <a:gd name="connsiteX16" fmla="*/ 887730 w 994410"/>
                <a:gd name="connsiteY16" fmla="*/ 148590 h 365760"/>
                <a:gd name="connsiteX17" fmla="*/ 899160 w 994410"/>
                <a:gd name="connsiteY17" fmla="*/ 160020 h 365760"/>
                <a:gd name="connsiteX18" fmla="*/ 925830 w 994410"/>
                <a:gd name="connsiteY18" fmla="*/ 194310 h 365760"/>
                <a:gd name="connsiteX19" fmla="*/ 929640 w 994410"/>
                <a:gd name="connsiteY19" fmla="*/ 205740 h 365760"/>
                <a:gd name="connsiteX20" fmla="*/ 937260 w 994410"/>
                <a:gd name="connsiteY20" fmla="*/ 220980 h 365760"/>
                <a:gd name="connsiteX21" fmla="*/ 944880 w 994410"/>
                <a:gd name="connsiteY21" fmla="*/ 247650 h 365760"/>
                <a:gd name="connsiteX22" fmla="*/ 952500 w 994410"/>
                <a:gd name="connsiteY22" fmla="*/ 262890 h 365760"/>
                <a:gd name="connsiteX23" fmla="*/ 956310 w 994410"/>
                <a:gd name="connsiteY23" fmla="*/ 278130 h 365760"/>
                <a:gd name="connsiteX24" fmla="*/ 971550 w 994410"/>
                <a:gd name="connsiteY24" fmla="*/ 300990 h 365760"/>
                <a:gd name="connsiteX25" fmla="*/ 979170 w 994410"/>
                <a:gd name="connsiteY25" fmla="*/ 320040 h 365760"/>
                <a:gd name="connsiteX26" fmla="*/ 982980 w 994410"/>
                <a:gd name="connsiteY26" fmla="*/ 339090 h 365760"/>
                <a:gd name="connsiteX27" fmla="*/ 990600 w 994410"/>
                <a:gd name="connsiteY27" fmla="*/ 354330 h 365760"/>
                <a:gd name="connsiteX28" fmla="*/ 994410 w 994410"/>
                <a:gd name="connsiteY28" fmla="*/ 361950 h 365760"/>
                <a:gd name="connsiteX29" fmla="*/ 746760 w 994410"/>
                <a:gd name="connsiteY29" fmla="*/ 358140 h 365760"/>
                <a:gd name="connsiteX30" fmla="*/ 744936 w 994410"/>
                <a:gd name="connsiteY30" fmla="*/ 247601 h 365760"/>
                <a:gd name="connsiteX31" fmla="*/ 453711 w 994410"/>
                <a:gd name="connsiteY31" fmla="*/ 242109 h 365760"/>
                <a:gd name="connsiteX32" fmla="*/ 449580 w 994410"/>
                <a:gd name="connsiteY32" fmla="*/ 361950 h 365760"/>
                <a:gd name="connsiteX33" fmla="*/ 0 w 994410"/>
                <a:gd name="connsiteY33" fmla="*/ 365760 h 365760"/>
                <a:gd name="connsiteX34" fmla="*/ 0 w 994410"/>
                <a:gd name="connsiteY34" fmla="*/ 11430 h 365760"/>
                <a:gd name="connsiteX0" fmla="*/ 0 w 994410"/>
                <a:gd name="connsiteY0" fmla="*/ 15190 h 369520"/>
                <a:gd name="connsiteX1" fmla="*/ 0 w 994410"/>
                <a:gd name="connsiteY1" fmla="*/ 15190 h 369520"/>
                <a:gd name="connsiteX2" fmla="*/ 381018 w 994410"/>
                <a:gd name="connsiteY2" fmla="*/ 10127 h 369520"/>
                <a:gd name="connsiteX3" fmla="*/ 457953 w 994410"/>
                <a:gd name="connsiteY3" fmla="*/ 0 h 369520"/>
                <a:gd name="connsiteX4" fmla="*/ 519862 w 994410"/>
                <a:gd name="connsiteY4" fmla="*/ 3860 h 369520"/>
                <a:gd name="connsiteX5" fmla="*/ 619464 w 994410"/>
                <a:gd name="connsiteY5" fmla="*/ 9749 h 369520"/>
                <a:gd name="connsiteX6" fmla="*/ 700880 w 994410"/>
                <a:gd name="connsiteY6" fmla="*/ 32360 h 369520"/>
                <a:gd name="connsiteX7" fmla="*/ 672162 w 994410"/>
                <a:gd name="connsiteY7" fmla="*/ 19249 h 369520"/>
                <a:gd name="connsiteX8" fmla="*/ 735330 w 994410"/>
                <a:gd name="connsiteY8" fmla="*/ 45670 h 369520"/>
                <a:gd name="connsiteX9" fmla="*/ 754380 w 994410"/>
                <a:gd name="connsiteY9" fmla="*/ 53290 h 369520"/>
                <a:gd name="connsiteX10" fmla="*/ 769620 w 994410"/>
                <a:gd name="connsiteY10" fmla="*/ 60910 h 369520"/>
                <a:gd name="connsiteX11" fmla="*/ 784860 w 994410"/>
                <a:gd name="connsiteY11" fmla="*/ 72340 h 369520"/>
                <a:gd name="connsiteX12" fmla="*/ 800100 w 994410"/>
                <a:gd name="connsiteY12" fmla="*/ 79960 h 369520"/>
                <a:gd name="connsiteX13" fmla="*/ 815340 w 994410"/>
                <a:gd name="connsiteY13" fmla="*/ 95200 h 369520"/>
                <a:gd name="connsiteX14" fmla="*/ 838200 w 994410"/>
                <a:gd name="connsiteY14" fmla="*/ 110440 h 369520"/>
                <a:gd name="connsiteX15" fmla="*/ 861060 w 994410"/>
                <a:gd name="connsiteY15" fmla="*/ 125680 h 369520"/>
                <a:gd name="connsiteX16" fmla="*/ 887730 w 994410"/>
                <a:gd name="connsiteY16" fmla="*/ 152350 h 369520"/>
                <a:gd name="connsiteX17" fmla="*/ 899160 w 994410"/>
                <a:gd name="connsiteY17" fmla="*/ 163780 h 369520"/>
                <a:gd name="connsiteX18" fmla="*/ 925830 w 994410"/>
                <a:gd name="connsiteY18" fmla="*/ 198070 h 369520"/>
                <a:gd name="connsiteX19" fmla="*/ 929640 w 994410"/>
                <a:gd name="connsiteY19" fmla="*/ 209500 h 369520"/>
                <a:gd name="connsiteX20" fmla="*/ 937260 w 994410"/>
                <a:gd name="connsiteY20" fmla="*/ 224740 h 369520"/>
                <a:gd name="connsiteX21" fmla="*/ 944880 w 994410"/>
                <a:gd name="connsiteY21" fmla="*/ 251410 h 369520"/>
                <a:gd name="connsiteX22" fmla="*/ 952500 w 994410"/>
                <a:gd name="connsiteY22" fmla="*/ 266650 h 369520"/>
                <a:gd name="connsiteX23" fmla="*/ 956310 w 994410"/>
                <a:gd name="connsiteY23" fmla="*/ 281890 h 369520"/>
                <a:gd name="connsiteX24" fmla="*/ 971550 w 994410"/>
                <a:gd name="connsiteY24" fmla="*/ 304750 h 369520"/>
                <a:gd name="connsiteX25" fmla="*/ 979170 w 994410"/>
                <a:gd name="connsiteY25" fmla="*/ 323800 h 369520"/>
                <a:gd name="connsiteX26" fmla="*/ 982980 w 994410"/>
                <a:gd name="connsiteY26" fmla="*/ 342850 h 369520"/>
                <a:gd name="connsiteX27" fmla="*/ 990600 w 994410"/>
                <a:gd name="connsiteY27" fmla="*/ 358090 h 369520"/>
                <a:gd name="connsiteX28" fmla="*/ 994410 w 994410"/>
                <a:gd name="connsiteY28" fmla="*/ 365710 h 369520"/>
                <a:gd name="connsiteX29" fmla="*/ 746760 w 994410"/>
                <a:gd name="connsiteY29" fmla="*/ 361900 h 369520"/>
                <a:gd name="connsiteX30" fmla="*/ 744936 w 994410"/>
                <a:gd name="connsiteY30" fmla="*/ 251361 h 369520"/>
                <a:gd name="connsiteX31" fmla="*/ 453711 w 994410"/>
                <a:gd name="connsiteY31" fmla="*/ 245869 h 369520"/>
                <a:gd name="connsiteX32" fmla="*/ 449580 w 994410"/>
                <a:gd name="connsiteY32" fmla="*/ 365710 h 369520"/>
                <a:gd name="connsiteX33" fmla="*/ 0 w 994410"/>
                <a:gd name="connsiteY33" fmla="*/ 369520 h 369520"/>
                <a:gd name="connsiteX34" fmla="*/ 0 w 994410"/>
                <a:gd name="connsiteY34" fmla="*/ 15190 h 369520"/>
                <a:gd name="connsiteX0" fmla="*/ 0 w 994410"/>
                <a:gd name="connsiteY0" fmla="*/ 11330 h 365660"/>
                <a:gd name="connsiteX1" fmla="*/ 0 w 994410"/>
                <a:gd name="connsiteY1" fmla="*/ 11330 h 365660"/>
                <a:gd name="connsiteX2" fmla="*/ 381018 w 994410"/>
                <a:gd name="connsiteY2" fmla="*/ 6267 h 365660"/>
                <a:gd name="connsiteX3" fmla="*/ 461603 w 994410"/>
                <a:gd name="connsiteY3" fmla="*/ 7421 h 365660"/>
                <a:gd name="connsiteX4" fmla="*/ 519862 w 994410"/>
                <a:gd name="connsiteY4" fmla="*/ 0 h 365660"/>
                <a:gd name="connsiteX5" fmla="*/ 619464 w 994410"/>
                <a:gd name="connsiteY5" fmla="*/ 5889 h 365660"/>
                <a:gd name="connsiteX6" fmla="*/ 700880 w 994410"/>
                <a:gd name="connsiteY6" fmla="*/ 28500 h 365660"/>
                <a:gd name="connsiteX7" fmla="*/ 672162 w 994410"/>
                <a:gd name="connsiteY7" fmla="*/ 15389 h 365660"/>
                <a:gd name="connsiteX8" fmla="*/ 735330 w 994410"/>
                <a:gd name="connsiteY8" fmla="*/ 41810 h 365660"/>
                <a:gd name="connsiteX9" fmla="*/ 754380 w 994410"/>
                <a:gd name="connsiteY9" fmla="*/ 49430 h 365660"/>
                <a:gd name="connsiteX10" fmla="*/ 769620 w 994410"/>
                <a:gd name="connsiteY10" fmla="*/ 57050 h 365660"/>
                <a:gd name="connsiteX11" fmla="*/ 784860 w 994410"/>
                <a:gd name="connsiteY11" fmla="*/ 68480 h 365660"/>
                <a:gd name="connsiteX12" fmla="*/ 800100 w 994410"/>
                <a:gd name="connsiteY12" fmla="*/ 76100 h 365660"/>
                <a:gd name="connsiteX13" fmla="*/ 815340 w 994410"/>
                <a:gd name="connsiteY13" fmla="*/ 91340 h 365660"/>
                <a:gd name="connsiteX14" fmla="*/ 838200 w 994410"/>
                <a:gd name="connsiteY14" fmla="*/ 106580 h 365660"/>
                <a:gd name="connsiteX15" fmla="*/ 861060 w 994410"/>
                <a:gd name="connsiteY15" fmla="*/ 121820 h 365660"/>
                <a:gd name="connsiteX16" fmla="*/ 887730 w 994410"/>
                <a:gd name="connsiteY16" fmla="*/ 148490 h 365660"/>
                <a:gd name="connsiteX17" fmla="*/ 899160 w 994410"/>
                <a:gd name="connsiteY17" fmla="*/ 159920 h 365660"/>
                <a:gd name="connsiteX18" fmla="*/ 925830 w 994410"/>
                <a:gd name="connsiteY18" fmla="*/ 194210 h 365660"/>
                <a:gd name="connsiteX19" fmla="*/ 929640 w 994410"/>
                <a:gd name="connsiteY19" fmla="*/ 205640 h 365660"/>
                <a:gd name="connsiteX20" fmla="*/ 937260 w 994410"/>
                <a:gd name="connsiteY20" fmla="*/ 220880 h 365660"/>
                <a:gd name="connsiteX21" fmla="*/ 944880 w 994410"/>
                <a:gd name="connsiteY21" fmla="*/ 247550 h 365660"/>
                <a:gd name="connsiteX22" fmla="*/ 952500 w 994410"/>
                <a:gd name="connsiteY22" fmla="*/ 262790 h 365660"/>
                <a:gd name="connsiteX23" fmla="*/ 956310 w 994410"/>
                <a:gd name="connsiteY23" fmla="*/ 278030 h 365660"/>
                <a:gd name="connsiteX24" fmla="*/ 971550 w 994410"/>
                <a:gd name="connsiteY24" fmla="*/ 300890 h 365660"/>
                <a:gd name="connsiteX25" fmla="*/ 979170 w 994410"/>
                <a:gd name="connsiteY25" fmla="*/ 319940 h 365660"/>
                <a:gd name="connsiteX26" fmla="*/ 982980 w 994410"/>
                <a:gd name="connsiteY26" fmla="*/ 338990 h 365660"/>
                <a:gd name="connsiteX27" fmla="*/ 990600 w 994410"/>
                <a:gd name="connsiteY27" fmla="*/ 354230 h 365660"/>
                <a:gd name="connsiteX28" fmla="*/ 994410 w 994410"/>
                <a:gd name="connsiteY28" fmla="*/ 361850 h 365660"/>
                <a:gd name="connsiteX29" fmla="*/ 746760 w 994410"/>
                <a:gd name="connsiteY29" fmla="*/ 358040 h 365660"/>
                <a:gd name="connsiteX30" fmla="*/ 744936 w 994410"/>
                <a:gd name="connsiteY30" fmla="*/ 247501 h 365660"/>
                <a:gd name="connsiteX31" fmla="*/ 453711 w 994410"/>
                <a:gd name="connsiteY31" fmla="*/ 242009 h 365660"/>
                <a:gd name="connsiteX32" fmla="*/ 449580 w 994410"/>
                <a:gd name="connsiteY32" fmla="*/ 361850 h 365660"/>
                <a:gd name="connsiteX33" fmla="*/ 0 w 994410"/>
                <a:gd name="connsiteY33" fmla="*/ 365660 h 365660"/>
                <a:gd name="connsiteX34" fmla="*/ 0 w 994410"/>
                <a:gd name="connsiteY34" fmla="*/ 11330 h 365660"/>
                <a:gd name="connsiteX0" fmla="*/ 0 w 994410"/>
                <a:gd name="connsiteY0" fmla="*/ 11330 h 365660"/>
                <a:gd name="connsiteX1" fmla="*/ 0 w 994410"/>
                <a:gd name="connsiteY1" fmla="*/ 11330 h 365660"/>
                <a:gd name="connsiteX2" fmla="*/ 393792 w 994410"/>
                <a:gd name="connsiteY2" fmla="*/ 10027 h 365660"/>
                <a:gd name="connsiteX3" fmla="*/ 461603 w 994410"/>
                <a:gd name="connsiteY3" fmla="*/ 7421 h 365660"/>
                <a:gd name="connsiteX4" fmla="*/ 519862 w 994410"/>
                <a:gd name="connsiteY4" fmla="*/ 0 h 365660"/>
                <a:gd name="connsiteX5" fmla="*/ 619464 w 994410"/>
                <a:gd name="connsiteY5" fmla="*/ 5889 h 365660"/>
                <a:gd name="connsiteX6" fmla="*/ 700880 w 994410"/>
                <a:gd name="connsiteY6" fmla="*/ 28500 h 365660"/>
                <a:gd name="connsiteX7" fmla="*/ 672162 w 994410"/>
                <a:gd name="connsiteY7" fmla="*/ 15389 h 365660"/>
                <a:gd name="connsiteX8" fmla="*/ 735330 w 994410"/>
                <a:gd name="connsiteY8" fmla="*/ 41810 h 365660"/>
                <a:gd name="connsiteX9" fmla="*/ 754380 w 994410"/>
                <a:gd name="connsiteY9" fmla="*/ 49430 h 365660"/>
                <a:gd name="connsiteX10" fmla="*/ 769620 w 994410"/>
                <a:gd name="connsiteY10" fmla="*/ 57050 h 365660"/>
                <a:gd name="connsiteX11" fmla="*/ 784860 w 994410"/>
                <a:gd name="connsiteY11" fmla="*/ 68480 h 365660"/>
                <a:gd name="connsiteX12" fmla="*/ 800100 w 994410"/>
                <a:gd name="connsiteY12" fmla="*/ 76100 h 365660"/>
                <a:gd name="connsiteX13" fmla="*/ 815340 w 994410"/>
                <a:gd name="connsiteY13" fmla="*/ 91340 h 365660"/>
                <a:gd name="connsiteX14" fmla="*/ 838200 w 994410"/>
                <a:gd name="connsiteY14" fmla="*/ 106580 h 365660"/>
                <a:gd name="connsiteX15" fmla="*/ 861060 w 994410"/>
                <a:gd name="connsiteY15" fmla="*/ 121820 h 365660"/>
                <a:gd name="connsiteX16" fmla="*/ 887730 w 994410"/>
                <a:gd name="connsiteY16" fmla="*/ 148490 h 365660"/>
                <a:gd name="connsiteX17" fmla="*/ 899160 w 994410"/>
                <a:gd name="connsiteY17" fmla="*/ 159920 h 365660"/>
                <a:gd name="connsiteX18" fmla="*/ 925830 w 994410"/>
                <a:gd name="connsiteY18" fmla="*/ 194210 h 365660"/>
                <a:gd name="connsiteX19" fmla="*/ 929640 w 994410"/>
                <a:gd name="connsiteY19" fmla="*/ 205640 h 365660"/>
                <a:gd name="connsiteX20" fmla="*/ 937260 w 994410"/>
                <a:gd name="connsiteY20" fmla="*/ 220880 h 365660"/>
                <a:gd name="connsiteX21" fmla="*/ 944880 w 994410"/>
                <a:gd name="connsiteY21" fmla="*/ 247550 h 365660"/>
                <a:gd name="connsiteX22" fmla="*/ 952500 w 994410"/>
                <a:gd name="connsiteY22" fmla="*/ 262790 h 365660"/>
                <a:gd name="connsiteX23" fmla="*/ 956310 w 994410"/>
                <a:gd name="connsiteY23" fmla="*/ 278030 h 365660"/>
                <a:gd name="connsiteX24" fmla="*/ 971550 w 994410"/>
                <a:gd name="connsiteY24" fmla="*/ 300890 h 365660"/>
                <a:gd name="connsiteX25" fmla="*/ 979170 w 994410"/>
                <a:gd name="connsiteY25" fmla="*/ 319940 h 365660"/>
                <a:gd name="connsiteX26" fmla="*/ 982980 w 994410"/>
                <a:gd name="connsiteY26" fmla="*/ 338990 h 365660"/>
                <a:gd name="connsiteX27" fmla="*/ 990600 w 994410"/>
                <a:gd name="connsiteY27" fmla="*/ 354230 h 365660"/>
                <a:gd name="connsiteX28" fmla="*/ 994410 w 994410"/>
                <a:gd name="connsiteY28" fmla="*/ 361850 h 365660"/>
                <a:gd name="connsiteX29" fmla="*/ 746760 w 994410"/>
                <a:gd name="connsiteY29" fmla="*/ 358040 h 365660"/>
                <a:gd name="connsiteX30" fmla="*/ 744936 w 994410"/>
                <a:gd name="connsiteY30" fmla="*/ 247501 h 365660"/>
                <a:gd name="connsiteX31" fmla="*/ 453711 w 994410"/>
                <a:gd name="connsiteY31" fmla="*/ 242009 h 365660"/>
                <a:gd name="connsiteX32" fmla="*/ 449580 w 994410"/>
                <a:gd name="connsiteY32" fmla="*/ 361850 h 365660"/>
                <a:gd name="connsiteX33" fmla="*/ 0 w 994410"/>
                <a:gd name="connsiteY33" fmla="*/ 365660 h 365660"/>
                <a:gd name="connsiteX34" fmla="*/ 0 w 994410"/>
                <a:gd name="connsiteY34" fmla="*/ 11330 h 365660"/>
                <a:gd name="connsiteX0" fmla="*/ 0 w 994410"/>
                <a:gd name="connsiteY0" fmla="*/ 5827 h 360157"/>
                <a:gd name="connsiteX1" fmla="*/ 0 w 994410"/>
                <a:gd name="connsiteY1" fmla="*/ 5827 h 360157"/>
                <a:gd name="connsiteX2" fmla="*/ 393792 w 994410"/>
                <a:gd name="connsiteY2" fmla="*/ 4524 h 360157"/>
                <a:gd name="connsiteX3" fmla="*/ 461603 w 994410"/>
                <a:gd name="connsiteY3" fmla="*/ 1918 h 360157"/>
                <a:gd name="connsiteX4" fmla="*/ 547235 w 994410"/>
                <a:gd name="connsiteY4" fmla="*/ 7658 h 360157"/>
                <a:gd name="connsiteX5" fmla="*/ 619464 w 994410"/>
                <a:gd name="connsiteY5" fmla="*/ 386 h 360157"/>
                <a:gd name="connsiteX6" fmla="*/ 700880 w 994410"/>
                <a:gd name="connsiteY6" fmla="*/ 22997 h 360157"/>
                <a:gd name="connsiteX7" fmla="*/ 672162 w 994410"/>
                <a:gd name="connsiteY7" fmla="*/ 9886 h 360157"/>
                <a:gd name="connsiteX8" fmla="*/ 735330 w 994410"/>
                <a:gd name="connsiteY8" fmla="*/ 36307 h 360157"/>
                <a:gd name="connsiteX9" fmla="*/ 754380 w 994410"/>
                <a:gd name="connsiteY9" fmla="*/ 43927 h 360157"/>
                <a:gd name="connsiteX10" fmla="*/ 769620 w 994410"/>
                <a:gd name="connsiteY10" fmla="*/ 51547 h 360157"/>
                <a:gd name="connsiteX11" fmla="*/ 784860 w 994410"/>
                <a:gd name="connsiteY11" fmla="*/ 62977 h 360157"/>
                <a:gd name="connsiteX12" fmla="*/ 800100 w 994410"/>
                <a:gd name="connsiteY12" fmla="*/ 70597 h 360157"/>
                <a:gd name="connsiteX13" fmla="*/ 815340 w 994410"/>
                <a:gd name="connsiteY13" fmla="*/ 85837 h 360157"/>
                <a:gd name="connsiteX14" fmla="*/ 838200 w 994410"/>
                <a:gd name="connsiteY14" fmla="*/ 101077 h 360157"/>
                <a:gd name="connsiteX15" fmla="*/ 861060 w 994410"/>
                <a:gd name="connsiteY15" fmla="*/ 116317 h 360157"/>
                <a:gd name="connsiteX16" fmla="*/ 887730 w 994410"/>
                <a:gd name="connsiteY16" fmla="*/ 142987 h 360157"/>
                <a:gd name="connsiteX17" fmla="*/ 899160 w 994410"/>
                <a:gd name="connsiteY17" fmla="*/ 154417 h 360157"/>
                <a:gd name="connsiteX18" fmla="*/ 925830 w 994410"/>
                <a:gd name="connsiteY18" fmla="*/ 188707 h 360157"/>
                <a:gd name="connsiteX19" fmla="*/ 929640 w 994410"/>
                <a:gd name="connsiteY19" fmla="*/ 200137 h 360157"/>
                <a:gd name="connsiteX20" fmla="*/ 937260 w 994410"/>
                <a:gd name="connsiteY20" fmla="*/ 215377 h 360157"/>
                <a:gd name="connsiteX21" fmla="*/ 944880 w 994410"/>
                <a:gd name="connsiteY21" fmla="*/ 242047 h 360157"/>
                <a:gd name="connsiteX22" fmla="*/ 952500 w 994410"/>
                <a:gd name="connsiteY22" fmla="*/ 257287 h 360157"/>
                <a:gd name="connsiteX23" fmla="*/ 956310 w 994410"/>
                <a:gd name="connsiteY23" fmla="*/ 272527 h 360157"/>
                <a:gd name="connsiteX24" fmla="*/ 971550 w 994410"/>
                <a:gd name="connsiteY24" fmla="*/ 295387 h 360157"/>
                <a:gd name="connsiteX25" fmla="*/ 979170 w 994410"/>
                <a:gd name="connsiteY25" fmla="*/ 314437 h 360157"/>
                <a:gd name="connsiteX26" fmla="*/ 982980 w 994410"/>
                <a:gd name="connsiteY26" fmla="*/ 333487 h 360157"/>
                <a:gd name="connsiteX27" fmla="*/ 990600 w 994410"/>
                <a:gd name="connsiteY27" fmla="*/ 348727 h 360157"/>
                <a:gd name="connsiteX28" fmla="*/ 994410 w 994410"/>
                <a:gd name="connsiteY28" fmla="*/ 356347 h 360157"/>
                <a:gd name="connsiteX29" fmla="*/ 746760 w 994410"/>
                <a:gd name="connsiteY29" fmla="*/ 352537 h 360157"/>
                <a:gd name="connsiteX30" fmla="*/ 744936 w 994410"/>
                <a:gd name="connsiteY30" fmla="*/ 241998 h 360157"/>
                <a:gd name="connsiteX31" fmla="*/ 453711 w 994410"/>
                <a:gd name="connsiteY31" fmla="*/ 236506 h 360157"/>
                <a:gd name="connsiteX32" fmla="*/ 449580 w 994410"/>
                <a:gd name="connsiteY32" fmla="*/ 356347 h 360157"/>
                <a:gd name="connsiteX33" fmla="*/ 0 w 994410"/>
                <a:gd name="connsiteY33" fmla="*/ 360157 h 360157"/>
                <a:gd name="connsiteX34" fmla="*/ 0 w 994410"/>
                <a:gd name="connsiteY34" fmla="*/ 5827 h 360157"/>
                <a:gd name="connsiteX0" fmla="*/ 0 w 994410"/>
                <a:gd name="connsiteY0" fmla="*/ 3909 h 358239"/>
                <a:gd name="connsiteX1" fmla="*/ 0 w 994410"/>
                <a:gd name="connsiteY1" fmla="*/ 3909 h 358239"/>
                <a:gd name="connsiteX2" fmla="*/ 393792 w 994410"/>
                <a:gd name="connsiteY2" fmla="*/ 2606 h 358239"/>
                <a:gd name="connsiteX3" fmla="*/ 461603 w 994410"/>
                <a:gd name="connsiteY3" fmla="*/ 0 h 358239"/>
                <a:gd name="connsiteX4" fmla="*/ 547235 w 994410"/>
                <a:gd name="connsiteY4" fmla="*/ 5740 h 358239"/>
                <a:gd name="connsiteX5" fmla="*/ 637712 w 994410"/>
                <a:gd name="connsiteY5" fmla="*/ 17269 h 358239"/>
                <a:gd name="connsiteX6" fmla="*/ 700880 w 994410"/>
                <a:gd name="connsiteY6" fmla="*/ 21079 h 358239"/>
                <a:gd name="connsiteX7" fmla="*/ 672162 w 994410"/>
                <a:gd name="connsiteY7" fmla="*/ 7968 h 358239"/>
                <a:gd name="connsiteX8" fmla="*/ 735330 w 994410"/>
                <a:gd name="connsiteY8" fmla="*/ 34389 h 358239"/>
                <a:gd name="connsiteX9" fmla="*/ 754380 w 994410"/>
                <a:gd name="connsiteY9" fmla="*/ 42009 h 358239"/>
                <a:gd name="connsiteX10" fmla="*/ 769620 w 994410"/>
                <a:gd name="connsiteY10" fmla="*/ 49629 h 358239"/>
                <a:gd name="connsiteX11" fmla="*/ 784860 w 994410"/>
                <a:gd name="connsiteY11" fmla="*/ 61059 h 358239"/>
                <a:gd name="connsiteX12" fmla="*/ 800100 w 994410"/>
                <a:gd name="connsiteY12" fmla="*/ 68679 h 358239"/>
                <a:gd name="connsiteX13" fmla="*/ 815340 w 994410"/>
                <a:gd name="connsiteY13" fmla="*/ 83919 h 358239"/>
                <a:gd name="connsiteX14" fmla="*/ 838200 w 994410"/>
                <a:gd name="connsiteY14" fmla="*/ 99159 h 358239"/>
                <a:gd name="connsiteX15" fmla="*/ 861060 w 994410"/>
                <a:gd name="connsiteY15" fmla="*/ 114399 h 358239"/>
                <a:gd name="connsiteX16" fmla="*/ 887730 w 994410"/>
                <a:gd name="connsiteY16" fmla="*/ 141069 h 358239"/>
                <a:gd name="connsiteX17" fmla="*/ 899160 w 994410"/>
                <a:gd name="connsiteY17" fmla="*/ 152499 h 358239"/>
                <a:gd name="connsiteX18" fmla="*/ 925830 w 994410"/>
                <a:gd name="connsiteY18" fmla="*/ 186789 h 358239"/>
                <a:gd name="connsiteX19" fmla="*/ 929640 w 994410"/>
                <a:gd name="connsiteY19" fmla="*/ 198219 h 358239"/>
                <a:gd name="connsiteX20" fmla="*/ 937260 w 994410"/>
                <a:gd name="connsiteY20" fmla="*/ 213459 h 358239"/>
                <a:gd name="connsiteX21" fmla="*/ 944880 w 994410"/>
                <a:gd name="connsiteY21" fmla="*/ 240129 h 358239"/>
                <a:gd name="connsiteX22" fmla="*/ 952500 w 994410"/>
                <a:gd name="connsiteY22" fmla="*/ 255369 h 358239"/>
                <a:gd name="connsiteX23" fmla="*/ 956310 w 994410"/>
                <a:gd name="connsiteY23" fmla="*/ 270609 h 358239"/>
                <a:gd name="connsiteX24" fmla="*/ 971550 w 994410"/>
                <a:gd name="connsiteY24" fmla="*/ 293469 h 358239"/>
                <a:gd name="connsiteX25" fmla="*/ 979170 w 994410"/>
                <a:gd name="connsiteY25" fmla="*/ 312519 h 358239"/>
                <a:gd name="connsiteX26" fmla="*/ 982980 w 994410"/>
                <a:gd name="connsiteY26" fmla="*/ 331569 h 358239"/>
                <a:gd name="connsiteX27" fmla="*/ 990600 w 994410"/>
                <a:gd name="connsiteY27" fmla="*/ 346809 h 358239"/>
                <a:gd name="connsiteX28" fmla="*/ 994410 w 994410"/>
                <a:gd name="connsiteY28" fmla="*/ 354429 h 358239"/>
                <a:gd name="connsiteX29" fmla="*/ 746760 w 994410"/>
                <a:gd name="connsiteY29" fmla="*/ 350619 h 358239"/>
                <a:gd name="connsiteX30" fmla="*/ 744936 w 994410"/>
                <a:gd name="connsiteY30" fmla="*/ 240080 h 358239"/>
                <a:gd name="connsiteX31" fmla="*/ 453711 w 994410"/>
                <a:gd name="connsiteY31" fmla="*/ 234588 h 358239"/>
                <a:gd name="connsiteX32" fmla="*/ 449580 w 994410"/>
                <a:gd name="connsiteY32" fmla="*/ 354429 h 358239"/>
                <a:gd name="connsiteX33" fmla="*/ 0 w 994410"/>
                <a:gd name="connsiteY33" fmla="*/ 358239 h 358239"/>
                <a:gd name="connsiteX34" fmla="*/ 0 w 994410"/>
                <a:gd name="connsiteY34" fmla="*/ 3909 h 358239"/>
                <a:gd name="connsiteX0" fmla="*/ 0 w 994410"/>
                <a:gd name="connsiteY0" fmla="*/ 3909 h 358239"/>
                <a:gd name="connsiteX1" fmla="*/ 0 w 994410"/>
                <a:gd name="connsiteY1" fmla="*/ 3909 h 358239"/>
                <a:gd name="connsiteX2" fmla="*/ 393792 w 994410"/>
                <a:gd name="connsiteY2" fmla="*/ 2606 h 358239"/>
                <a:gd name="connsiteX3" fmla="*/ 461603 w 994410"/>
                <a:gd name="connsiteY3" fmla="*/ 0 h 358239"/>
                <a:gd name="connsiteX4" fmla="*/ 547235 w 994410"/>
                <a:gd name="connsiteY4" fmla="*/ 5740 h 358239"/>
                <a:gd name="connsiteX5" fmla="*/ 637712 w 994410"/>
                <a:gd name="connsiteY5" fmla="*/ 17269 h 358239"/>
                <a:gd name="connsiteX6" fmla="*/ 700880 w 994410"/>
                <a:gd name="connsiteY6" fmla="*/ 21079 h 358239"/>
                <a:gd name="connsiteX7" fmla="*/ 679462 w 994410"/>
                <a:gd name="connsiteY7" fmla="*/ 19248 h 358239"/>
                <a:gd name="connsiteX8" fmla="*/ 735330 w 994410"/>
                <a:gd name="connsiteY8" fmla="*/ 34389 h 358239"/>
                <a:gd name="connsiteX9" fmla="*/ 754380 w 994410"/>
                <a:gd name="connsiteY9" fmla="*/ 42009 h 358239"/>
                <a:gd name="connsiteX10" fmla="*/ 769620 w 994410"/>
                <a:gd name="connsiteY10" fmla="*/ 49629 h 358239"/>
                <a:gd name="connsiteX11" fmla="*/ 784860 w 994410"/>
                <a:gd name="connsiteY11" fmla="*/ 61059 h 358239"/>
                <a:gd name="connsiteX12" fmla="*/ 800100 w 994410"/>
                <a:gd name="connsiteY12" fmla="*/ 68679 h 358239"/>
                <a:gd name="connsiteX13" fmla="*/ 815340 w 994410"/>
                <a:gd name="connsiteY13" fmla="*/ 83919 h 358239"/>
                <a:gd name="connsiteX14" fmla="*/ 838200 w 994410"/>
                <a:gd name="connsiteY14" fmla="*/ 99159 h 358239"/>
                <a:gd name="connsiteX15" fmla="*/ 861060 w 994410"/>
                <a:gd name="connsiteY15" fmla="*/ 114399 h 358239"/>
                <a:gd name="connsiteX16" fmla="*/ 887730 w 994410"/>
                <a:gd name="connsiteY16" fmla="*/ 141069 h 358239"/>
                <a:gd name="connsiteX17" fmla="*/ 899160 w 994410"/>
                <a:gd name="connsiteY17" fmla="*/ 152499 h 358239"/>
                <a:gd name="connsiteX18" fmla="*/ 925830 w 994410"/>
                <a:gd name="connsiteY18" fmla="*/ 186789 h 358239"/>
                <a:gd name="connsiteX19" fmla="*/ 929640 w 994410"/>
                <a:gd name="connsiteY19" fmla="*/ 198219 h 358239"/>
                <a:gd name="connsiteX20" fmla="*/ 937260 w 994410"/>
                <a:gd name="connsiteY20" fmla="*/ 213459 h 358239"/>
                <a:gd name="connsiteX21" fmla="*/ 944880 w 994410"/>
                <a:gd name="connsiteY21" fmla="*/ 240129 h 358239"/>
                <a:gd name="connsiteX22" fmla="*/ 952500 w 994410"/>
                <a:gd name="connsiteY22" fmla="*/ 255369 h 358239"/>
                <a:gd name="connsiteX23" fmla="*/ 956310 w 994410"/>
                <a:gd name="connsiteY23" fmla="*/ 270609 h 358239"/>
                <a:gd name="connsiteX24" fmla="*/ 971550 w 994410"/>
                <a:gd name="connsiteY24" fmla="*/ 293469 h 358239"/>
                <a:gd name="connsiteX25" fmla="*/ 979170 w 994410"/>
                <a:gd name="connsiteY25" fmla="*/ 312519 h 358239"/>
                <a:gd name="connsiteX26" fmla="*/ 982980 w 994410"/>
                <a:gd name="connsiteY26" fmla="*/ 331569 h 358239"/>
                <a:gd name="connsiteX27" fmla="*/ 990600 w 994410"/>
                <a:gd name="connsiteY27" fmla="*/ 346809 h 358239"/>
                <a:gd name="connsiteX28" fmla="*/ 994410 w 994410"/>
                <a:gd name="connsiteY28" fmla="*/ 354429 h 358239"/>
                <a:gd name="connsiteX29" fmla="*/ 746760 w 994410"/>
                <a:gd name="connsiteY29" fmla="*/ 350619 h 358239"/>
                <a:gd name="connsiteX30" fmla="*/ 744936 w 994410"/>
                <a:gd name="connsiteY30" fmla="*/ 240080 h 358239"/>
                <a:gd name="connsiteX31" fmla="*/ 453711 w 994410"/>
                <a:gd name="connsiteY31" fmla="*/ 234588 h 358239"/>
                <a:gd name="connsiteX32" fmla="*/ 449580 w 994410"/>
                <a:gd name="connsiteY32" fmla="*/ 354429 h 358239"/>
                <a:gd name="connsiteX33" fmla="*/ 0 w 994410"/>
                <a:gd name="connsiteY33" fmla="*/ 358239 h 358239"/>
                <a:gd name="connsiteX34" fmla="*/ 0 w 994410"/>
                <a:gd name="connsiteY34" fmla="*/ 3909 h 358239"/>
                <a:gd name="connsiteX0" fmla="*/ 0 w 994410"/>
                <a:gd name="connsiteY0" fmla="*/ 3909 h 354429"/>
                <a:gd name="connsiteX1" fmla="*/ 0 w 994410"/>
                <a:gd name="connsiteY1" fmla="*/ 3909 h 354429"/>
                <a:gd name="connsiteX2" fmla="*/ 393792 w 994410"/>
                <a:gd name="connsiteY2" fmla="*/ 2606 h 354429"/>
                <a:gd name="connsiteX3" fmla="*/ 461603 w 994410"/>
                <a:gd name="connsiteY3" fmla="*/ 0 h 354429"/>
                <a:gd name="connsiteX4" fmla="*/ 547235 w 994410"/>
                <a:gd name="connsiteY4" fmla="*/ 5740 h 354429"/>
                <a:gd name="connsiteX5" fmla="*/ 637712 w 994410"/>
                <a:gd name="connsiteY5" fmla="*/ 17269 h 354429"/>
                <a:gd name="connsiteX6" fmla="*/ 700880 w 994410"/>
                <a:gd name="connsiteY6" fmla="*/ 21079 h 354429"/>
                <a:gd name="connsiteX7" fmla="*/ 679462 w 994410"/>
                <a:gd name="connsiteY7" fmla="*/ 19248 h 354429"/>
                <a:gd name="connsiteX8" fmla="*/ 735330 w 994410"/>
                <a:gd name="connsiteY8" fmla="*/ 34389 h 354429"/>
                <a:gd name="connsiteX9" fmla="*/ 754380 w 994410"/>
                <a:gd name="connsiteY9" fmla="*/ 42009 h 354429"/>
                <a:gd name="connsiteX10" fmla="*/ 769620 w 994410"/>
                <a:gd name="connsiteY10" fmla="*/ 49629 h 354429"/>
                <a:gd name="connsiteX11" fmla="*/ 784860 w 994410"/>
                <a:gd name="connsiteY11" fmla="*/ 61059 h 354429"/>
                <a:gd name="connsiteX12" fmla="*/ 800100 w 994410"/>
                <a:gd name="connsiteY12" fmla="*/ 68679 h 354429"/>
                <a:gd name="connsiteX13" fmla="*/ 815340 w 994410"/>
                <a:gd name="connsiteY13" fmla="*/ 83919 h 354429"/>
                <a:gd name="connsiteX14" fmla="*/ 838200 w 994410"/>
                <a:gd name="connsiteY14" fmla="*/ 99159 h 354429"/>
                <a:gd name="connsiteX15" fmla="*/ 861060 w 994410"/>
                <a:gd name="connsiteY15" fmla="*/ 114399 h 354429"/>
                <a:gd name="connsiteX16" fmla="*/ 887730 w 994410"/>
                <a:gd name="connsiteY16" fmla="*/ 141069 h 354429"/>
                <a:gd name="connsiteX17" fmla="*/ 899160 w 994410"/>
                <a:gd name="connsiteY17" fmla="*/ 152499 h 354429"/>
                <a:gd name="connsiteX18" fmla="*/ 925830 w 994410"/>
                <a:gd name="connsiteY18" fmla="*/ 186789 h 354429"/>
                <a:gd name="connsiteX19" fmla="*/ 929640 w 994410"/>
                <a:gd name="connsiteY19" fmla="*/ 198219 h 354429"/>
                <a:gd name="connsiteX20" fmla="*/ 937260 w 994410"/>
                <a:gd name="connsiteY20" fmla="*/ 213459 h 354429"/>
                <a:gd name="connsiteX21" fmla="*/ 944880 w 994410"/>
                <a:gd name="connsiteY21" fmla="*/ 240129 h 354429"/>
                <a:gd name="connsiteX22" fmla="*/ 952500 w 994410"/>
                <a:gd name="connsiteY22" fmla="*/ 255369 h 354429"/>
                <a:gd name="connsiteX23" fmla="*/ 956310 w 994410"/>
                <a:gd name="connsiteY23" fmla="*/ 270609 h 354429"/>
                <a:gd name="connsiteX24" fmla="*/ 971550 w 994410"/>
                <a:gd name="connsiteY24" fmla="*/ 293469 h 354429"/>
                <a:gd name="connsiteX25" fmla="*/ 979170 w 994410"/>
                <a:gd name="connsiteY25" fmla="*/ 312519 h 354429"/>
                <a:gd name="connsiteX26" fmla="*/ 982980 w 994410"/>
                <a:gd name="connsiteY26" fmla="*/ 331569 h 354429"/>
                <a:gd name="connsiteX27" fmla="*/ 990600 w 994410"/>
                <a:gd name="connsiteY27" fmla="*/ 346809 h 354429"/>
                <a:gd name="connsiteX28" fmla="*/ 994410 w 994410"/>
                <a:gd name="connsiteY28" fmla="*/ 354429 h 354429"/>
                <a:gd name="connsiteX29" fmla="*/ 746760 w 994410"/>
                <a:gd name="connsiteY29" fmla="*/ 350619 h 354429"/>
                <a:gd name="connsiteX30" fmla="*/ 744936 w 994410"/>
                <a:gd name="connsiteY30" fmla="*/ 240080 h 354429"/>
                <a:gd name="connsiteX31" fmla="*/ 453711 w 994410"/>
                <a:gd name="connsiteY31" fmla="*/ 234588 h 354429"/>
                <a:gd name="connsiteX32" fmla="*/ 449580 w 994410"/>
                <a:gd name="connsiteY32" fmla="*/ 354429 h 354429"/>
                <a:gd name="connsiteX33" fmla="*/ 0 w 994410"/>
                <a:gd name="connsiteY33" fmla="*/ 330037 h 354429"/>
                <a:gd name="connsiteX34" fmla="*/ 0 w 994410"/>
                <a:gd name="connsiteY34" fmla="*/ 3909 h 354429"/>
                <a:gd name="connsiteX0" fmla="*/ 0 w 994410"/>
                <a:gd name="connsiteY0" fmla="*/ 3909 h 354429"/>
                <a:gd name="connsiteX1" fmla="*/ 0 w 994410"/>
                <a:gd name="connsiteY1" fmla="*/ 3909 h 354429"/>
                <a:gd name="connsiteX2" fmla="*/ 393792 w 994410"/>
                <a:gd name="connsiteY2" fmla="*/ 2606 h 354429"/>
                <a:gd name="connsiteX3" fmla="*/ 461603 w 994410"/>
                <a:gd name="connsiteY3" fmla="*/ 0 h 354429"/>
                <a:gd name="connsiteX4" fmla="*/ 547235 w 994410"/>
                <a:gd name="connsiteY4" fmla="*/ 5740 h 354429"/>
                <a:gd name="connsiteX5" fmla="*/ 637712 w 994410"/>
                <a:gd name="connsiteY5" fmla="*/ 17269 h 354429"/>
                <a:gd name="connsiteX6" fmla="*/ 700880 w 994410"/>
                <a:gd name="connsiteY6" fmla="*/ 21079 h 354429"/>
                <a:gd name="connsiteX7" fmla="*/ 679462 w 994410"/>
                <a:gd name="connsiteY7" fmla="*/ 19248 h 354429"/>
                <a:gd name="connsiteX8" fmla="*/ 735330 w 994410"/>
                <a:gd name="connsiteY8" fmla="*/ 34389 h 354429"/>
                <a:gd name="connsiteX9" fmla="*/ 754380 w 994410"/>
                <a:gd name="connsiteY9" fmla="*/ 42009 h 354429"/>
                <a:gd name="connsiteX10" fmla="*/ 769620 w 994410"/>
                <a:gd name="connsiteY10" fmla="*/ 49629 h 354429"/>
                <a:gd name="connsiteX11" fmla="*/ 784860 w 994410"/>
                <a:gd name="connsiteY11" fmla="*/ 61059 h 354429"/>
                <a:gd name="connsiteX12" fmla="*/ 800100 w 994410"/>
                <a:gd name="connsiteY12" fmla="*/ 68679 h 354429"/>
                <a:gd name="connsiteX13" fmla="*/ 815340 w 994410"/>
                <a:gd name="connsiteY13" fmla="*/ 83919 h 354429"/>
                <a:gd name="connsiteX14" fmla="*/ 838200 w 994410"/>
                <a:gd name="connsiteY14" fmla="*/ 99159 h 354429"/>
                <a:gd name="connsiteX15" fmla="*/ 861060 w 994410"/>
                <a:gd name="connsiteY15" fmla="*/ 114399 h 354429"/>
                <a:gd name="connsiteX16" fmla="*/ 887730 w 994410"/>
                <a:gd name="connsiteY16" fmla="*/ 141069 h 354429"/>
                <a:gd name="connsiteX17" fmla="*/ 899160 w 994410"/>
                <a:gd name="connsiteY17" fmla="*/ 152499 h 354429"/>
                <a:gd name="connsiteX18" fmla="*/ 925830 w 994410"/>
                <a:gd name="connsiteY18" fmla="*/ 186789 h 354429"/>
                <a:gd name="connsiteX19" fmla="*/ 929640 w 994410"/>
                <a:gd name="connsiteY19" fmla="*/ 198219 h 354429"/>
                <a:gd name="connsiteX20" fmla="*/ 937260 w 994410"/>
                <a:gd name="connsiteY20" fmla="*/ 213459 h 354429"/>
                <a:gd name="connsiteX21" fmla="*/ 944880 w 994410"/>
                <a:gd name="connsiteY21" fmla="*/ 240129 h 354429"/>
                <a:gd name="connsiteX22" fmla="*/ 952500 w 994410"/>
                <a:gd name="connsiteY22" fmla="*/ 255369 h 354429"/>
                <a:gd name="connsiteX23" fmla="*/ 956310 w 994410"/>
                <a:gd name="connsiteY23" fmla="*/ 270609 h 354429"/>
                <a:gd name="connsiteX24" fmla="*/ 971550 w 994410"/>
                <a:gd name="connsiteY24" fmla="*/ 293469 h 354429"/>
                <a:gd name="connsiteX25" fmla="*/ 979170 w 994410"/>
                <a:gd name="connsiteY25" fmla="*/ 312519 h 354429"/>
                <a:gd name="connsiteX26" fmla="*/ 982980 w 994410"/>
                <a:gd name="connsiteY26" fmla="*/ 331569 h 354429"/>
                <a:gd name="connsiteX27" fmla="*/ 990600 w 994410"/>
                <a:gd name="connsiteY27" fmla="*/ 346809 h 354429"/>
                <a:gd name="connsiteX28" fmla="*/ 994410 w 994410"/>
                <a:gd name="connsiteY28" fmla="*/ 354429 h 354429"/>
                <a:gd name="connsiteX29" fmla="*/ 746760 w 994410"/>
                <a:gd name="connsiteY29" fmla="*/ 350619 h 354429"/>
                <a:gd name="connsiteX30" fmla="*/ 744936 w 994410"/>
                <a:gd name="connsiteY30" fmla="*/ 240080 h 354429"/>
                <a:gd name="connsiteX31" fmla="*/ 453711 w 994410"/>
                <a:gd name="connsiteY31" fmla="*/ 234588 h 354429"/>
                <a:gd name="connsiteX32" fmla="*/ 447755 w 994410"/>
                <a:gd name="connsiteY32" fmla="*/ 339388 h 354429"/>
                <a:gd name="connsiteX33" fmla="*/ 0 w 994410"/>
                <a:gd name="connsiteY33" fmla="*/ 330037 h 354429"/>
                <a:gd name="connsiteX34" fmla="*/ 0 w 994410"/>
                <a:gd name="connsiteY34" fmla="*/ 3909 h 354429"/>
                <a:gd name="connsiteX0" fmla="*/ 0 w 994410"/>
                <a:gd name="connsiteY0" fmla="*/ 3909 h 354429"/>
                <a:gd name="connsiteX1" fmla="*/ 0 w 994410"/>
                <a:gd name="connsiteY1" fmla="*/ 3909 h 354429"/>
                <a:gd name="connsiteX2" fmla="*/ 393792 w 994410"/>
                <a:gd name="connsiteY2" fmla="*/ 2606 h 354429"/>
                <a:gd name="connsiteX3" fmla="*/ 461603 w 994410"/>
                <a:gd name="connsiteY3" fmla="*/ 0 h 354429"/>
                <a:gd name="connsiteX4" fmla="*/ 547235 w 994410"/>
                <a:gd name="connsiteY4" fmla="*/ 5740 h 354429"/>
                <a:gd name="connsiteX5" fmla="*/ 637712 w 994410"/>
                <a:gd name="connsiteY5" fmla="*/ 17269 h 354429"/>
                <a:gd name="connsiteX6" fmla="*/ 700880 w 994410"/>
                <a:gd name="connsiteY6" fmla="*/ 21079 h 354429"/>
                <a:gd name="connsiteX7" fmla="*/ 679462 w 994410"/>
                <a:gd name="connsiteY7" fmla="*/ 19248 h 354429"/>
                <a:gd name="connsiteX8" fmla="*/ 735330 w 994410"/>
                <a:gd name="connsiteY8" fmla="*/ 34389 h 354429"/>
                <a:gd name="connsiteX9" fmla="*/ 754380 w 994410"/>
                <a:gd name="connsiteY9" fmla="*/ 42009 h 354429"/>
                <a:gd name="connsiteX10" fmla="*/ 769620 w 994410"/>
                <a:gd name="connsiteY10" fmla="*/ 49629 h 354429"/>
                <a:gd name="connsiteX11" fmla="*/ 784860 w 994410"/>
                <a:gd name="connsiteY11" fmla="*/ 61059 h 354429"/>
                <a:gd name="connsiteX12" fmla="*/ 800100 w 994410"/>
                <a:gd name="connsiteY12" fmla="*/ 68679 h 354429"/>
                <a:gd name="connsiteX13" fmla="*/ 815340 w 994410"/>
                <a:gd name="connsiteY13" fmla="*/ 83919 h 354429"/>
                <a:gd name="connsiteX14" fmla="*/ 838200 w 994410"/>
                <a:gd name="connsiteY14" fmla="*/ 99159 h 354429"/>
                <a:gd name="connsiteX15" fmla="*/ 861060 w 994410"/>
                <a:gd name="connsiteY15" fmla="*/ 114399 h 354429"/>
                <a:gd name="connsiteX16" fmla="*/ 887730 w 994410"/>
                <a:gd name="connsiteY16" fmla="*/ 141069 h 354429"/>
                <a:gd name="connsiteX17" fmla="*/ 899160 w 994410"/>
                <a:gd name="connsiteY17" fmla="*/ 152499 h 354429"/>
                <a:gd name="connsiteX18" fmla="*/ 925830 w 994410"/>
                <a:gd name="connsiteY18" fmla="*/ 186789 h 354429"/>
                <a:gd name="connsiteX19" fmla="*/ 929640 w 994410"/>
                <a:gd name="connsiteY19" fmla="*/ 198219 h 354429"/>
                <a:gd name="connsiteX20" fmla="*/ 937260 w 994410"/>
                <a:gd name="connsiteY20" fmla="*/ 213459 h 354429"/>
                <a:gd name="connsiteX21" fmla="*/ 944880 w 994410"/>
                <a:gd name="connsiteY21" fmla="*/ 240129 h 354429"/>
                <a:gd name="connsiteX22" fmla="*/ 952500 w 994410"/>
                <a:gd name="connsiteY22" fmla="*/ 255369 h 354429"/>
                <a:gd name="connsiteX23" fmla="*/ 956310 w 994410"/>
                <a:gd name="connsiteY23" fmla="*/ 270609 h 354429"/>
                <a:gd name="connsiteX24" fmla="*/ 971550 w 994410"/>
                <a:gd name="connsiteY24" fmla="*/ 293469 h 354429"/>
                <a:gd name="connsiteX25" fmla="*/ 979170 w 994410"/>
                <a:gd name="connsiteY25" fmla="*/ 312519 h 354429"/>
                <a:gd name="connsiteX26" fmla="*/ 982980 w 994410"/>
                <a:gd name="connsiteY26" fmla="*/ 331569 h 354429"/>
                <a:gd name="connsiteX27" fmla="*/ 990600 w 994410"/>
                <a:gd name="connsiteY27" fmla="*/ 346809 h 354429"/>
                <a:gd name="connsiteX28" fmla="*/ 994410 w 994410"/>
                <a:gd name="connsiteY28" fmla="*/ 354429 h 354429"/>
                <a:gd name="connsiteX29" fmla="*/ 746760 w 994410"/>
                <a:gd name="connsiteY29" fmla="*/ 350619 h 354429"/>
                <a:gd name="connsiteX30" fmla="*/ 744936 w 994410"/>
                <a:gd name="connsiteY30" fmla="*/ 240080 h 354429"/>
                <a:gd name="connsiteX31" fmla="*/ 453711 w 994410"/>
                <a:gd name="connsiteY31" fmla="*/ 234588 h 354429"/>
                <a:gd name="connsiteX32" fmla="*/ 453230 w 994410"/>
                <a:gd name="connsiteY32" fmla="*/ 335628 h 354429"/>
                <a:gd name="connsiteX33" fmla="*/ 0 w 994410"/>
                <a:gd name="connsiteY33" fmla="*/ 330037 h 354429"/>
                <a:gd name="connsiteX34" fmla="*/ 0 w 994410"/>
                <a:gd name="connsiteY34" fmla="*/ 3909 h 354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4410" h="354429">
                  <a:moveTo>
                    <a:pt x="0" y="3909"/>
                  </a:moveTo>
                  <a:lnTo>
                    <a:pt x="0" y="3909"/>
                  </a:lnTo>
                  <a:cubicBezTo>
                    <a:pt x="35560" y="2639"/>
                    <a:pt x="358232" y="3876"/>
                    <a:pt x="393792" y="2606"/>
                  </a:cubicBezTo>
                  <a:cubicBezTo>
                    <a:pt x="416134" y="1430"/>
                    <a:pt x="439672" y="3133"/>
                    <a:pt x="461603" y="0"/>
                  </a:cubicBezTo>
                  <a:lnTo>
                    <a:pt x="547235" y="5740"/>
                  </a:lnTo>
                  <a:cubicBezTo>
                    <a:pt x="584642" y="6956"/>
                    <a:pt x="612105" y="14713"/>
                    <a:pt x="637712" y="17269"/>
                  </a:cubicBezTo>
                  <a:cubicBezTo>
                    <a:pt x="663319" y="19825"/>
                    <a:pt x="691990" y="19809"/>
                    <a:pt x="700880" y="21079"/>
                  </a:cubicBezTo>
                  <a:cubicBezTo>
                    <a:pt x="704690" y="22349"/>
                    <a:pt x="673720" y="17030"/>
                    <a:pt x="679462" y="19248"/>
                  </a:cubicBezTo>
                  <a:cubicBezTo>
                    <a:pt x="685204" y="21466"/>
                    <a:pt x="722844" y="30596"/>
                    <a:pt x="735330" y="34389"/>
                  </a:cubicBezTo>
                  <a:cubicBezTo>
                    <a:pt x="747816" y="38182"/>
                    <a:pt x="748130" y="39231"/>
                    <a:pt x="754380" y="42009"/>
                  </a:cubicBezTo>
                  <a:cubicBezTo>
                    <a:pt x="759570" y="44316"/>
                    <a:pt x="764804" y="46619"/>
                    <a:pt x="769620" y="49629"/>
                  </a:cubicBezTo>
                  <a:cubicBezTo>
                    <a:pt x="775005" y="52994"/>
                    <a:pt x="779475" y="57694"/>
                    <a:pt x="784860" y="61059"/>
                  </a:cubicBezTo>
                  <a:cubicBezTo>
                    <a:pt x="789676" y="64069"/>
                    <a:pt x="795556" y="65271"/>
                    <a:pt x="800100" y="68679"/>
                  </a:cubicBezTo>
                  <a:cubicBezTo>
                    <a:pt x="805847" y="72990"/>
                    <a:pt x="809730" y="79431"/>
                    <a:pt x="815340" y="83919"/>
                  </a:cubicBezTo>
                  <a:cubicBezTo>
                    <a:pt x="822491" y="89640"/>
                    <a:pt x="831724" y="92683"/>
                    <a:pt x="838200" y="99159"/>
                  </a:cubicBezTo>
                  <a:cubicBezTo>
                    <a:pt x="852470" y="113429"/>
                    <a:pt x="844518" y="108885"/>
                    <a:pt x="861060" y="114399"/>
                  </a:cubicBezTo>
                  <a:lnTo>
                    <a:pt x="887730" y="141069"/>
                  </a:lnTo>
                  <a:cubicBezTo>
                    <a:pt x="891540" y="144879"/>
                    <a:pt x="895852" y="148246"/>
                    <a:pt x="899160" y="152499"/>
                  </a:cubicBezTo>
                  <a:lnTo>
                    <a:pt x="925830" y="186789"/>
                  </a:lnTo>
                  <a:cubicBezTo>
                    <a:pt x="927100" y="190599"/>
                    <a:pt x="928058" y="194528"/>
                    <a:pt x="929640" y="198219"/>
                  </a:cubicBezTo>
                  <a:cubicBezTo>
                    <a:pt x="931877" y="203439"/>
                    <a:pt x="935266" y="208141"/>
                    <a:pt x="937260" y="213459"/>
                  </a:cubicBezTo>
                  <a:cubicBezTo>
                    <a:pt x="946927" y="239238"/>
                    <a:pt x="935669" y="218637"/>
                    <a:pt x="944880" y="240129"/>
                  </a:cubicBezTo>
                  <a:cubicBezTo>
                    <a:pt x="947117" y="245349"/>
                    <a:pt x="950506" y="250051"/>
                    <a:pt x="952500" y="255369"/>
                  </a:cubicBezTo>
                  <a:cubicBezTo>
                    <a:pt x="954339" y="260272"/>
                    <a:pt x="953968" y="265925"/>
                    <a:pt x="956310" y="270609"/>
                  </a:cubicBezTo>
                  <a:cubicBezTo>
                    <a:pt x="960406" y="278800"/>
                    <a:pt x="968149" y="284966"/>
                    <a:pt x="971550" y="293469"/>
                  </a:cubicBezTo>
                  <a:cubicBezTo>
                    <a:pt x="974090" y="299819"/>
                    <a:pt x="977205" y="305968"/>
                    <a:pt x="979170" y="312519"/>
                  </a:cubicBezTo>
                  <a:cubicBezTo>
                    <a:pt x="981031" y="318722"/>
                    <a:pt x="980932" y="325426"/>
                    <a:pt x="982980" y="331569"/>
                  </a:cubicBezTo>
                  <a:cubicBezTo>
                    <a:pt x="984776" y="336957"/>
                    <a:pt x="988060" y="341729"/>
                    <a:pt x="990600" y="346809"/>
                  </a:cubicBezTo>
                  <a:lnTo>
                    <a:pt x="994410" y="354429"/>
                  </a:lnTo>
                  <a:lnTo>
                    <a:pt x="746760" y="350619"/>
                  </a:lnTo>
                  <a:lnTo>
                    <a:pt x="744936" y="240080"/>
                  </a:lnTo>
                  <a:lnTo>
                    <a:pt x="453711" y="234588"/>
                  </a:lnTo>
                  <a:cubicBezTo>
                    <a:pt x="453551" y="268268"/>
                    <a:pt x="453390" y="301948"/>
                    <a:pt x="453230" y="335628"/>
                  </a:cubicBezTo>
                  <a:lnTo>
                    <a:pt x="0" y="330037"/>
                  </a:lnTo>
                  <a:lnTo>
                    <a:pt x="0" y="3909"/>
                  </a:lnTo>
                  <a:close/>
                </a:path>
              </a:pathLst>
            </a:custGeom>
            <a:solidFill>
              <a:srgbClr val="4240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3CC2E61B-39A8-8142-A066-B959C57282AE}"/>
                </a:ext>
              </a:extLst>
            </p:cNvPr>
            <p:cNvSpPr/>
            <p:nvPr/>
          </p:nvSpPr>
          <p:spPr>
            <a:xfrm>
              <a:off x="3006360" y="1789697"/>
              <a:ext cx="1073416" cy="148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9" name="Prostokąt 58">
              <a:extLst>
                <a:ext uri="{FF2B5EF4-FFF2-40B4-BE49-F238E27FC236}">
                  <a16:creationId xmlns:a16="http://schemas.microsoft.com/office/drawing/2014/main" id="{4CA2A653-3E02-CD2E-C744-AD778568C00E}"/>
                </a:ext>
              </a:extLst>
            </p:cNvPr>
            <p:cNvSpPr/>
            <p:nvPr/>
          </p:nvSpPr>
          <p:spPr>
            <a:xfrm rot="12500243">
              <a:off x="2869997" y="1594405"/>
              <a:ext cx="1073416" cy="148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95" name="pole tekstowe 8194">
              <a:extLst>
                <a:ext uri="{FF2B5EF4-FFF2-40B4-BE49-F238E27FC236}">
                  <a16:creationId xmlns:a16="http://schemas.microsoft.com/office/drawing/2014/main" id="{5F3F42EA-8590-D0B6-A3D7-A1EA393539AB}"/>
                </a:ext>
              </a:extLst>
            </p:cNvPr>
            <p:cNvSpPr txBox="1"/>
            <p:nvPr/>
          </p:nvSpPr>
          <p:spPr>
            <a:xfrm>
              <a:off x="3641979" y="2849366"/>
              <a:ext cx="23725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>
                  <a:solidFill>
                    <a:schemeClr val="bg1"/>
                  </a:solidFill>
                </a:rPr>
                <a:t>Podłoże</a:t>
              </a:r>
              <a:endParaRPr lang="pl-PL">
                <a:solidFill>
                  <a:schemeClr val="bg1"/>
                </a:solidFill>
              </a:endParaRPr>
            </a:p>
          </p:txBody>
        </p:sp>
      </p:grpSp>
      <p:sp>
        <p:nvSpPr>
          <p:cNvPr id="8223" name="pole tekstowe 8222">
            <a:extLst>
              <a:ext uri="{FF2B5EF4-FFF2-40B4-BE49-F238E27FC236}">
                <a16:creationId xmlns:a16="http://schemas.microsoft.com/office/drawing/2014/main" id="{E3FF7572-DD56-CA89-9681-562A41C4EB07}"/>
              </a:ext>
            </a:extLst>
          </p:cNvPr>
          <p:cNvSpPr txBox="1"/>
          <p:nvPr/>
        </p:nvSpPr>
        <p:spPr>
          <a:xfrm>
            <a:off x="10373875" y="3513747"/>
            <a:ext cx="1362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/>
              <a:t>Ag</a:t>
            </a:r>
            <a:r>
              <a:rPr lang="pl-PL"/>
              <a:t>2</a:t>
            </a:r>
            <a:r>
              <a:rPr lang="pl-PL" sz="2400"/>
              <a:t>S</a:t>
            </a:r>
          </a:p>
        </p:txBody>
      </p:sp>
      <p:sp>
        <p:nvSpPr>
          <p:cNvPr id="8228" name="pole tekstowe 8227">
            <a:extLst>
              <a:ext uri="{FF2B5EF4-FFF2-40B4-BE49-F238E27FC236}">
                <a16:creationId xmlns:a16="http://schemas.microsoft.com/office/drawing/2014/main" id="{5454ACCE-B857-99C6-0D22-524C6C84DA7D}"/>
              </a:ext>
            </a:extLst>
          </p:cNvPr>
          <p:cNvSpPr txBox="1"/>
          <p:nvPr/>
        </p:nvSpPr>
        <p:spPr>
          <a:xfrm>
            <a:off x="115292" y="479556"/>
            <a:ext cx="698284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u="sng" dirty="0"/>
              <a:t>Mechanizm:</a:t>
            </a:r>
          </a:p>
          <a:p>
            <a:r>
              <a:rPr lang="pl-PL" sz="2400" dirty="0"/>
              <a:t>Siarka wnika między warstwę ochronną a powłoką, tworząc izolujący </a:t>
            </a:r>
            <a:r>
              <a:rPr lang="pl-PL" sz="2400" dirty="0" err="1"/>
              <a:t>Ag₂S</a:t>
            </a:r>
            <a:r>
              <a:rPr lang="pl-PL" sz="2400" dirty="0"/>
              <a:t>, co zwiększa rezystancję i prowadzi do przerwania obwodu.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2400" dirty="0"/>
          </a:p>
          <a:p>
            <a:r>
              <a:rPr lang="pl-PL" sz="2400" b="1" u="sng" dirty="0"/>
              <a:t>Środowisko:</a:t>
            </a:r>
          </a:p>
          <a:p>
            <a:r>
              <a:rPr lang="pl-PL" sz="2400" dirty="0"/>
              <a:t>okolice  źródeł termalnych, spalin samochodowych; materiały: produkty gumowe, powłoki silikonowe.</a:t>
            </a:r>
          </a:p>
          <a:p>
            <a:endParaRPr lang="pl-PL" sz="2400" dirty="0"/>
          </a:p>
          <a:p>
            <a:r>
              <a:rPr lang="pl-PL" sz="2400" b="1" u="sng" dirty="0"/>
              <a:t>Zapobieganie: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dirty="0"/>
              <a:t>Izolacja od siarkowej atmosfery, unikanie materiałów zawierających siarkę, wybór komponentów odpornych na siarkę.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2400" dirty="0"/>
          </a:p>
        </p:txBody>
      </p:sp>
      <p:sp>
        <p:nvSpPr>
          <p:cNvPr id="8250" name="pole tekstowe 8249">
            <a:extLst>
              <a:ext uri="{FF2B5EF4-FFF2-40B4-BE49-F238E27FC236}">
                <a16:creationId xmlns:a16="http://schemas.microsoft.com/office/drawing/2014/main" id="{68A113DF-CF09-2389-8403-26A98232F360}"/>
              </a:ext>
            </a:extLst>
          </p:cNvPr>
          <p:cNvSpPr txBox="1"/>
          <p:nvPr/>
        </p:nvSpPr>
        <p:spPr>
          <a:xfrm>
            <a:off x="6656686" y="92166"/>
            <a:ext cx="1267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/>
              <a:t>Materiał oporowy</a:t>
            </a:r>
          </a:p>
        </p:txBody>
      </p:sp>
      <p:grpSp>
        <p:nvGrpSpPr>
          <p:cNvPr id="8253" name="Grupa 8252">
            <a:extLst>
              <a:ext uri="{FF2B5EF4-FFF2-40B4-BE49-F238E27FC236}">
                <a16:creationId xmlns:a16="http://schemas.microsoft.com/office/drawing/2014/main" id="{4564FA0E-9959-F0C3-111D-030E2B015EC9}"/>
              </a:ext>
            </a:extLst>
          </p:cNvPr>
          <p:cNvGrpSpPr/>
          <p:nvPr/>
        </p:nvGrpSpPr>
        <p:grpSpPr>
          <a:xfrm rot="20175337">
            <a:off x="9600645" y="1389920"/>
            <a:ext cx="731836" cy="606627"/>
            <a:chOff x="9486419" y="522939"/>
            <a:chExt cx="774590" cy="622326"/>
          </a:xfrm>
        </p:grpSpPr>
        <p:sp>
          <p:nvSpPr>
            <p:cNvPr id="8254" name="Schemat blokowy: łącznik 8253">
              <a:extLst>
                <a:ext uri="{FF2B5EF4-FFF2-40B4-BE49-F238E27FC236}">
                  <a16:creationId xmlns:a16="http://schemas.microsoft.com/office/drawing/2014/main" id="{92E71F67-15ED-7FAF-9ECB-83879D3577AC}"/>
                </a:ext>
              </a:extLst>
            </p:cNvPr>
            <p:cNvSpPr/>
            <p:nvPr/>
          </p:nvSpPr>
          <p:spPr>
            <a:xfrm>
              <a:off x="9627510" y="682877"/>
              <a:ext cx="608733" cy="462388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b="1">
                  <a:solidFill>
                    <a:schemeClr val="bg1"/>
                  </a:solidFill>
                </a:rPr>
                <a:t>SO2</a:t>
              </a:r>
              <a:endParaRPr lang="pl-PL" sz="1900" b="1">
                <a:solidFill>
                  <a:schemeClr val="bg1"/>
                </a:solidFill>
              </a:endParaRPr>
            </a:p>
          </p:txBody>
        </p:sp>
        <p:sp>
          <p:nvSpPr>
            <p:cNvPr id="8255" name="Schemat blokowy: łącznik 8254">
              <a:extLst>
                <a:ext uri="{FF2B5EF4-FFF2-40B4-BE49-F238E27FC236}">
                  <a16:creationId xmlns:a16="http://schemas.microsoft.com/office/drawing/2014/main" id="{38516354-CA77-BE75-E2D3-469AE137E81C}"/>
                </a:ext>
              </a:extLst>
            </p:cNvPr>
            <p:cNvSpPr/>
            <p:nvPr/>
          </p:nvSpPr>
          <p:spPr>
            <a:xfrm>
              <a:off x="9486419" y="701601"/>
              <a:ext cx="238020" cy="21727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900" b="1"/>
            </a:p>
          </p:txBody>
        </p:sp>
        <p:sp>
          <p:nvSpPr>
            <p:cNvPr id="8256" name="Schemat blokowy: łącznik 8255">
              <a:extLst>
                <a:ext uri="{FF2B5EF4-FFF2-40B4-BE49-F238E27FC236}">
                  <a16:creationId xmlns:a16="http://schemas.microsoft.com/office/drawing/2014/main" id="{6491B17E-4227-CCE3-F218-2BFF389990D6}"/>
                </a:ext>
              </a:extLst>
            </p:cNvPr>
            <p:cNvSpPr/>
            <p:nvPr/>
          </p:nvSpPr>
          <p:spPr>
            <a:xfrm>
              <a:off x="10003552" y="522939"/>
              <a:ext cx="257457" cy="251855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900" b="1"/>
            </a:p>
          </p:txBody>
        </p:sp>
      </p:grpSp>
      <p:cxnSp>
        <p:nvCxnSpPr>
          <p:cNvPr id="8258" name="Łącznik prosty ze strzałką 8257">
            <a:extLst>
              <a:ext uri="{FF2B5EF4-FFF2-40B4-BE49-F238E27FC236}">
                <a16:creationId xmlns:a16="http://schemas.microsoft.com/office/drawing/2014/main" id="{D7988A25-C3A4-A7F7-B843-FB4BFD56AD5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7750608" y="803575"/>
            <a:ext cx="709662" cy="103625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72" name="pole tekstowe 8271">
            <a:extLst>
              <a:ext uri="{FF2B5EF4-FFF2-40B4-BE49-F238E27FC236}">
                <a16:creationId xmlns:a16="http://schemas.microsoft.com/office/drawing/2014/main" id="{235F75F0-78C7-D8CB-4ECF-7A2B9803F25E}"/>
              </a:ext>
            </a:extLst>
          </p:cNvPr>
          <p:cNvSpPr txBox="1"/>
          <p:nvPr/>
        </p:nvSpPr>
        <p:spPr>
          <a:xfrm>
            <a:off x="73443" y="5826065"/>
            <a:ext cx="11117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u="sng"/>
              <a:t>Rozwiązania:</a:t>
            </a:r>
          </a:p>
          <a:p>
            <a:r>
              <a:rPr lang="pl-PL" sz="2400"/>
              <a:t> Rezystory  </a:t>
            </a:r>
            <a:r>
              <a:rPr lang="pl-PL" sz="2400" err="1"/>
              <a:t>antysulfuracyjne</a:t>
            </a:r>
            <a:r>
              <a:rPr lang="pl-PL" sz="2400"/>
              <a:t> z elektrodami pallad-srebro lub dodatek złota.</a:t>
            </a:r>
          </a:p>
        </p:txBody>
      </p:sp>
      <p:sp>
        <p:nvSpPr>
          <p:cNvPr id="8276" name="Dowolny kształt: kształt 8275">
            <a:extLst>
              <a:ext uri="{FF2B5EF4-FFF2-40B4-BE49-F238E27FC236}">
                <a16:creationId xmlns:a16="http://schemas.microsoft.com/office/drawing/2014/main" id="{F4BFD34E-4369-93FF-D9C2-6DFBA085BB1A}"/>
              </a:ext>
            </a:extLst>
          </p:cNvPr>
          <p:cNvSpPr/>
          <p:nvPr/>
        </p:nvSpPr>
        <p:spPr>
          <a:xfrm>
            <a:off x="11521440" y="4507230"/>
            <a:ext cx="64770" cy="0"/>
          </a:xfrm>
          <a:custGeom>
            <a:avLst/>
            <a:gdLst>
              <a:gd name="connsiteX0" fmla="*/ 0 w 64770"/>
              <a:gd name="connsiteY0" fmla="*/ 0 h 0"/>
              <a:gd name="connsiteX1" fmla="*/ 0 w 64770"/>
              <a:gd name="connsiteY1" fmla="*/ 0 h 0"/>
              <a:gd name="connsiteX2" fmla="*/ 64770 w 6477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">
                <a:moveTo>
                  <a:pt x="0" y="0"/>
                </a:moveTo>
                <a:lnTo>
                  <a:pt x="0" y="0"/>
                </a:lnTo>
                <a:lnTo>
                  <a:pt x="64770" y="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278" name="Dowolny kształt: kształt 8277">
            <a:extLst>
              <a:ext uri="{FF2B5EF4-FFF2-40B4-BE49-F238E27FC236}">
                <a16:creationId xmlns:a16="http://schemas.microsoft.com/office/drawing/2014/main" id="{C65273D1-D225-ECEB-ED12-83B8140C6BCA}"/>
              </a:ext>
            </a:extLst>
          </p:cNvPr>
          <p:cNvSpPr/>
          <p:nvPr/>
        </p:nvSpPr>
        <p:spPr>
          <a:xfrm>
            <a:off x="9108413" y="3261693"/>
            <a:ext cx="1333241" cy="1205902"/>
          </a:xfrm>
          <a:custGeom>
            <a:avLst/>
            <a:gdLst>
              <a:gd name="connsiteX0" fmla="*/ 481063 w 1333241"/>
              <a:gd name="connsiteY0" fmla="*/ 1205902 h 1205902"/>
              <a:gd name="connsiteX1" fmla="*/ 481063 w 1333241"/>
              <a:gd name="connsiteY1" fmla="*/ 1205902 h 1205902"/>
              <a:gd name="connsiteX2" fmla="*/ 465823 w 1333241"/>
              <a:gd name="connsiteY2" fmla="*/ 1144942 h 1205902"/>
              <a:gd name="connsiteX3" fmla="*/ 462013 w 1333241"/>
              <a:gd name="connsiteY3" fmla="*/ 1135417 h 1205902"/>
              <a:gd name="connsiteX4" fmla="*/ 458203 w 1333241"/>
              <a:gd name="connsiteY4" fmla="*/ 1122082 h 1205902"/>
              <a:gd name="connsiteX5" fmla="*/ 454393 w 1333241"/>
              <a:gd name="connsiteY5" fmla="*/ 1112557 h 1205902"/>
              <a:gd name="connsiteX6" fmla="*/ 452488 w 1333241"/>
              <a:gd name="connsiteY6" fmla="*/ 1104937 h 1205902"/>
              <a:gd name="connsiteX7" fmla="*/ 446773 w 1333241"/>
              <a:gd name="connsiteY7" fmla="*/ 1097317 h 1205902"/>
              <a:gd name="connsiteX8" fmla="*/ 442963 w 1333241"/>
              <a:gd name="connsiteY8" fmla="*/ 1091602 h 1205902"/>
              <a:gd name="connsiteX9" fmla="*/ 441058 w 1333241"/>
              <a:gd name="connsiteY9" fmla="*/ 1085887 h 1205902"/>
              <a:gd name="connsiteX10" fmla="*/ 437248 w 1333241"/>
              <a:gd name="connsiteY10" fmla="*/ 1076362 h 1205902"/>
              <a:gd name="connsiteX11" fmla="*/ 435343 w 1333241"/>
              <a:gd name="connsiteY11" fmla="*/ 1055407 h 1205902"/>
              <a:gd name="connsiteX12" fmla="*/ 429628 w 1333241"/>
              <a:gd name="connsiteY12" fmla="*/ 1049692 h 1205902"/>
              <a:gd name="connsiteX13" fmla="*/ 393433 w 1333241"/>
              <a:gd name="connsiteY13" fmla="*/ 1026832 h 1205902"/>
              <a:gd name="connsiteX14" fmla="*/ 385813 w 1333241"/>
              <a:gd name="connsiteY14" fmla="*/ 1023022 h 1205902"/>
              <a:gd name="connsiteX15" fmla="*/ 374383 w 1333241"/>
              <a:gd name="connsiteY15" fmla="*/ 1017307 h 1205902"/>
              <a:gd name="connsiteX16" fmla="*/ 359143 w 1333241"/>
              <a:gd name="connsiteY16" fmla="*/ 1013497 h 1205902"/>
              <a:gd name="connsiteX17" fmla="*/ 330568 w 1333241"/>
              <a:gd name="connsiteY17" fmla="*/ 1007782 h 1205902"/>
              <a:gd name="connsiteX18" fmla="*/ 307708 w 1333241"/>
              <a:gd name="connsiteY18" fmla="*/ 1000162 h 1205902"/>
              <a:gd name="connsiteX19" fmla="*/ 282943 w 1333241"/>
              <a:gd name="connsiteY19" fmla="*/ 996352 h 1205902"/>
              <a:gd name="connsiteX20" fmla="*/ 244843 w 1333241"/>
              <a:gd name="connsiteY20" fmla="*/ 984922 h 1205902"/>
              <a:gd name="connsiteX21" fmla="*/ 208648 w 1333241"/>
              <a:gd name="connsiteY21" fmla="*/ 973492 h 1205902"/>
              <a:gd name="connsiteX22" fmla="*/ 183883 w 1333241"/>
              <a:gd name="connsiteY22" fmla="*/ 956347 h 1205902"/>
              <a:gd name="connsiteX23" fmla="*/ 155308 w 1333241"/>
              <a:gd name="connsiteY23" fmla="*/ 910627 h 1205902"/>
              <a:gd name="connsiteX24" fmla="*/ 149593 w 1333241"/>
              <a:gd name="connsiteY24" fmla="*/ 901102 h 1205902"/>
              <a:gd name="connsiteX25" fmla="*/ 124828 w 1333241"/>
              <a:gd name="connsiteY25" fmla="*/ 866812 h 1205902"/>
              <a:gd name="connsiteX26" fmla="*/ 107683 w 1333241"/>
              <a:gd name="connsiteY26" fmla="*/ 853477 h 1205902"/>
              <a:gd name="connsiteX27" fmla="*/ 101968 w 1333241"/>
              <a:gd name="connsiteY27" fmla="*/ 849667 h 1205902"/>
              <a:gd name="connsiteX28" fmla="*/ 61963 w 1333241"/>
              <a:gd name="connsiteY28" fmla="*/ 845857 h 1205902"/>
              <a:gd name="connsiteX29" fmla="*/ 25768 w 1333241"/>
              <a:gd name="connsiteY29" fmla="*/ 830617 h 1205902"/>
              <a:gd name="connsiteX30" fmla="*/ 20053 w 1333241"/>
              <a:gd name="connsiteY30" fmla="*/ 821092 h 1205902"/>
              <a:gd name="connsiteX31" fmla="*/ 14338 w 1333241"/>
              <a:gd name="connsiteY31" fmla="*/ 805852 h 1205902"/>
              <a:gd name="connsiteX32" fmla="*/ 4813 w 1333241"/>
              <a:gd name="connsiteY32" fmla="*/ 786802 h 1205902"/>
              <a:gd name="connsiteX33" fmla="*/ 1003 w 1333241"/>
              <a:gd name="connsiteY33" fmla="*/ 771562 h 1205902"/>
              <a:gd name="connsiteX34" fmla="*/ 2908 w 1333241"/>
              <a:gd name="connsiteY34" fmla="*/ 752512 h 1205902"/>
              <a:gd name="connsiteX35" fmla="*/ 21958 w 1333241"/>
              <a:gd name="connsiteY35" fmla="*/ 760132 h 1205902"/>
              <a:gd name="connsiteX36" fmla="*/ 23863 w 1333241"/>
              <a:gd name="connsiteY36" fmla="*/ 775372 h 1205902"/>
              <a:gd name="connsiteX37" fmla="*/ 33388 w 1333241"/>
              <a:gd name="connsiteY37" fmla="*/ 796327 h 1205902"/>
              <a:gd name="connsiteX38" fmla="*/ 50533 w 1333241"/>
              <a:gd name="connsiteY38" fmla="*/ 802042 h 1205902"/>
              <a:gd name="connsiteX39" fmla="*/ 73393 w 1333241"/>
              <a:gd name="connsiteY39" fmla="*/ 807757 h 1205902"/>
              <a:gd name="connsiteX40" fmla="*/ 79108 w 1333241"/>
              <a:gd name="connsiteY40" fmla="*/ 813472 h 1205902"/>
              <a:gd name="connsiteX41" fmla="*/ 109588 w 1333241"/>
              <a:gd name="connsiteY41" fmla="*/ 822997 h 1205902"/>
              <a:gd name="connsiteX42" fmla="*/ 130543 w 1333241"/>
              <a:gd name="connsiteY42" fmla="*/ 847762 h 1205902"/>
              <a:gd name="connsiteX43" fmla="*/ 153403 w 1333241"/>
              <a:gd name="connsiteY43" fmla="*/ 851572 h 1205902"/>
              <a:gd name="connsiteX44" fmla="*/ 159118 w 1333241"/>
              <a:gd name="connsiteY44" fmla="*/ 853477 h 1205902"/>
              <a:gd name="connsiteX45" fmla="*/ 176263 w 1333241"/>
              <a:gd name="connsiteY45" fmla="*/ 876337 h 1205902"/>
              <a:gd name="connsiteX46" fmla="*/ 180073 w 1333241"/>
              <a:gd name="connsiteY46" fmla="*/ 861097 h 1205902"/>
              <a:gd name="connsiteX47" fmla="*/ 176263 w 1333241"/>
              <a:gd name="connsiteY47" fmla="*/ 847762 h 1205902"/>
              <a:gd name="connsiteX48" fmla="*/ 174358 w 1333241"/>
              <a:gd name="connsiteY48" fmla="*/ 836332 h 1205902"/>
              <a:gd name="connsiteX49" fmla="*/ 168643 w 1333241"/>
              <a:gd name="connsiteY49" fmla="*/ 811567 h 1205902"/>
              <a:gd name="connsiteX50" fmla="*/ 162928 w 1333241"/>
              <a:gd name="connsiteY50" fmla="*/ 802042 h 1205902"/>
              <a:gd name="connsiteX51" fmla="*/ 157213 w 1333241"/>
              <a:gd name="connsiteY51" fmla="*/ 763942 h 1205902"/>
              <a:gd name="connsiteX52" fmla="*/ 153403 w 1333241"/>
              <a:gd name="connsiteY52" fmla="*/ 750607 h 1205902"/>
              <a:gd name="connsiteX53" fmla="*/ 149593 w 1333241"/>
              <a:gd name="connsiteY53" fmla="*/ 733462 h 1205902"/>
              <a:gd name="connsiteX54" fmla="*/ 145783 w 1333241"/>
              <a:gd name="connsiteY54" fmla="*/ 714412 h 1205902"/>
              <a:gd name="connsiteX55" fmla="*/ 143878 w 1333241"/>
              <a:gd name="connsiteY55" fmla="*/ 702982 h 1205902"/>
              <a:gd name="connsiteX56" fmla="*/ 138163 w 1333241"/>
              <a:gd name="connsiteY56" fmla="*/ 691552 h 1205902"/>
              <a:gd name="connsiteX57" fmla="*/ 122923 w 1333241"/>
              <a:gd name="connsiteY57" fmla="*/ 664882 h 1205902"/>
              <a:gd name="connsiteX58" fmla="*/ 117208 w 1333241"/>
              <a:gd name="connsiteY58" fmla="*/ 642022 h 1205902"/>
              <a:gd name="connsiteX59" fmla="*/ 105778 w 1333241"/>
              <a:gd name="connsiteY59" fmla="*/ 617257 h 1205902"/>
              <a:gd name="connsiteX60" fmla="*/ 100063 w 1333241"/>
              <a:gd name="connsiteY60" fmla="*/ 596302 h 1205902"/>
              <a:gd name="connsiteX61" fmla="*/ 101968 w 1333241"/>
              <a:gd name="connsiteY61" fmla="*/ 575347 h 1205902"/>
              <a:gd name="connsiteX62" fmla="*/ 115303 w 1333241"/>
              <a:gd name="connsiteY62" fmla="*/ 577252 h 1205902"/>
              <a:gd name="connsiteX63" fmla="*/ 126733 w 1333241"/>
              <a:gd name="connsiteY63" fmla="*/ 600112 h 1205902"/>
              <a:gd name="connsiteX64" fmla="*/ 134353 w 1333241"/>
              <a:gd name="connsiteY64" fmla="*/ 622972 h 1205902"/>
              <a:gd name="connsiteX65" fmla="*/ 136258 w 1333241"/>
              <a:gd name="connsiteY65" fmla="*/ 632497 h 1205902"/>
              <a:gd name="connsiteX66" fmla="*/ 143878 w 1333241"/>
              <a:gd name="connsiteY66" fmla="*/ 649642 h 1205902"/>
              <a:gd name="connsiteX67" fmla="*/ 147688 w 1333241"/>
              <a:gd name="connsiteY67" fmla="*/ 664882 h 1205902"/>
              <a:gd name="connsiteX68" fmla="*/ 149593 w 1333241"/>
              <a:gd name="connsiteY68" fmla="*/ 676312 h 1205902"/>
              <a:gd name="connsiteX69" fmla="*/ 157213 w 1333241"/>
              <a:gd name="connsiteY69" fmla="*/ 687742 h 1205902"/>
              <a:gd name="connsiteX70" fmla="*/ 170548 w 1333241"/>
              <a:gd name="connsiteY70" fmla="*/ 710602 h 1205902"/>
              <a:gd name="connsiteX71" fmla="*/ 174358 w 1333241"/>
              <a:gd name="connsiteY71" fmla="*/ 723937 h 1205902"/>
              <a:gd name="connsiteX72" fmla="*/ 176263 w 1333241"/>
              <a:gd name="connsiteY72" fmla="*/ 733462 h 1205902"/>
              <a:gd name="connsiteX73" fmla="*/ 180073 w 1333241"/>
              <a:gd name="connsiteY73" fmla="*/ 739177 h 1205902"/>
              <a:gd name="connsiteX74" fmla="*/ 189598 w 1333241"/>
              <a:gd name="connsiteY74" fmla="*/ 762037 h 1205902"/>
              <a:gd name="connsiteX75" fmla="*/ 201028 w 1333241"/>
              <a:gd name="connsiteY75" fmla="*/ 782992 h 1205902"/>
              <a:gd name="connsiteX76" fmla="*/ 208648 w 1333241"/>
              <a:gd name="connsiteY76" fmla="*/ 798232 h 1205902"/>
              <a:gd name="connsiteX77" fmla="*/ 214363 w 1333241"/>
              <a:gd name="connsiteY77" fmla="*/ 828712 h 1205902"/>
              <a:gd name="connsiteX78" fmla="*/ 212458 w 1333241"/>
              <a:gd name="connsiteY78" fmla="*/ 863002 h 1205902"/>
              <a:gd name="connsiteX79" fmla="*/ 214363 w 1333241"/>
              <a:gd name="connsiteY79" fmla="*/ 906817 h 1205902"/>
              <a:gd name="connsiteX80" fmla="*/ 223888 w 1333241"/>
              <a:gd name="connsiteY80" fmla="*/ 923962 h 1205902"/>
              <a:gd name="connsiteX81" fmla="*/ 235318 w 1333241"/>
              <a:gd name="connsiteY81" fmla="*/ 927772 h 1205902"/>
              <a:gd name="connsiteX82" fmla="*/ 256273 w 1333241"/>
              <a:gd name="connsiteY82" fmla="*/ 925867 h 1205902"/>
              <a:gd name="connsiteX83" fmla="*/ 263893 w 1333241"/>
              <a:gd name="connsiteY83" fmla="*/ 906817 h 1205902"/>
              <a:gd name="connsiteX84" fmla="*/ 275323 w 1333241"/>
              <a:gd name="connsiteY84" fmla="*/ 883957 h 1205902"/>
              <a:gd name="connsiteX85" fmla="*/ 279133 w 1333241"/>
              <a:gd name="connsiteY85" fmla="*/ 866812 h 1205902"/>
              <a:gd name="connsiteX86" fmla="*/ 282943 w 1333241"/>
              <a:gd name="connsiteY86" fmla="*/ 845857 h 1205902"/>
              <a:gd name="connsiteX87" fmla="*/ 313423 w 1333241"/>
              <a:gd name="connsiteY87" fmla="*/ 826807 h 1205902"/>
              <a:gd name="connsiteX88" fmla="*/ 338188 w 1333241"/>
              <a:gd name="connsiteY88" fmla="*/ 809662 h 1205902"/>
              <a:gd name="connsiteX89" fmla="*/ 385813 w 1333241"/>
              <a:gd name="connsiteY89" fmla="*/ 779182 h 1205902"/>
              <a:gd name="connsiteX90" fmla="*/ 410578 w 1333241"/>
              <a:gd name="connsiteY90" fmla="*/ 741082 h 1205902"/>
              <a:gd name="connsiteX91" fmla="*/ 425818 w 1333241"/>
              <a:gd name="connsiteY91" fmla="*/ 718222 h 1205902"/>
              <a:gd name="connsiteX92" fmla="*/ 437248 w 1333241"/>
              <a:gd name="connsiteY92" fmla="*/ 702982 h 1205902"/>
              <a:gd name="connsiteX93" fmla="*/ 442963 w 1333241"/>
              <a:gd name="connsiteY93" fmla="*/ 697267 h 1205902"/>
              <a:gd name="connsiteX94" fmla="*/ 448678 w 1333241"/>
              <a:gd name="connsiteY94" fmla="*/ 695362 h 1205902"/>
              <a:gd name="connsiteX95" fmla="*/ 469633 w 1333241"/>
              <a:gd name="connsiteY95" fmla="*/ 689647 h 1205902"/>
              <a:gd name="connsiteX96" fmla="*/ 463918 w 1333241"/>
              <a:gd name="connsiteY96" fmla="*/ 710602 h 1205902"/>
              <a:gd name="connsiteX97" fmla="*/ 458203 w 1333241"/>
              <a:gd name="connsiteY97" fmla="*/ 737272 h 1205902"/>
              <a:gd name="connsiteX98" fmla="*/ 454393 w 1333241"/>
              <a:gd name="connsiteY98" fmla="*/ 762037 h 1205902"/>
              <a:gd name="connsiteX99" fmla="*/ 442963 w 1333241"/>
              <a:gd name="connsiteY99" fmla="*/ 777277 h 1205902"/>
              <a:gd name="connsiteX100" fmla="*/ 437248 w 1333241"/>
              <a:gd name="connsiteY100" fmla="*/ 784897 h 1205902"/>
              <a:gd name="connsiteX101" fmla="*/ 431533 w 1333241"/>
              <a:gd name="connsiteY101" fmla="*/ 786802 h 1205902"/>
              <a:gd name="connsiteX102" fmla="*/ 404863 w 1333241"/>
              <a:gd name="connsiteY102" fmla="*/ 798232 h 1205902"/>
              <a:gd name="connsiteX103" fmla="*/ 385813 w 1333241"/>
              <a:gd name="connsiteY103" fmla="*/ 813472 h 1205902"/>
              <a:gd name="connsiteX104" fmla="*/ 372478 w 1333241"/>
              <a:gd name="connsiteY104" fmla="*/ 824902 h 1205902"/>
              <a:gd name="connsiteX105" fmla="*/ 359143 w 1333241"/>
              <a:gd name="connsiteY105" fmla="*/ 830617 h 1205902"/>
              <a:gd name="connsiteX106" fmla="*/ 351523 w 1333241"/>
              <a:gd name="connsiteY106" fmla="*/ 834427 h 1205902"/>
              <a:gd name="connsiteX107" fmla="*/ 336283 w 1333241"/>
              <a:gd name="connsiteY107" fmla="*/ 861097 h 1205902"/>
              <a:gd name="connsiteX108" fmla="*/ 322948 w 1333241"/>
              <a:gd name="connsiteY108" fmla="*/ 883957 h 1205902"/>
              <a:gd name="connsiteX109" fmla="*/ 309613 w 1333241"/>
              <a:gd name="connsiteY109" fmla="*/ 899197 h 1205902"/>
              <a:gd name="connsiteX110" fmla="*/ 305803 w 1333241"/>
              <a:gd name="connsiteY110" fmla="*/ 906817 h 1205902"/>
              <a:gd name="connsiteX111" fmla="*/ 303898 w 1333241"/>
              <a:gd name="connsiteY111" fmla="*/ 912532 h 1205902"/>
              <a:gd name="connsiteX112" fmla="*/ 282943 w 1333241"/>
              <a:gd name="connsiteY112" fmla="*/ 943012 h 1205902"/>
              <a:gd name="connsiteX113" fmla="*/ 288658 w 1333241"/>
              <a:gd name="connsiteY113" fmla="*/ 960157 h 1205902"/>
              <a:gd name="connsiteX114" fmla="*/ 296278 w 1333241"/>
              <a:gd name="connsiteY114" fmla="*/ 965872 h 1205902"/>
              <a:gd name="connsiteX115" fmla="*/ 387718 w 1333241"/>
              <a:gd name="connsiteY115" fmla="*/ 963967 h 1205902"/>
              <a:gd name="connsiteX116" fmla="*/ 414388 w 1333241"/>
              <a:gd name="connsiteY116" fmla="*/ 944917 h 1205902"/>
              <a:gd name="connsiteX117" fmla="*/ 423913 w 1333241"/>
              <a:gd name="connsiteY117" fmla="*/ 943012 h 1205902"/>
              <a:gd name="connsiteX118" fmla="*/ 433438 w 1333241"/>
              <a:gd name="connsiteY118" fmla="*/ 933487 h 1205902"/>
              <a:gd name="connsiteX119" fmla="*/ 448678 w 1333241"/>
              <a:gd name="connsiteY119" fmla="*/ 920152 h 1205902"/>
              <a:gd name="connsiteX120" fmla="*/ 486778 w 1333241"/>
              <a:gd name="connsiteY120" fmla="*/ 906817 h 1205902"/>
              <a:gd name="connsiteX121" fmla="*/ 490588 w 1333241"/>
              <a:gd name="connsiteY121" fmla="*/ 922057 h 1205902"/>
              <a:gd name="connsiteX122" fmla="*/ 484873 w 1333241"/>
              <a:gd name="connsiteY122" fmla="*/ 946822 h 1205902"/>
              <a:gd name="connsiteX123" fmla="*/ 481063 w 1333241"/>
              <a:gd name="connsiteY123" fmla="*/ 952537 h 1205902"/>
              <a:gd name="connsiteX124" fmla="*/ 473443 w 1333241"/>
              <a:gd name="connsiteY124" fmla="*/ 954442 h 1205902"/>
              <a:gd name="connsiteX125" fmla="*/ 437248 w 1333241"/>
              <a:gd name="connsiteY125" fmla="*/ 969682 h 1205902"/>
              <a:gd name="connsiteX126" fmla="*/ 431533 w 1333241"/>
              <a:gd name="connsiteY126" fmla="*/ 979207 h 1205902"/>
              <a:gd name="connsiteX127" fmla="*/ 427723 w 1333241"/>
              <a:gd name="connsiteY127" fmla="*/ 986827 h 1205902"/>
              <a:gd name="connsiteX128" fmla="*/ 435343 w 1333241"/>
              <a:gd name="connsiteY128" fmla="*/ 990637 h 1205902"/>
              <a:gd name="connsiteX129" fmla="*/ 442963 w 1333241"/>
              <a:gd name="connsiteY129" fmla="*/ 996352 h 1205902"/>
              <a:gd name="connsiteX130" fmla="*/ 458203 w 1333241"/>
              <a:gd name="connsiteY130" fmla="*/ 1005877 h 1205902"/>
              <a:gd name="connsiteX131" fmla="*/ 486778 w 1333241"/>
              <a:gd name="connsiteY131" fmla="*/ 1032547 h 1205902"/>
              <a:gd name="connsiteX132" fmla="*/ 500113 w 1333241"/>
              <a:gd name="connsiteY132" fmla="*/ 1040167 h 1205902"/>
              <a:gd name="connsiteX133" fmla="*/ 507733 w 1333241"/>
              <a:gd name="connsiteY133" fmla="*/ 1045882 h 1205902"/>
              <a:gd name="connsiteX134" fmla="*/ 513448 w 1333241"/>
              <a:gd name="connsiteY134" fmla="*/ 1049692 h 1205902"/>
              <a:gd name="connsiteX135" fmla="*/ 540118 w 1333241"/>
              <a:gd name="connsiteY135" fmla="*/ 1042072 h 1205902"/>
              <a:gd name="connsiteX136" fmla="*/ 549643 w 1333241"/>
              <a:gd name="connsiteY136" fmla="*/ 1007782 h 1205902"/>
              <a:gd name="connsiteX137" fmla="*/ 547738 w 1333241"/>
              <a:gd name="connsiteY137" fmla="*/ 897292 h 1205902"/>
              <a:gd name="connsiteX138" fmla="*/ 543928 w 1333241"/>
              <a:gd name="connsiteY138" fmla="*/ 887767 h 1205902"/>
              <a:gd name="connsiteX139" fmla="*/ 549643 w 1333241"/>
              <a:gd name="connsiteY139" fmla="*/ 868717 h 1205902"/>
              <a:gd name="connsiteX140" fmla="*/ 570598 w 1333241"/>
              <a:gd name="connsiteY140" fmla="*/ 838237 h 1205902"/>
              <a:gd name="connsiteX141" fmla="*/ 578218 w 1333241"/>
              <a:gd name="connsiteY141" fmla="*/ 824902 h 1205902"/>
              <a:gd name="connsiteX142" fmla="*/ 585838 w 1333241"/>
              <a:gd name="connsiteY142" fmla="*/ 782992 h 1205902"/>
              <a:gd name="connsiteX143" fmla="*/ 583933 w 1333241"/>
              <a:gd name="connsiteY143" fmla="*/ 762037 h 1205902"/>
              <a:gd name="connsiteX144" fmla="*/ 574408 w 1333241"/>
              <a:gd name="connsiteY144" fmla="*/ 760132 h 1205902"/>
              <a:gd name="connsiteX145" fmla="*/ 562978 w 1333241"/>
              <a:gd name="connsiteY145" fmla="*/ 752512 h 1205902"/>
              <a:gd name="connsiteX146" fmla="*/ 540118 w 1333241"/>
              <a:gd name="connsiteY146" fmla="*/ 742987 h 1205902"/>
              <a:gd name="connsiteX147" fmla="*/ 526783 w 1333241"/>
              <a:gd name="connsiteY147" fmla="*/ 733462 h 1205902"/>
              <a:gd name="connsiteX148" fmla="*/ 503923 w 1333241"/>
              <a:gd name="connsiteY148" fmla="*/ 716317 h 1205902"/>
              <a:gd name="connsiteX149" fmla="*/ 505828 w 1333241"/>
              <a:gd name="connsiteY149" fmla="*/ 699172 h 1205902"/>
              <a:gd name="connsiteX150" fmla="*/ 513448 w 1333241"/>
              <a:gd name="connsiteY150" fmla="*/ 708697 h 1205902"/>
              <a:gd name="connsiteX151" fmla="*/ 521068 w 1333241"/>
              <a:gd name="connsiteY151" fmla="*/ 714412 h 1205902"/>
              <a:gd name="connsiteX152" fmla="*/ 528688 w 1333241"/>
              <a:gd name="connsiteY152" fmla="*/ 722032 h 1205902"/>
              <a:gd name="connsiteX153" fmla="*/ 534403 w 1333241"/>
              <a:gd name="connsiteY153" fmla="*/ 725842 h 1205902"/>
              <a:gd name="connsiteX154" fmla="*/ 540118 w 1333241"/>
              <a:gd name="connsiteY154" fmla="*/ 731557 h 1205902"/>
              <a:gd name="connsiteX155" fmla="*/ 553453 w 1333241"/>
              <a:gd name="connsiteY155" fmla="*/ 739177 h 1205902"/>
              <a:gd name="connsiteX156" fmla="*/ 562978 w 1333241"/>
              <a:gd name="connsiteY156" fmla="*/ 746797 h 1205902"/>
              <a:gd name="connsiteX157" fmla="*/ 578218 w 1333241"/>
              <a:gd name="connsiteY157" fmla="*/ 754417 h 1205902"/>
              <a:gd name="connsiteX158" fmla="*/ 576313 w 1333241"/>
              <a:gd name="connsiteY158" fmla="*/ 710602 h 1205902"/>
              <a:gd name="connsiteX159" fmla="*/ 566788 w 1333241"/>
              <a:gd name="connsiteY159" fmla="*/ 685837 h 1205902"/>
              <a:gd name="connsiteX160" fmla="*/ 555358 w 1333241"/>
              <a:gd name="connsiteY160" fmla="*/ 672502 h 1205902"/>
              <a:gd name="connsiteX161" fmla="*/ 547738 w 1333241"/>
              <a:gd name="connsiteY161" fmla="*/ 655357 h 1205902"/>
              <a:gd name="connsiteX162" fmla="*/ 540118 w 1333241"/>
              <a:gd name="connsiteY162" fmla="*/ 642022 h 1205902"/>
              <a:gd name="connsiteX163" fmla="*/ 528688 w 1333241"/>
              <a:gd name="connsiteY163" fmla="*/ 619162 h 1205902"/>
              <a:gd name="connsiteX164" fmla="*/ 511543 w 1333241"/>
              <a:gd name="connsiteY164" fmla="*/ 590587 h 1205902"/>
              <a:gd name="connsiteX165" fmla="*/ 475348 w 1333241"/>
              <a:gd name="connsiteY165" fmla="*/ 535342 h 1205902"/>
              <a:gd name="connsiteX166" fmla="*/ 454393 w 1333241"/>
              <a:gd name="connsiteY166" fmla="*/ 480097 h 1205902"/>
              <a:gd name="connsiteX167" fmla="*/ 456298 w 1333241"/>
              <a:gd name="connsiteY167" fmla="*/ 466762 h 1205902"/>
              <a:gd name="connsiteX168" fmla="*/ 463918 w 1333241"/>
              <a:gd name="connsiteY168" fmla="*/ 468667 h 1205902"/>
              <a:gd name="connsiteX169" fmla="*/ 471538 w 1333241"/>
              <a:gd name="connsiteY169" fmla="*/ 472477 h 1205902"/>
              <a:gd name="connsiteX170" fmla="*/ 477253 w 1333241"/>
              <a:gd name="connsiteY170" fmla="*/ 474382 h 1205902"/>
              <a:gd name="connsiteX171" fmla="*/ 502018 w 1333241"/>
              <a:gd name="connsiteY171" fmla="*/ 516292 h 1205902"/>
              <a:gd name="connsiteX172" fmla="*/ 513448 w 1333241"/>
              <a:gd name="connsiteY172" fmla="*/ 539152 h 1205902"/>
              <a:gd name="connsiteX173" fmla="*/ 530593 w 1333241"/>
              <a:gd name="connsiteY173" fmla="*/ 562012 h 1205902"/>
              <a:gd name="connsiteX174" fmla="*/ 536308 w 1333241"/>
              <a:gd name="connsiteY174" fmla="*/ 575347 h 1205902"/>
              <a:gd name="connsiteX175" fmla="*/ 545833 w 1333241"/>
              <a:gd name="connsiteY175" fmla="*/ 590587 h 1205902"/>
              <a:gd name="connsiteX176" fmla="*/ 553453 w 1333241"/>
              <a:gd name="connsiteY176" fmla="*/ 607732 h 1205902"/>
              <a:gd name="connsiteX177" fmla="*/ 561073 w 1333241"/>
              <a:gd name="connsiteY177" fmla="*/ 621067 h 1205902"/>
              <a:gd name="connsiteX178" fmla="*/ 564883 w 1333241"/>
              <a:gd name="connsiteY178" fmla="*/ 632497 h 1205902"/>
              <a:gd name="connsiteX179" fmla="*/ 578218 w 1333241"/>
              <a:gd name="connsiteY179" fmla="*/ 645832 h 1205902"/>
              <a:gd name="connsiteX180" fmla="*/ 612508 w 1333241"/>
              <a:gd name="connsiteY180" fmla="*/ 632497 h 1205902"/>
              <a:gd name="connsiteX181" fmla="*/ 614413 w 1333241"/>
              <a:gd name="connsiteY181" fmla="*/ 594397 h 1205902"/>
              <a:gd name="connsiteX182" fmla="*/ 618223 w 1333241"/>
              <a:gd name="connsiteY182" fmla="*/ 582967 h 1205902"/>
              <a:gd name="connsiteX183" fmla="*/ 639178 w 1333241"/>
              <a:gd name="connsiteY183" fmla="*/ 525817 h 1205902"/>
              <a:gd name="connsiteX184" fmla="*/ 652513 w 1333241"/>
              <a:gd name="connsiteY184" fmla="*/ 523912 h 1205902"/>
              <a:gd name="connsiteX185" fmla="*/ 652513 w 1333241"/>
              <a:gd name="connsiteY185" fmla="*/ 400087 h 1205902"/>
              <a:gd name="connsiteX186" fmla="*/ 656323 w 1333241"/>
              <a:gd name="connsiteY186" fmla="*/ 306742 h 1205902"/>
              <a:gd name="connsiteX187" fmla="*/ 669658 w 1333241"/>
              <a:gd name="connsiteY187" fmla="*/ 323887 h 1205902"/>
              <a:gd name="connsiteX188" fmla="*/ 675373 w 1333241"/>
              <a:gd name="connsiteY188" fmla="*/ 329602 h 1205902"/>
              <a:gd name="connsiteX189" fmla="*/ 679183 w 1333241"/>
              <a:gd name="connsiteY189" fmla="*/ 348652 h 1205902"/>
              <a:gd name="connsiteX190" fmla="*/ 684898 w 1333241"/>
              <a:gd name="connsiteY190" fmla="*/ 360082 h 1205902"/>
              <a:gd name="connsiteX191" fmla="*/ 692518 w 1333241"/>
              <a:gd name="connsiteY191" fmla="*/ 401992 h 1205902"/>
              <a:gd name="connsiteX192" fmla="*/ 694423 w 1333241"/>
              <a:gd name="connsiteY192" fmla="*/ 409612 h 1205902"/>
              <a:gd name="connsiteX193" fmla="*/ 696328 w 1333241"/>
              <a:gd name="connsiteY193" fmla="*/ 520102 h 1205902"/>
              <a:gd name="connsiteX194" fmla="*/ 702043 w 1333241"/>
              <a:gd name="connsiteY194" fmla="*/ 522007 h 1205902"/>
              <a:gd name="connsiteX195" fmla="*/ 722998 w 1333241"/>
              <a:gd name="connsiteY195" fmla="*/ 508672 h 1205902"/>
              <a:gd name="connsiteX196" fmla="*/ 728713 w 1333241"/>
              <a:gd name="connsiteY196" fmla="*/ 455332 h 1205902"/>
              <a:gd name="connsiteX197" fmla="*/ 732523 w 1333241"/>
              <a:gd name="connsiteY197" fmla="*/ 441997 h 1205902"/>
              <a:gd name="connsiteX198" fmla="*/ 740143 w 1333241"/>
              <a:gd name="connsiteY198" fmla="*/ 417232 h 1205902"/>
              <a:gd name="connsiteX199" fmla="*/ 745858 w 1333241"/>
              <a:gd name="connsiteY199" fmla="*/ 392467 h 1205902"/>
              <a:gd name="connsiteX200" fmla="*/ 747763 w 1333241"/>
              <a:gd name="connsiteY200" fmla="*/ 381037 h 1205902"/>
              <a:gd name="connsiteX201" fmla="*/ 753478 w 1333241"/>
              <a:gd name="connsiteY201" fmla="*/ 365797 h 1205902"/>
              <a:gd name="connsiteX202" fmla="*/ 761098 w 1333241"/>
              <a:gd name="connsiteY202" fmla="*/ 339127 h 1205902"/>
              <a:gd name="connsiteX203" fmla="*/ 766813 w 1333241"/>
              <a:gd name="connsiteY203" fmla="*/ 228637 h 1205902"/>
              <a:gd name="connsiteX204" fmla="*/ 787768 w 1333241"/>
              <a:gd name="connsiteY204" fmla="*/ 163867 h 1205902"/>
              <a:gd name="connsiteX205" fmla="*/ 797293 w 1333241"/>
              <a:gd name="connsiteY205" fmla="*/ 156247 h 1205902"/>
              <a:gd name="connsiteX206" fmla="*/ 801103 w 1333241"/>
              <a:gd name="connsiteY206" fmla="*/ 169582 h 1205902"/>
              <a:gd name="connsiteX207" fmla="*/ 803008 w 1333241"/>
              <a:gd name="connsiteY207" fmla="*/ 304837 h 1205902"/>
              <a:gd name="connsiteX208" fmla="*/ 818248 w 1333241"/>
              <a:gd name="connsiteY208" fmla="*/ 306742 h 1205902"/>
              <a:gd name="connsiteX209" fmla="*/ 837298 w 1333241"/>
              <a:gd name="connsiteY209" fmla="*/ 301027 h 1205902"/>
              <a:gd name="connsiteX210" fmla="*/ 852538 w 1333241"/>
              <a:gd name="connsiteY210" fmla="*/ 299122 h 1205902"/>
              <a:gd name="connsiteX211" fmla="*/ 862063 w 1333241"/>
              <a:gd name="connsiteY211" fmla="*/ 297217 h 1205902"/>
              <a:gd name="connsiteX212" fmla="*/ 871588 w 1333241"/>
              <a:gd name="connsiteY212" fmla="*/ 276262 h 1205902"/>
              <a:gd name="connsiteX213" fmla="*/ 881113 w 1333241"/>
              <a:gd name="connsiteY213" fmla="*/ 226732 h 1205902"/>
              <a:gd name="connsiteX214" fmla="*/ 883018 w 1333241"/>
              <a:gd name="connsiteY214" fmla="*/ 17182 h 1205902"/>
              <a:gd name="connsiteX215" fmla="*/ 896353 w 1333241"/>
              <a:gd name="connsiteY215" fmla="*/ 3847 h 1205902"/>
              <a:gd name="connsiteX216" fmla="*/ 907783 w 1333241"/>
              <a:gd name="connsiteY216" fmla="*/ 38137 h 1205902"/>
              <a:gd name="connsiteX217" fmla="*/ 909688 w 1333241"/>
              <a:gd name="connsiteY217" fmla="*/ 55282 h 1205902"/>
              <a:gd name="connsiteX218" fmla="*/ 915403 w 1333241"/>
              <a:gd name="connsiteY218" fmla="*/ 72427 h 1205902"/>
              <a:gd name="connsiteX219" fmla="*/ 919213 w 1333241"/>
              <a:gd name="connsiteY219" fmla="*/ 87667 h 1205902"/>
              <a:gd name="connsiteX220" fmla="*/ 923023 w 1333241"/>
              <a:gd name="connsiteY220" fmla="*/ 114337 h 1205902"/>
              <a:gd name="connsiteX221" fmla="*/ 928738 w 1333241"/>
              <a:gd name="connsiteY221" fmla="*/ 146722 h 1205902"/>
              <a:gd name="connsiteX222" fmla="*/ 930643 w 1333241"/>
              <a:gd name="connsiteY222" fmla="*/ 270547 h 1205902"/>
              <a:gd name="connsiteX223" fmla="*/ 949693 w 1333241"/>
              <a:gd name="connsiteY223" fmla="*/ 276262 h 1205902"/>
              <a:gd name="connsiteX224" fmla="*/ 1033513 w 1333241"/>
              <a:gd name="connsiteY224" fmla="*/ 283882 h 1205902"/>
              <a:gd name="connsiteX225" fmla="*/ 1058278 w 1333241"/>
              <a:gd name="connsiteY225" fmla="*/ 289597 h 1205902"/>
              <a:gd name="connsiteX226" fmla="*/ 1075423 w 1333241"/>
              <a:gd name="connsiteY226" fmla="*/ 295312 h 1205902"/>
              <a:gd name="connsiteX227" fmla="*/ 1102093 w 1333241"/>
              <a:gd name="connsiteY227" fmla="*/ 299122 h 1205902"/>
              <a:gd name="connsiteX228" fmla="*/ 1191628 w 1333241"/>
              <a:gd name="connsiteY228" fmla="*/ 308647 h 1205902"/>
              <a:gd name="connsiteX229" fmla="*/ 1203058 w 1333241"/>
              <a:gd name="connsiteY229" fmla="*/ 323887 h 1205902"/>
              <a:gd name="connsiteX230" fmla="*/ 1210678 w 1333241"/>
              <a:gd name="connsiteY230" fmla="*/ 331507 h 1205902"/>
              <a:gd name="connsiteX231" fmla="*/ 1216393 w 1333241"/>
              <a:gd name="connsiteY231" fmla="*/ 341032 h 1205902"/>
              <a:gd name="connsiteX232" fmla="*/ 1241158 w 1333241"/>
              <a:gd name="connsiteY232" fmla="*/ 371512 h 1205902"/>
              <a:gd name="connsiteX233" fmla="*/ 1298308 w 1333241"/>
              <a:gd name="connsiteY233" fmla="*/ 405802 h 1205902"/>
              <a:gd name="connsiteX234" fmla="*/ 1319263 w 1333241"/>
              <a:gd name="connsiteY234" fmla="*/ 430567 h 1205902"/>
              <a:gd name="connsiteX235" fmla="*/ 1330693 w 1333241"/>
              <a:gd name="connsiteY235" fmla="*/ 447712 h 1205902"/>
              <a:gd name="connsiteX236" fmla="*/ 1332598 w 1333241"/>
              <a:gd name="connsiteY236" fmla="*/ 453427 h 1205902"/>
              <a:gd name="connsiteX237" fmla="*/ 1304023 w 1333241"/>
              <a:gd name="connsiteY237" fmla="*/ 438187 h 1205902"/>
              <a:gd name="connsiteX238" fmla="*/ 1290688 w 1333241"/>
              <a:gd name="connsiteY238" fmla="*/ 434377 h 1205902"/>
              <a:gd name="connsiteX239" fmla="*/ 1275448 w 1333241"/>
              <a:gd name="connsiteY239" fmla="*/ 421042 h 1205902"/>
              <a:gd name="connsiteX240" fmla="*/ 1258303 w 1333241"/>
              <a:gd name="connsiteY240" fmla="*/ 411517 h 1205902"/>
              <a:gd name="connsiteX241" fmla="*/ 1243063 w 1333241"/>
              <a:gd name="connsiteY241" fmla="*/ 401992 h 1205902"/>
              <a:gd name="connsiteX242" fmla="*/ 1227823 w 1333241"/>
              <a:gd name="connsiteY242" fmla="*/ 392467 h 1205902"/>
              <a:gd name="connsiteX243" fmla="*/ 1199248 w 1333241"/>
              <a:gd name="connsiteY243" fmla="*/ 373417 h 1205902"/>
              <a:gd name="connsiteX244" fmla="*/ 1208773 w 1333241"/>
              <a:gd name="connsiteY244" fmla="*/ 415327 h 1205902"/>
              <a:gd name="connsiteX245" fmla="*/ 1224013 w 1333241"/>
              <a:gd name="connsiteY245" fmla="*/ 453427 h 1205902"/>
              <a:gd name="connsiteX246" fmla="*/ 1222108 w 1333241"/>
              <a:gd name="connsiteY246" fmla="*/ 504862 h 1205902"/>
              <a:gd name="connsiteX247" fmla="*/ 1224013 w 1333241"/>
              <a:gd name="connsiteY247" fmla="*/ 512482 h 1205902"/>
              <a:gd name="connsiteX248" fmla="*/ 1222108 w 1333241"/>
              <a:gd name="connsiteY248" fmla="*/ 541057 h 1205902"/>
              <a:gd name="connsiteX249" fmla="*/ 1199248 w 1333241"/>
              <a:gd name="connsiteY249" fmla="*/ 483907 h 1205902"/>
              <a:gd name="connsiteX250" fmla="*/ 1189723 w 1333241"/>
              <a:gd name="connsiteY250" fmla="*/ 447712 h 1205902"/>
              <a:gd name="connsiteX251" fmla="*/ 1182103 w 1333241"/>
              <a:gd name="connsiteY251" fmla="*/ 430567 h 1205902"/>
              <a:gd name="connsiteX252" fmla="*/ 1170673 w 1333241"/>
              <a:gd name="connsiteY252" fmla="*/ 401992 h 1205902"/>
              <a:gd name="connsiteX253" fmla="*/ 1159243 w 1333241"/>
              <a:gd name="connsiteY253" fmla="*/ 369607 h 1205902"/>
              <a:gd name="connsiteX254" fmla="*/ 1147813 w 1333241"/>
              <a:gd name="connsiteY254" fmla="*/ 348652 h 1205902"/>
              <a:gd name="connsiteX255" fmla="*/ 1115428 w 1333241"/>
              <a:gd name="connsiteY255" fmla="*/ 341032 h 1205902"/>
              <a:gd name="connsiteX256" fmla="*/ 902068 w 1333241"/>
              <a:gd name="connsiteY256" fmla="*/ 344842 h 1205902"/>
              <a:gd name="connsiteX257" fmla="*/ 884923 w 1333241"/>
              <a:gd name="connsiteY257" fmla="*/ 384847 h 1205902"/>
              <a:gd name="connsiteX258" fmla="*/ 863968 w 1333241"/>
              <a:gd name="connsiteY258" fmla="*/ 424852 h 1205902"/>
              <a:gd name="connsiteX259" fmla="*/ 856348 w 1333241"/>
              <a:gd name="connsiteY259" fmla="*/ 443902 h 1205902"/>
              <a:gd name="connsiteX260" fmla="*/ 854443 w 1333241"/>
              <a:gd name="connsiteY260" fmla="*/ 451522 h 1205902"/>
              <a:gd name="connsiteX261" fmla="*/ 844918 w 1333241"/>
              <a:gd name="connsiteY261" fmla="*/ 466762 h 1205902"/>
              <a:gd name="connsiteX262" fmla="*/ 839203 w 1333241"/>
              <a:gd name="connsiteY262" fmla="*/ 485812 h 1205902"/>
              <a:gd name="connsiteX263" fmla="*/ 835393 w 1333241"/>
              <a:gd name="connsiteY263" fmla="*/ 501052 h 1205902"/>
              <a:gd name="connsiteX264" fmla="*/ 823963 w 1333241"/>
              <a:gd name="connsiteY264" fmla="*/ 516292 h 1205902"/>
              <a:gd name="connsiteX265" fmla="*/ 814438 w 1333241"/>
              <a:gd name="connsiteY265" fmla="*/ 539152 h 1205902"/>
              <a:gd name="connsiteX266" fmla="*/ 810628 w 1333241"/>
              <a:gd name="connsiteY266" fmla="*/ 552487 h 1205902"/>
              <a:gd name="connsiteX267" fmla="*/ 799198 w 1333241"/>
              <a:gd name="connsiteY267" fmla="*/ 567727 h 1205902"/>
              <a:gd name="connsiteX268" fmla="*/ 803008 w 1333241"/>
              <a:gd name="connsiteY268" fmla="*/ 573442 h 1205902"/>
              <a:gd name="connsiteX269" fmla="*/ 829678 w 1333241"/>
              <a:gd name="connsiteY269" fmla="*/ 588682 h 1205902"/>
              <a:gd name="connsiteX270" fmla="*/ 871588 w 1333241"/>
              <a:gd name="connsiteY270" fmla="*/ 594397 h 1205902"/>
              <a:gd name="connsiteX271" fmla="*/ 903973 w 1333241"/>
              <a:gd name="connsiteY271" fmla="*/ 605827 h 1205902"/>
              <a:gd name="connsiteX272" fmla="*/ 991603 w 1333241"/>
              <a:gd name="connsiteY272" fmla="*/ 632497 h 1205902"/>
              <a:gd name="connsiteX273" fmla="*/ 1031608 w 1333241"/>
              <a:gd name="connsiteY273" fmla="*/ 643927 h 1205902"/>
              <a:gd name="connsiteX274" fmla="*/ 1067803 w 1333241"/>
              <a:gd name="connsiteY274" fmla="*/ 653452 h 1205902"/>
              <a:gd name="connsiteX275" fmla="*/ 1075423 w 1333241"/>
              <a:gd name="connsiteY275" fmla="*/ 659167 h 1205902"/>
              <a:gd name="connsiteX276" fmla="*/ 1086853 w 1333241"/>
              <a:gd name="connsiteY276" fmla="*/ 662977 h 1205902"/>
              <a:gd name="connsiteX277" fmla="*/ 1096378 w 1333241"/>
              <a:gd name="connsiteY277" fmla="*/ 672502 h 1205902"/>
              <a:gd name="connsiteX278" fmla="*/ 1124953 w 1333241"/>
              <a:gd name="connsiteY278" fmla="*/ 695362 h 1205902"/>
              <a:gd name="connsiteX279" fmla="*/ 1094473 w 1333241"/>
              <a:gd name="connsiteY279" fmla="*/ 697267 h 1205902"/>
              <a:gd name="connsiteX280" fmla="*/ 1069708 w 1333241"/>
              <a:gd name="connsiteY280" fmla="*/ 691552 h 1205902"/>
              <a:gd name="connsiteX281" fmla="*/ 1037323 w 1333241"/>
              <a:gd name="connsiteY281" fmla="*/ 685837 h 1205902"/>
              <a:gd name="connsiteX282" fmla="*/ 1020178 w 1333241"/>
              <a:gd name="connsiteY282" fmla="*/ 682027 h 1205902"/>
              <a:gd name="connsiteX283" fmla="*/ 999223 w 1333241"/>
              <a:gd name="connsiteY283" fmla="*/ 678217 h 1205902"/>
              <a:gd name="connsiteX284" fmla="*/ 972553 w 1333241"/>
              <a:gd name="connsiteY284" fmla="*/ 672502 h 1205902"/>
              <a:gd name="connsiteX285" fmla="*/ 953503 w 1333241"/>
              <a:gd name="connsiteY285" fmla="*/ 670597 h 1205902"/>
              <a:gd name="connsiteX286" fmla="*/ 938263 w 1333241"/>
              <a:gd name="connsiteY286" fmla="*/ 666787 h 1205902"/>
              <a:gd name="connsiteX287" fmla="*/ 926833 w 1333241"/>
              <a:gd name="connsiteY287" fmla="*/ 661072 h 1205902"/>
              <a:gd name="connsiteX288" fmla="*/ 907783 w 1333241"/>
              <a:gd name="connsiteY288" fmla="*/ 657262 h 1205902"/>
              <a:gd name="connsiteX289" fmla="*/ 913498 w 1333241"/>
              <a:gd name="connsiteY289" fmla="*/ 659167 h 1205902"/>
              <a:gd name="connsiteX290" fmla="*/ 898258 w 1333241"/>
              <a:gd name="connsiteY290" fmla="*/ 710602 h 1205902"/>
              <a:gd name="connsiteX291" fmla="*/ 888733 w 1333241"/>
              <a:gd name="connsiteY291" fmla="*/ 731557 h 1205902"/>
              <a:gd name="connsiteX292" fmla="*/ 886828 w 1333241"/>
              <a:gd name="connsiteY292" fmla="*/ 744892 h 1205902"/>
              <a:gd name="connsiteX293" fmla="*/ 883018 w 1333241"/>
              <a:gd name="connsiteY293" fmla="*/ 750607 h 1205902"/>
              <a:gd name="connsiteX294" fmla="*/ 875398 w 1333241"/>
              <a:gd name="connsiteY294" fmla="*/ 777277 h 1205902"/>
              <a:gd name="connsiteX295" fmla="*/ 869683 w 1333241"/>
              <a:gd name="connsiteY295" fmla="*/ 796327 h 1205902"/>
              <a:gd name="connsiteX296" fmla="*/ 863968 w 1333241"/>
              <a:gd name="connsiteY296" fmla="*/ 809662 h 1205902"/>
              <a:gd name="connsiteX297" fmla="*/ 852538 w 1333241"/>
              <a:gd name="connsiteY297" fmla="*/ 643927 h 1205902"/>
              <a:gd name="connsiteX298" fmla="*/ 841108 w 1333241"/>
              <a:gd name="connsiteY298" fmla="*/ 640117 h 1205902"/>
              <a:gd name="connsiteX299" fmla="*/ 831583 w 1333241"/>
              <a:gd name="connsiteY299" fmla="*/ 634402 h 1205902"/>
              <a:gd name="connsiteX300" fmla="*/ 785863 w 1333241"/>
              <a:gd name="connsiteY300" fmla="*/ 621067 h 1205902"/>
              <a:gd name="connsiteX301" fmla="*/ 770623 w 1333241"/>
              <a:gd name="connsiteY301" fmla="*/ 617257 h 1205902"/>
              <a:gd name="connsiteX302" fmla="*/ 747763 w 1333241"/>
              <a:gd name="connsiteY302" fmla="*/ 655357 h 1205902"/>
              <a:gd name="connsiteX303" fmla="*/ 742048 w 1333241"/>
              <a:gd name="connsiteY303" fmla="*/ 668692 h 1205902"/>
              <a:gd name="connsiteX304" fmla="*/ 732523 w 1333241"/>
              <a:gd name="connsiteY304" fmla="*/ 682027 h 1205902"/>
              <a:gd name="connsiteX305" fmla="*/ 728713 w 1333241"/>
              <a:gd name="connsiteY305" fmla="*/ 691552 h 1205902"/>
              <a:gd name="connsiteX306" fmla="*/ 717283 w 1333241"/>
              <a:gd name="connsiteY306" fmla="*/ 702982 h 1205902"/>
              <a:gd name="connsiteX307" fmla="*/ 703948 w 1333241"/>
              <a:gd name="connsiteY307" fmla="*/ 727747 h 1205902"/>
              <a:gd name="connsiteX308" fmla="*/ 690613 w 1333241"/>
              <a:gd name="connsiteY308" fmla="*/ 752512 h 1205902"/>
              <a:gd name="connsiteX309" fmla="*/ 667753 w 1333241"/>
              <a:gd name="connsiteY309" fmla="*/ 697267 h 1205902"/>
              <a:gd name="connsiteX310" fmla="*/ 652513 w 1333241"/>
              <a:gd name="connsiteY310" fmla="*/ 668692 h 1205902"/>
              <a:gd name="connsiteX311" fmla="*/ 646798 w 1333241"/>
              <a:gd name="connsiteY311" fmla="*/ 653452 h 1205902"/>
              <a:gd name="connsiteX312" fmla="*/ 635368 w 1333241"/>
              <a:gd name="connsiteY312" fmla="*/ 676312 h 1205902"/>
              <a:gd name="connsiteX313" fmla="*/ 627748 w 1333241"/>
              <a:gd name="connsiteY313" fmla="*/ 708697 h 1205902"/>
              <a:gd name="connsiteX314" fmla="*/ 629653 w 1333241"/>
              <a:gd name="connsiteY314" fmla="*/ 817282 h 1205902"/>
              <a:gd name="connsiteX315" fmla="*/ 633463 w 1333241"/>
              <a:gd name="connsiteY315" fmla="*/ 832522 h 1205902"/>
              <a:gd name="connsiteX316" fmla="*/ 648703 w 1333241"/>
              <a:gd name="connsiteY316" fmla="*/ 874432 h 1205902"/>
              <a:gd name="connsiteX317" fmla="*/ 658228 w 1333241"/>
              <a:gd name="connsiteY317" fmla="*/ 904912 h 1205902"/>
              <a:gd name="connsiteX318" fmla="*/ 656323 w 1333241"/>
              <a:gd name="connsiteY318" fmla="*/ 929677 h 1205902"/>
              <a:gd name="connsiteX319" fmla="*/ 652513 w 1333241"/>
              <a:gd name="connsiteY319" fmla="*/ 943012 h 1205902"/>
              <a:gd name="connsiteX320" fmla="*/ 669658 w 1333241"/>
              <a:gd name="connsiteY320" fmla="*/ 1093507 h 1205902"/>
              <a:gd name="connsiteX321" fmla="*/ 648703 w 1333241"/>
              <a:gd name="connsiteY321" fmla="*/ 1196377 h 1205902"/>
              <a:gd name="connsiteX322" fmla="*/ 631558 w 1333241"/>
              <a:gd name="connsiteY322" fmla="*/ 1192567 h 1205902"/>
              <a:gd name="connsiteX323" fmla="*/ 547738 w 1333241"/>
              <a:gd name="connsiteY323" fmla="*/ 1194472 h 1205902"/>
              <a:gd name="connsiteX324" fmla="*/ 481063 w 1333241"/>
              <a:gd name="connsiteY324" fmla="*/ 1205902 h 120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</a:cxnLst>
            <a:rect l="l" t="t" r="r" b="b"/>
            <a:pathLst>
              <a:path w="1333241" h="1205902">
                <a:moveTo>
                  <a:pt x="481063" y="1205902"/>
                </a:moveTo>
                <a:lnTo>
                  <a:pt x="481063" y="1205902"/>
                </a:lnTo>
                <a:cubicBezTo>
                  <a:pt x="475983" y="1185582"/>
                  <a:pt x="473602" y="1164389"/>
                  <a:pt x="465823" y="1144942"/>
                </a:cubicBezTo>
                <a:cubicBezTo>
                  <a:pt x="464553" y="1141767"/>
                  <a:pt x="463094" y="1138661"/>
                  <a:pt x="462013" y="1135417"/>
                </a:cubicBezTo>
                <a:cubicBezTo>
                  <a:pt x="460551" y="1131031"/>
                  <a:pt x="459665" y="1126468"/>
                  <a:pt x="458203" y="1122082"/>
                </a:cubicBezTo>
                <a:cubicBezTo>
                  <a:pt x="457122" y="1118838"/>
                  <a:pt x="455474" y="1115801"/>
                  <a:pt x="454393" y="1112557"/>
                </a:cubicBezTo>
                <a:cubicBezTo>
                  <a:pt x="453565" y="1110073"/>
                  <a:pt x="453659" y="1107279"/>
                  <a:pt x="452488" y="1104937"/>
                </a:cubicBezTo>
                <a:cubicBezTo>
                  <a:pt x="451068" y="1102097"/>
                  <a:pt x="448618" y="1099901"/>
                  <a:pt x="446773" y="1097317"/>
                </a:cubicBezTo>
                <a:cubicBezTo>
                  <a:pt x="445442" y="1095454"/>
                  <a:pt x="443987" y="1093650"/>
                  <a:pt x="442963" y="1091602"/>
                </a:cubicBezTo>
                <a:cubicBezTo>
                  <a:pt x="442065" y="1089806"/>
                  <a:pt x="441763" y="1087767"/>
                  <a:pt x="441058" y="1085887"/>
                </a:cubicBezTo>
                <a:cubicBezTo>
                  <a:pt x="439857" y="1082685"/>
                  <a:pt x="438518" y="1079537"/>
                  <a:pt x="437248" y="1076362"/>
                </a:cubicBezTo>
                <a:cubicBezTo>
                  <a:pt x="436613" y="1069377"/>
                  <a:pt x="437270" y="1062151"/>
                  <a:pt x="435343" y="1055407"/>
                </a:cubicBezTo>
                <a:cubicBezTo>
                  <a:pt x="434603" y="1052817"/>
                  <a:pt x="431698" y="1051417"/>
                  <a:pt x="429628" y="1049692"/>
                </a:cubicBezTo>
                <a:cubicBezTo>
                  <a:pt x="410670" y="1033894"/>
                  <a:pt x="415241" y="1037736"/>
                  <a:pt x="393433" y="1026832"/>
                </a:cubicBezTo>
                <a:lnTo>
                  <a:pt x="385813" y="1023022"/>
                </a:lnTo>
                <a:cubicBezTo>
                  <a:pt x="382003" y="1021117"/>
                  <a:pt x="378516" y="1018340"/>
                  <a:pt x="374383" y="1017307"/>
                </a:cubicBezTo>
                <a:cubicBezTo>
                  <a:pt x="369303" y="1016037"/>
                  <a:pt x="364260" y="1014609"/>
                  <a:pt x="359143" y="1013497"/>
                </a:cubicBezTo>
                <a:cubicBezTo>
                  <a:pt x="349651" y="1011434"/>
                  <a:pt x="339971" y="1010220"/>
                  <a:pt x="330568" y="1007782"/>
                </a:cubicBezTo>
                <a:cubicBezTo>
                  <a:pt x="322793" y="1005766"/>
                  <a:pt x="315518" y="1002036"/>
                  <a:pt x="307708" y="1000162"/>
                </a:cubicBezTo>
                <a:cubicBezTo>
                  <a:pt x="299587" y="998213"/>
                  <a:pt x="291060" y="998320"/>
                  <a:pt x="282943" y="996352"/>
                </a:cubicBezTo>
                <a:cubicBezTo>
                  <a:pt x="270057" y="993228"/>
                  <a:pt x="257706" y="988138"/>
                  <a:pt x="244843" y="984922"/>
                </a:cubicBezTo>
                <a:cubicBezTo>
                  <a:pt x="233643" y="982122"/>
                  <a:pt x="219135" y="979784"/>
                  <a:pt x="208648" y="973492"/>
                </a:cubicBezTo>
                <a:cubicBezTo>
                  <a:pt x="200039" y="968326"/>
                  <a:pt x="183883" y="956347"/>
                  <a:pt x="183883" y="956347"/>
                </a:cubicBezTo>
                <a:cubicBezTo>
                  <a:pt x="162419" y="924150"/>
                  <a:pt x="174540" y="943321"/>
                  <a:pt x="155308" y="910627"/>
                </a:cubicBezTo>
                <a:cubicBezTo>
                  <a:pt x="153431" y="907436"/>
                  <a:pt x="151249" y="904414"/>
                  <a:pt x="149593" y="901102"/>
                </a:cubicBezTo>
                <a:cubicBezTo>
                  <a:pt x="120892" y="843701"/>
                  <a:pt x="148492" y="882024"/>
                  <a:pt x="124828" y="866812"/>
                </a:cubicBezTo>
                <a:cubicBezTo>
                  <a:pt x="118738" y="862897"/>
                  <a:pt x="113475" y="857821"/>
                  <a:pt x="107683" y="853477"/>
                </a:cubicBezTo>
                <a:cubicBezTo>
                  <a:pt x="105851" y="852103"/>
                  <a:pt x="104226" y="850043"/>
                  <a:pt x="101968" y="849667"/>
                </a:cubicBezTo>
                <a:cubicBezTo>
                  <a:pt x="88755" y="847465"/>
                  <a:pt x="75298" y="847127"/>
                  <a:pt x="61963" y="845857"/>
                </a:cubicBezTo>
                <a:cubicBezTo>
                  <a:pt x="59757" y="845069"/>
                  <a:pt x="32424" y="837273"/>
                  <a:pt x="25768" y="830617"/>
                </a:cubicBezTo>
                <a:cubicBezTo>
                  <a:pt x="23150" y="827999"/>
                  <a:pt x="21605" y="824454"/>
                  <a:pt x="20053" y="821092"/>
                </a:cubicBezTo>
                <a:cubicBezTo>
                  <a:pt x="17779" y="816166"/>
                  <a:pt x="16541" y="810810"/>
                  <a:pt x="14338" y="805852"/>
                </a:cubicBezTo>
                <a:cubicBezTo>
                  <a:pt x="11455" y="799364"/>
                  <a:pt x="7386" y="793419"/>
                  <a:pt x="4813" y="786802"/>
                </a:cubicBezTo>
                <a:cubicBezTo>
                  <a:pt x="2915" y="781922"/>
                  <a:pt x="1003" y="771562"/>
                  <a:pt x="1003" y="771562"/>
                </a:cubicBezTo>
                <a:cubicBezTo>
                  <a:pt x="1638" y="765212"/>
                  <a:pt x="-2694" y="755568"/>
                  <a:pt x="2908" y="752512"/>
                </a:cubicBezTo>
                <a:cubicBezTo>
                  <a:pt x="8912" y="749237"/>
                  <a:pt x="17337" y="755090"/>
                  <a:pt x="21958" y="760132"/>
                </a:cubicBezTo>
                <a:cubicBezTo>
                  <a:pt x="25417" y="763906"/>
                  <a:pt x="22790" y="770366"/>
                  <a:pt x="23863" y="775372"/>
                </a:cubicBezTo>
                <a:cubicBezTo>
                  <a:pt x="25266" y="781921"/>
                  <a:pt x="28905" y="791097"/>
                  <a:pt x="33388" y="796327"/>
                </a:cubicBezTo>
                <a:cubicBezTo>
                  <a:pt x="38067" y="801786"/>
                  <a:pt x="44014" y="800593"/>
                  <a:pt x="50533" y="802042"/>
                </a:cubicBezTo>
                <a:cubicBezTo>
                  <a:pt x="58200" y="803746"/>
                  <a:pt x="65773" y="805852"/>
                  <a:pt x="73393" y="807757"/>
                </a:cubicBezTo>
                <a:cubicBezTo>
                  <a:pt x="75298" y="809662"/>
                  <a:pt x="76625" y="812427"/>
                  <a:pt x="79108" y="813472"/>
                </a:cubicBezTo>
                <a:cubicBezTo>
                  <a:pt x="88918" y="817603"/>
                  <a:pt x="100672" y="817182"/>
                  <a:pt x="109588" y="822997"/>
                </a:cubicBezTo>
                <a:cubicBezTo>
                  <a:pt x="115927" y="827131"/>
                  <a:pt x="120334" y="844572"/>
                  <a:pt x="130543" y="847762"/>
                </a:cubicBezTo>
                <a:cubicBezTo>
                  <a:pt x="137916" y="850066"/>
                  <a:pt x="145828" y="850057"/>
                  <a:pt x="153403" y="851572"/>
                </a:cubicBezTo>
                <a:cubicBezTo>
                  <a:pt x="155372" y="851966"/>
                  <a:pt x="157213" y="852842"/>
                  <a:pt x="159118" y="853477"/>
                </a:cubicBezTo>
                <a:cubicBezTo>
                  <a:pt x="173859" y="872429"/>
                  <a:pt x="168437" y="864598"/>
                  <a:pt x="176263" y="876337"/>
                </a:cubicBezTo>
                <a:cubicBezTo>
                  <a:pt x="177533" y="871257"/>
                  <a:pt x="180073" y="866333"/>
                  <a:pt x="180073" y="861097"/>
                </a:cubicBezTo>
                <a:cubicBezTo>
                  <a:pt x="180073" y="856474"/>
                  <a:pt x="177302" y="852266"/>
                  <a:pt x="176263" y="847762"/>
                </a:cubicBezTo>
                <a:cubicBezTo>
                  <a:pt x="175394" y="843998"/>
                  <a:pt x="175049" y="840132"/>
                  <a:pt x="174358" y="836332"/>
                </a:cubicBezTo>
                <a:cubicBezTo>
                  <a:pt x="173303" y="830531"/>
                  <a:pt x="170202" y="815621"/>
                  <a:pt x="168643" y="811567"/>
                </a:cubicBezTo>
                <a:cubicBezTo>
                  <a:pt x="167314" y="808111"/>
                  <a:pt x="164833" y="805217"/>
                  <a:pt x="162928" y="802042"/>
                </a:cubicBezTo>
                <a:cubicBezTo>
                  <a:pt x="161110" y="785679"/>
                  <a:pt x="160976" y="780877"/>
                  <a:pt x="157213" y="763942"/>
                </a:cubicBezTo>
                <a:cubicBezTo>
                  <a:pt x="156210" y="759429"/>
                  <a:pt x="154524" y="755092"/>
                  <a:pt x="153403" y="750607"/>
                </a:cubicBezTo>
                <a:cubicBezTo>
                  <a:pt x="151983" y="744927"/>
                  <a:pt x="150799" y="739191"/>
                  <a:pt x="149593" y="733462"/>
                </a:cubicBezTo>
                <a:cubicBezTo>
                  <a:pt x="148259" y="727125"/>
                  <a:pt x="146848" y="720800"/>
                  <a:pt x="145783" y="714412"/>
                </a:cubicBezTo>
                <a:cubicBezTo>
                  <a:pt x="145148" y="710602"/>
                  <a:pt x="145099" y="706646"/>
                  <a:pt x="143878" y="702982"/>
                </a:cubicBezTo>
                <a:cubicBezTo>
                  <a:pt x="142531" y="698941"/>
                  <a:pt x="140216" y="695284"/>
                  <a:pt x="138163" y="691552"/>
                </a:cubicBezTo>
                <a:cubicBezTo>
                  <a:pt x="133229" y="682580"/>
                  <a:pt x="122923" y="664882"/>
                  <a:pt x="122923" y="664882"/>
                </a:cubicBezTo>
                <a:cubicBezTo>
                  <a:pt x="121164" y="654330"/>
                  <a:pt x="121401" y="652085"/>
                  <a:pt x="117208" y="642022"/>
                </a:cubicBezTo>
                <a:cubicBezTo>
                  <a:pt x="111314" y="627876"/>
                  <a:pt x="110919" y="632680"/>
                  <a:pt x="105778" y="617257"/>
                </a:cubicBezTo>
                <a:cubicBezTo>
                  <a:pt x="103488" y="610388"/>
                  <a:pt x="101968" y="603287"/>
                  <a:pt x="100063" y="596302"/>
                </a:cubicBezTo>
                <a:cubicBezTo>
                  <a:pt x="100698" y="589317"/>
                  <a:pt x="97587" y="580824"/>
                  <a:pt x="101968" y="575347"/>
                </a:cubicBezTo>
                <a:cubicBezTo>
                  <a:pt x="104773" y="571841"/>
                  <a:pt x="112128" y="574077"/>
                  <a:pt x="115303" y="577252"/>
                </a:cubicBezTo>
                <a:cubicBezTo>
                  <a:pt x="121327" y="583276"/>
                  <a:pt x="123456" y="592248"/>
                  <a:pt x="126733" y="600112"/>
                </a:cubicBezTo>
                <a:cubicBezTo>
                  <a:pt x="129822" y="607526"/>
                  <a:pt x="132778" y="615096"/>
                  <a:pt x="134353" y="622972"/>
                </a:cubicBezTo>
                <a:cubicBezTo>
                  <a:pt x="134988" y="626147"/>
                  <a:pt x="135169" y="629448"/>
                  <a:pt x="136258" y="632497"/>
                </a:cubicBezTo>
                <a:cubicBezTo>
                  <a:pt x="138361" y="638387"/>
                  <a:pt x="141797" y="643745"/>
                  <a:pt x="143878" y="649642"/>
                </a:cubicBezTo>
                <a:cubicBezTo>
                  <a:pt x="145621" y="654580"/>
                  <a:pt x="146591" y="659762"/>
                  <a:pt x="147688" y="664882"/>
                </a:cubicBezTo>
                <a:cubicBezTo>
                  <a:pt x="148497" y="668659"/>
                  <a:pt x="148107" y="672747"/>
                  <a:pt x="149593" y="676312"/>
                </a:cubicBezTo>
                <a:cubicBezTo>
                  <a:pt x="151354" y="680539"/>
                  <a:pt x="154825" y="683835"/>
                  <a:pt x="157213" y="687742"/>
                </a:cubicBezTo>
                <a:cubicBezTo>
                  <a:pt x="161813" y="695269"/>
                  <a:pt x="170548" y="710602"/>
                  <a:pt x="170548" y="710602"/>
                </a:cubicBezTo>
                <a:cubicBezTo>
                  <a:pt x="171818" y="715047"/>
                  <a:pt x="173237" y="719452"/>
                  <a:pt x="174358" y="723937"/>
                </a:cubicBezTo>
                <a:cubicBezTo>
                  <a:pt x="175143" y="727078"/>
                  <a:pt x="175126" y="730430"/>
                  <a:pt x="176263" y="733462"/>
                </a:cubicBezTo>
                <a:cubicBezTo>
                  <a:pt x="177067" y="735606"/>
                  <a:pt x="179105" y="737102"/>
                  <a:pt x="180073" y="739177"/>
                </a:cubicBezTo>
                <a:cubicBezTo>
                  <a:pt x="183564" y="746658"/>
                  <a:pt x="185645" y="754790"/>
                  <a:pt x="189598" y="762037"/>
                </a:cubicBezTo>
                <a:cubicBezTo>
                  <a:pt x="193408" y="769022"/>
                  <a:pt x="197470" y="775875"/>
                  <a:pt x="201028" y="782992"/>
                </a:cubicBezTo>
                <a:cubicBezTo>
                  <a:pt x="210349" y="801633"/>
                  <a:pt x="199821" y="784991"/>
                  <a:pt x="208648" y="798232"/>
                </a:cubicBezTo>
                <a:cubicBezTo>
                  <a:pt x="210553" y="808392"/>
                  <a:pt x="213756" y="818393"/>
                  <a:pt x="214363" y="828712"/>
                </a:cubicBezTo>
                <a:cubicBezTo>
                  <a:pt x="215035" y="840140"/>
                  <a:pt x="212458" y="851554"/>
                  <a:pt x="212458" y="863002"/>
                </a:cubicBezTo>
                <a:cubicBezTo>
                  <a:pt x="212458" y="877621"/>
                  <a:pt x="212749" y="892288"/>
                  <a:pt x="214363" y="906817"/>
                </a:cubicBezTo>
                <a:cubicBezTo>
                  <a:pt x="214580" y="908774"/>
                  <a:pt x="223555" y="923703"/>
                  <a:pt x="223888" y="923962"/>
                </a:cubicBezTo>
                <a:cubicBezTo>
                  <a:pt x="227058" y="926428"/>
                  <a:pt x="231508" y="926502"/>
                  <a:pt x="235318" y="927772"/>
                </a:cubicBezTo>
                <a:cubicBezTo>
                  <a:pt x="242303" y="927137"/>
                  <a:pt x="250617" y="930015"/>
                  <a:pt x="256273" y="925867"/>
                </a:cubicBezTo>
                <a:cubicBezTo>
                  <a:pt x="261788" y="921823"/>
                  <a:pt x="261529" y="913234"/>
                  <a:pt x="263893" y="906817"/>
                </a:cubicBezTo>
                <a:cubicBezTo>
                  <a:pt x="271554" y="886022"/>
                  <a:pt x="264859" y="894421"/>
                  <a:pt x="275323" y="883957"/>
                </a:cubicBezTo>
                <a:cubicBezTo>
                  <a:pt x="276593" y="878242"/>
                  <a:pt x="277985" y="872553"/>
                  <a:pt x="279133" y="866812"/>
                </a:cubicBezTo>
                <a:cubicBezTo>
                  <a:pt x="280525" y="859850"/>
                  <a:pt x="278323" y="851247"/>
                  <a:pt x="282943" y="845857"/>
                </a:cubicBezTo>
                <a:cubicBezTo>
                  <a:pt x="290740" y="836760"/>
                  <a:pt x="303263" y="833157"/>
                  <a:pt x="313423" y="826807"/>
                </a:cubicBezTo>
                <a:cubicBezTo>
                  <a:pt x="323458" y="810081"/>
                  <a:pt x="314219" y="821125"/>
                  <a:pt x="338188" y="809662"/>
                </a:cubicBezTo>
                <a:cubicBezTo>
                  <a:pt x="350439" y="803803"/>
                  <a:pt x="376685" y="789770"/>
                  <a:pt x="385813" y="779182"/>
                </a:cubicBezTo>
                <a:cubicBezTo>
                  <a:pt x="395703" y="767709"/>
                  <a:pt x="401774" y="753408"/>
                  <a:pt x="410578" y="741082"/>
                </a:cubicBezTo>
                <a:cubicBezTo>
                  <a:pt x="415268" y="734516"/>
                  <a:pt x="422029" y="725800"/>
                  <a:pt x="425818" y="718222"/>
                </a:cubicBezTo>
                <a:cubicBezTo>
                  <a:pt x="433625" y="702608"/>
                  <a:pt x="426405" y="706596"/>
                  <a:pt x="437248" y="702982"/>
                </a:cubicBezTo>
                <a:cubicBezTo>
                  <a:pt x="439153" y="701077"/>
                  <a:pt x="440721" y="698761"/>
                  <a:pt x="442963" y="697267"/>
                </a:cubicBezTo>
                <a:cubicBezTo>
                  <a:pt x="444634" y="696153"/>
                  <a:pt x="446747" y="695914"/>
                  <a:pt x="448678" y="695362"/>
                </a:cubicBezTo>
                <a:cubicBezTo>
                  <a:pt x="455640" y="693373"/>
                  <a:pt x="462648" y="691552"/>
                  <a:pt x="469633" y="689647"/>
                </a:cubicBezTo>
                <a:cubicBezTo>
                  <a:pt x="466543" y="698917"/>
                  <a:pt x="466987" y="697097"/>
                  <a:pt x="463918" y="710602"/>
                </a:cubicBezTo>
                <a:cubicBezTo>
                  <a:pt x="461903" y="719468"/>
                  <a:pt x="459904" y="728341"/>
                  <a:pt x="458203" y="737272"/>
                </a:cubicBezTo>
                <a:cubicBezTo>
                  <a:pt x="458030" y="738179"/>
                  <a:pt x="455076" y="760158"/>
                  <a:pt x="454393" y="762037"/>
                </a:cubicBezTo>
                <a:cubicBezTo>
                  <a:pt x="450945" y="771519"/>
                  <a:pt x="448638" y="770656"/>
                  <a:pt x="442963" y="777277"/>
                </a:cubicBezTo>
                <a:cubicBezTo>
                  <a:pt x="440897" y="779688"/>
                  <a:pt x="439687" y="782864"/>
                  <a:pt x="437248" y="784897"/>
                </a:cubicBezTo>
                <a:cubicBezTo>
                  <a:pt x="435705" y="786183"/>
                  <a:pt x="433356" y="785961"/>
                  <a:pt x="431533" y="786802"/>
                </a:cubicBezTo>
                <a:cubicBezTo>
                  <a:pt x="406252" y="798470"/>
                  <a:pt x="420805" y="794247"/>
                  <a:pt x="404863" y="798232"/>
                </a:cubicBezTo>
                <a:cubicBezTo>
                  <a:pt x="389623" y="817282"/>
                  <a:pt x="406075" y="799444"/>
                  <a:pt x="385813" y="813472"/>
                </a:cubicBezTo>
                <a:cubicBezTo>
                  <a:pt x="381000" y="816804"/>
                  <a:pt x="377403" y="821736"/>
                  <a:pt x="372478" y="824902"/>
                </a:cubicBezTo>
                <a:cubicBezTo>
                  <a:pt x="368410" y="827517"/>
                  <a:pt x="363546" y="828616"/>
                  <a:pt x="359143" y="830617"/>
                </a:cubicBezTo>
                <a:cubicBezTo>
                  <a:pt x="356558" y="831792"/>
                  <a:pt x="354063" y="833157"/>
                  <a:pt x="351523" y="834427"/>
                </a:cubicBezTo>
                <a:cubicBezTo>
                  <a:pt x="346443" y="843317"/>
                  <a:pt x="340862" y="851939"/>
                  <a:pt x="336283" y="861097"/>
                </a:cubicBezTo>
                <a:cubicBezTo>
                  <a:pt x="331885" y="869892"/>
                  <a:pt x="329566" y="875133"/>
                  <a:pt x="322948" y="883957"/>
                </a:cubicBezTo>
                <a:cubicBezTo>
                  <a:pt x="309656" y="901680"/>
                  <a:pt x="320512" y="881758"/>
                  <a:pt x="309613" y="899197"/>
                </a:cubicBezTo>
                <a:cubicBezTo>
                  <a:pt x="308108" y="901605"/>
                  <a:pt x="306922" y="904207"/>
                  <a:pt x="305803" y="906817"/>
                </a:cubicBezTo>
                <a:cubicBezTo>
                  <a:pt x="305012" y="908663"/>
                  <a:pt x="304931" y="910810"/>
                  <a:pt x="303898" y="912532"/>
                </a:cubicBezTo>
                <a:cubicBezTo>
                  <a:pt x="295397" y="926700"/>
                  <a:pt x="291206" y="931995"/>
                  <a:pt x="282943" y="943012"/>
                </a:cubicBezTo>
                <a:cubicBezTo>
                  <a:pt x="284848" y="948727"/>
                  <a:pt x="285623" y="954953"/>
                  <a:pt x="288658" y="960157"/>
                </a:cubicBezTo>
                <a:cubicBezTo>
                  <a:pt x="290258" y="962899"/>
                  <a:pt x="293105" y="965750"/>
                  <a:pt x="296278" y="965872"/>
                </a:cubicBezTo>
                <a:cubicBezTo>
                  <a:pt x="326742" y="967044"/>
                  <a:pt x="357238" y="964602"/>
                  <a:pt x="387718" y="963967"/>
                </a:cubicBezTo>
                <a:cubicBezTo>
                  <a:pt x="396608" y="957617"/>
                  <a:pt x="404933" y="950391"/>
                  <a:pt x="414388" y="944917"/>
                </a:cubicBezTo>
                <a:cubicBezTo>
                  <a:pt x="417190" y="943295"/>
                  <a:pt x="421137" y="944678"/>
                  <a:pt x="423913" y="943012"/>
                </a:cubicBezTo>
                <a:cubicBezTo>
                  <a:pt x="427763" y="940702"/>
                  <a:pt x="430139" y="936533"/>
                  <a:pt x="433438" y="933487"/>
                </a:cubicBezTo>
                <a:cubicBezTo>
                  <a:pt x="438398" y="928909"/>
                  <a:pt x="443011" y="923819"/>
                  <a:pt x="448678" y="920152"/>
                </a:cubicBezTo>
                <a:cubicBezTo>
                  <a:pt x="459578" y="913099"/>
                  <a:pt x="474678" y="910117"/>
                  <a:pt x="486778" y="906817"/>
                </a:cubicBezTo>
                <a:cubicBezTo>
                  <a:pt x="488048" y="911897"/>
                  <a:pt x="490261" y="916831"/>
                  <a:pt x="490588" y="922057"/>
                </a:cubicBezTo>
                <a:cubicBezTo>
                  <a:pt x="491127" y="930679"/>
                  <a:pt x="488669" y="939231"/>
                  <a:pt x="484873" y="946822"/>
                </a:cubicBezTo>
                <a:cubicBezTo>
                  <a:pt x="483849" y="948870"/>
                  <a:pt x="482968" y="951267"/>
                  <a:pt x="481063" y="952537"/>
                </a:cubicBezTo>
                <a:cubicBezTo>
                  <a:pt x="478885" y="953989"/>
                  <a:pt x="475914" y="953577"/>
                  <a:pt x="473443" y="954442"/>
                </a:cubicBezTo>
                <a:cubicBezTo>
                  <a:pt x="443395" y="964959"/>
                  <a:pt x="451448" y="960215"/>
                  <a:pt x="437248" y="969682"/>
                </a:cubicBezTo>
                <a:cubicBezTo>
                  <a:pt x="435343" y="972857"/>
                  <a:pt x="433331" y="975970"/>
                  <a:pt x="431533" y="979207"/>
                </a:cubicBezTo>
                <a:cubicBezTo>
                  <a:pt x="430154" y="981689"/>
                  <a:pt x="426825" y="984133"/>
                  <a:pt x="427723" y="986827"/>
                </a:cubicBezTo>
                <a:cubicBezTo>
                  <a:pt x="428621" y="989521"/>
                  <a:pt x="432935" y="989132"/>
                  <a:pt x="435343" y="990637"/>
                </a:cubicBezTo>
                <a:cubicBezTo>
                  <a:pt x="438035" y="992320"/>
                  <a:pt x="440321" y="994591"/>
                  <a:pt x="442963" y="996352"/>
                </a:cubicBezTo>
                <a:cubicBezTo>
                  <a:pt x="447947" y="999675"/>
                  <a:pt x="453584" y="1002062"/>
                  <a:pt x="458203" y="1005877"/>
                </a:cubicBezTo>
                <a:cubicBezTo>
                  <a:pt x="468248" y="1014175"/>
                  <a:pt x="475466" y="1026083"/>
                  <a:pt x="486778" y="1032547"/>
                </a:cubicBezTo>
                <a:cubicBezTo>
                  <a:pt x="491223" y="1035087"/>
                  <a:pt x="495794" y="1037418"/>
                  <a:pt x="500113" y="1040167"/>
                </a:cubicBezTo>
                <a:cubicBezTo>
                  <a:pt x="502792" y="1041872"/>
                  <a:pt x="505149" y="1044037"/>
                  <a:pt x="507733" y="1045882"/>
                </a:cubicBezTo>
                <a:cubicBezTo>
                  <a:pt x="509596" y="1047213"/>
                  <a:pt x="511543" y="1048422"/>
                  <a:pt x="513448" y="1049692"/>
                </a:cubicBezTo>
                <a:cubicBezTo>
                  <a:pt x="519265" y="1049163"/>
                  <a:pt x="536289" y="1052124"/>
                  <a:pt x="540118" y="1042072"/>
                </a:cubicBezTo>
                <a:cubicBezTo>
                  <a:pt x="544341" y="1030986"/>
                  <a:pt x="549643" y="1007782"/>
                  <a:pt x="549643" y="1007782"/>
                </a:cubicBezTo>
                <a:cubicBezTo>
                  <a:pt x="549008" y="970952"/>
                  <a:pt x="549490" y="934086"/>
                  <a:pt x="547738" y="897292"/>
                </a:cubicBezTo>
                <a:cubicBezTo>
                  <a:pt x="547575" y="893876"/>
                  <a:pt x="543701" y="891179"/>
                  <a:pt x="543928" y="887767"/>
                </a:cubicBezTo>
                <a:cubicBezTo>
                  <a:pt x="544369" y="881152"/>
                  <a:pt x="547133" y="874853"/>
                  <a:pt x="549643" y="868717"/>
                </a:cubicBezTo>
                <a:cubicBezTo>
                  <a:pt x="559311" y="845085"/>
                  <a:pt x="556129" y="849812"/>
                  <a:pt x="570598" y="838237"/>
                </a:cubicBezTo>
                <a:cubicBezTo>
                  <a:pt x="573138" y="833792"/>
                  <a:pt x="576666" y="829781"/>
                  <a:pt x="578218" y="824902"/>
                </a:cubicBezTo>
                <a:cubicBezTo>
                  <a:pt x="581638" y="814154"/>
                  <a:pt x="584027" y="795667"/>
                  <a:pt x="585838" y="782992"/>
                </a:cubicBezTo>
                <a:cubicBezTo>
                  <a:pt x="585203" y="776007"/>
                  <a:pt x="587070" y="768310"/>
                  <a:pt x="583933" y="762037"/>
                </a:cubicBezTo>
                <a:cubicBezTo>
                  <a:pt x="582485" y="759141"/>
                  <a:pt x="577356" y="761472"/>
                  <a:pt x="574408" y="760132"/>
                </a:cubicBezTo>
                <a:cubicBezTo>
                  <a:pt x="570239" y="758237"/>
                  <a:pt x="566933" y="754819"/>
                  <a:pt x="562978" y="752512"/>
                </a:cubicBezTo>
                <a:cubicBezTo>
                  <a:pt x="552963" y="746670"/>
                  <a:pt x="550868" y="746570"/>
                  <a:pt x="540118" y="742987"/>
                </a:cubicBezTo>
                <a:cubicBezTo>
                  <a:pt x="535673" y="739812"/>
                  <a:pt x="531328" y="736492"/>
                  <a:pt x="526783" y="733462"/>
                </a:cubicBezTo>
                <a:cubicBezTo>
                  <a:pt x="517283" y="727128"/>
                  <a:pt x="512093" y="726372"/>
                  <a:pt x="503923" y="716317"/>
                </a:cubicBezTo>
                <a:cubicBezTo>
                  <a:pt x="484678" y="692630"/>
                  <a:pt x="488500" y="696697"/>
                  <a:pt x="505828" y="699172"/>
                </a:cubicBezTo>
                <a:cubicBezTo>
                  <a:pt x="508368" y="702347"/>
                  <a:pt x="510573" y="705822"/>
                  <a:pt x="513448" y="708697"/>
                </a:cubicBezTo>
                <a:cubicBezTo>
                  <a:pt x="515693" y="710942"/>
                  <a:pt x="518679" y="712321"/>
                  <a:pt x="521068" y="714412"/>
                </a:cubicBezTo>
                <a:cubicBezTo>
                  <a:pt x="523771" y="716777"/>
                  <a:pt x="525961" y="719694"/>
                  <a:pt x="528688" y="722032"/>
                </a:cubicBezTo>
                <a:cubicBezTo>
                  <a:pt x="530426" y="723522"/>
                  <a:pt x="532644" y="724376"/>
                  <a:pt x="534403" y="725842"/>
                </a:cubicBezTo>
                <a:cubicBezTo>
                  <a:pt x="536473" y="727567"/>
                  <a:pt x="537911" y="730012"/>
                  <a:pt x="540118" y="731557"/>
                </a:cubicBezTo>
                <a:cubicBezTo>
                  <a:pt x="544312" y="734493"/>
                  <a:pt x="549193" y="736337"/>
                  <a:pt x="553453" y="739177"/>
                </a:cubicBezTo>
                <a:cubicBezTo>
                  <a:pt x="556836" y="741432"/>
                  <a:pt x="559647" y="744465"/>
                  <a:pt x="562978" y="746797"/>
                </a:cubicBezTo>
                <a:cubicBezTo>
                  <a:pt x="571158" y="752523"/>
                  <a:pt x="570654" y="751896"/>
                  <a:pt x="578218" y="754417"/>
                </a:cubicBezTo>
                <a:cubicBezTo>
                  <a:pt x="584827" y="734589"/>
                  <a:pt x="584547" y="741479"/>
                  <a:pt x="576313" y="710602"/>
                </a:cubicBezTo>
                <a:cubicBezTo>
                  <a:pt x="574034" y="702056"/>
                  <a:pt x="573042" y="692091"/>
                  <a:pt x="566788" y="685837"/>
                </a:cubicBezTo>
                <a:cubicBezTo>
                  <a:pt x="562101" y="681150"/>
                  <a:pt x="558259" y="678305"/>
                  <a:pt x="555358" y="672502"/>
                </a:cubicBezTo>
                <a:cubicBezTo>
                  <a:pt x="552561" y="666908"/>
                  <a:pt x="550535" y="660951"/>
                  <a:pt x="547738" y="655357"/>
                </a:cubicBezTo>
                <a:cubicBezTo>
                  <a:pt x="545448" y="650778"/>
                  <a:pt x="542502" y="646552"/>
                  <a:pt x="540118" y="642022"/>
                </a:cubicBezTo>
                <a:cubicBezTo>
                  <a:pt x="536150" y="634483"/>
                  <a:pt x="532825" y="626609"/>
                  <a:pt x="528688" y="619162"/>
                </a:cubicBezTo>
                <a:cubicBezTo>
                  <a:pt x="523293" y="609452"/>
                  <a:pt x="517866" y="599720"/>
                  <a:pt x="511543" y="590587"/>
                </a:cubicBezTo>
                <a:cubicBezTo>
                  <a:pt x="501606" y="576233"/>
                  <a:pt x="482980" y="550157"/>
                  <a:pt x="475348" y="535342"/>
                </a:cubicBezTo>
                <a:cubicBezTo>
                  <a:pt x="466501" y="518168"/>
                  <a:pt x="460513" y="498457"/>
                  <a:pt x="454393" y="480097"/>
                </a:cubicBezTo>
                <a:cubicBezTo>
                  <a:pt x="455028" y="475652"/>
                  <a:pt x="453423" y="470211"/>
                  <a:pt x="456298" y="466762"/>
                </a:cubicBezTo>
                <a:cubicBezTo>
                  <a:pt x="457974" y="464751"/>
                  <a:pt x="461467" y="467748"/>
                  <a:pt x="463918" y="468667"/>
                </a:cubicBezTo>
                <a:cubicBezTo>
                  <a:pt x="466577" y="469664"/>
                  <a:pt x="468928" y="471358"/>
                  <a:pt x="471538" y="472477"/>
                </a:cubicBezTo>
                <a:cubicBezTo>
                  <a:pt x="473384" y="473268"/>
                  <a:pt x="475348" y="473747"/>
                  <a:pt x="477253" y="474382"/>
                </a:cubicBezTo>
                <a:cubicBezTo>
                  <a:pt x="485508" y="488352"/>
                  <a:pt x="494761" y="501778"/>
                  <a:pt x="502018" y="516292"/>
                </a:cubicBezTo>
                <a:cubicBezTo>
                  <a:pt x="505828" y="523912"/>
                  <a:pt x="509311" y="531705"/>
                  <a:pt x="513448" y="539152"/>
                </a:cubicBezTo>
                <a:cubicBezTo>
                  <a:pt x="533971" y="576093"/>
                  <a:pt x="507141" y="523903"/>
                  <a:pt x="530593" y="562012"/>
                </a:cubicBezTo>
                <a:cubicBezTo>
                  <a:pt x="533128" y="566131"/>
                  <a:pt x="534032" y="571080"/>
                  <a:pt x="536308" y="575347"/>
                </a:cubicBezTo>
                <a:cubicBezTo>
                  <a:pt x="539127" y="580633"/>
                  <a:pt x="542993" y="585312"/>
                  <a:pt x="545833" y="590587"/>
                </a:cubicBezTo>
                <a:cubicBezTo>
                  <a:pt x="564884" y="625967"/>
                  <a:pt x="536333" y="577771"/>
                  <a:pt x="553453" y="607732"/>
                </a:cubicBezTo>
                <a:cubicBezTo>
                  <a:pt x="558035" y="615751"/>
                  <a:pt x="557235" y="611472"/>
                  <a:pt x="561073" y="621067"/>
                </a:cubicBezTo>
                <a:cubicBezTo>
                  <a:pt x="562565" y="624796"/>
                  <a:pt x="562597" y="629195"/>
                  <a:pt x="564883" y="632497"/>
                </a:cubicBezTo>
                <a:cubicBezTo>
                  <a:pt x="568461" y="637665"/>
                  <a:pt x="578218" y="645832"/>
                  <a:pt x="578218" y="645832"/>
                </a:cubicBezTo>
                <a:cubicBezTo>
                  <a:pt x="589648" y="641387"/>
                  <a:pt x="605450" y="642526"/>
                  <a:pt x="612508" y="632497"/>
                </a:cubicBezTo>
                <a:cubicBezTo>
                  <a:pt x="619826" y="622098"/>
                  <a:pt x="612955" y="607029"/>
                  <a:pt x="614413" y="594397"/>
                </a:cubicBezTo>
                <a:cubicBezTo>
                  <a:pt x="614873" y="590407"/>
                  <a:pt x="617148" y="586837"/>
                  <a:pt x="618223" y="582967"/>
                </a:cubicBezTo>
                <a:cubicBezTo>
                  <a:pt x="623594" y="563631"/>
                  <a:pt x="626127" y="542349"/>
                  <a:pt x="639178" y="525817"/>
                </a:cubicBezTo>
                <a:cubicBezTo>
                  <a:pt x="641960" y="522293"/>
                  <a:pt x="648068" y="524547"/>
                  <a:pt x="652513" y="523912"/>
                </a:cubicBezTo>
                <a:cubicBezTo>
                  <a:pt x="658890" y="466520"/>
                  <a:pt x="651154" y="542819"/>
                  <a:pt x="652513" y="400087"/>
                </a:cubicBezTo>
                <a:cubicBezTo>
                  <a:pt x="652810" y="368948"/>
                  <a:pt x="655053" y="337857"/>
                  <a:pt x="656323" y="306742"/>
                </a:cubicBezTo>
                <a:cubicBezTo>
                  <a:pt x="668469" y="310791"/>
                  <a:pt x="658191" y="305868"/>
                  <a:pt x="669658" y="323887"/>
                </a:cubicBezTo>
                <a:cubicBezTo>
                  <a:pt x="671104" y="326160"/>
                  <a:pt x="673468" y="327697"/>
                  <a:pt x="675373" y="329602"/>
                </a:cubicBezTo>
                <a:cubicBezTo>
                  <a:pt x="676643" y="335952"/>
                  <a:pt x="677251" y="342471"/>
                  <a:pt x="679183" y="348652"/>
                </a:cubicBezTo>
                <a:cubicBezTo>
                  <a:pt x="680454" y="352718"/>
                  <a:pt x="683728" y="355986"/>
                  <a:pt x="684898" y="360082"/>
                </a:cubicBezTo>
                <a:cubicBezTo>
                  <a:pt x="691867" y="384472"/>
                  <a:pt x="689067" y="383011"/>
                  <a:pt x="692518" y="401992"/>
                </a:cubicBezTo>
                <a:cubicBezTo>
                  <a:pt x="692986" y="404568"/>
                  <a:pt x="693788" y="407072"/>
                  <a:pt x="694423" y="409612"/>
                </a:cubicBezTo>
                <a:cubicBezTo>
                  <a:pt x="695058" y="446442"/>
                  <a:pt x="693836" y="483351"/>
                  <a:pt x="696328" y="520102"/>
                </a:cubicBezTo>
                <a:cubicBezTo>
                  <a:pt x="696464" y="522105"/>
                  <a:pt x="700197" y="522798"/>
                  <a:pt x="702043" y="522007"/>
                </a:cubicBezTo>
                <a:cubicBezTo>
                  <a:pt x="709653" y="518746"/>
                  <a:pt x="716013" y="513117"/>
                  <a:pt x="722998" y="508672"/>
                </a:cubicBezTo>
                <a:cubicBezTo>
                  <a:pt x="724903" y="490892"/>
                  <a:pt x="726184" y="473034"/>
                  <a:pt x="728713" y="455332"/>
                </a:cubicBezTo>
                <a:cubicBezTo>
                  <a:pt x="729367" y="450756"/>
                  <a:pt x="731464" y="446497"/>
                  <a:pt x="732523" y="441997"/>
                </a:cubicBezTo>
                <a:cubicBezTo>
                  <a:pt x="737944" y="418960"/>
                  <a:pt x="732330" y="428951"/>
                  <a:pt x="740143" y="417232"/>
                </a:cubicBezTo>
                <a:cubicBezTo>
                  <a:pt x="742048" y="408977"/>
                  <a:pt x="744113" y="400757"/>
                  <a:pt x="745858" y="392467"/>
                </a:cubicBezTo>
                <a:cubicBezTo>
                  <a:pt x="746654" y="388687"/>
                  <a:pt x="746702" y="384751"/>
                  <a:pt x="747763" y="381037"/>
                </a:cubicBezTo>
                <a:cubicBezTo>
                  <a:pt x="749253" y="375820"/>
                  <a:pt x="751672" y="370913"/>
                  <a:pt x="753478" y="365797"/>
                </a:cubicBezTo>
                <a:cubicBezTo>
                  <a:pt x="759699" y="348172"/>
                  <a:pt x="758290" y="353166"/>
                  <a:pt x="761098" y="339127"/>
                </a:cubicBezTo>
                <a:cubicBezTo>
                  <a:pt x="763003" y="302297"/>
                  <a:pt x="764484" y="265443"/>
                  <a:pt x="766813" y="228637"/>
                </a:cubicBezTo>
                <a:cubicBezTo>
                  <a:pt x="769323" y="188977"/>
                  <a:pt x="764686" y="191895"/>
                  <a:pt x="787768" y="163867"/>
                </a:cubicBezTo>
                <a:cubicBezTo>
                  <a:pt x="790353" y="160728"/>
                  <a:pt x="794118" y="158787"/>
                  <a:pt x="797293" y="156247"/>
                </a:cubicBezTo>
                <a:cubicBezTo>
                  <a:pt x="798563" y="160692"/>
                  <a:pt x="800925" y="164963"/>
                  <a:pt x="801103" y="169582"/>
                </a:cubicBezTo>
                <a:cubicBezTo>
                  <a:pt x="802836" y="214638"/>
                  <a:pt x="797415" y="260096"/>
                  <a:pt x="803008" y="304837"/>
                </a:cubicBezTo>
                <a:cubicBezTo>
                  <a:pt x="803643" y="309917"/>
                  <a:pt x="813168" y="306107"/>
                  <a:pt x="818248" y="306742"/>
                </a:cubicBezTo>
                <a:cubicBezTo>
                  <a:pt x="824598" y="304837"/>
                  <a:pt x="830826" y="302465"/>
                  <a:pt x="837298" y="301027"/>
                </a:cubicBezTo>
                <a:cubicBezTo>
                  <a:pt x="842296" y="299916"/>
                  <a:pt x="847478" y="299900"/>
                  <a:pt x="852538" y="299122"/>
                </a:cubicBezTo>
                <a:cubicBezTo>
                  <a:pt x="855738" y="298630"/>
                  <a:pt x="858888" y="297852"/>
                  <a:pt x="862063" y="297217"/>
                </a:cubicBezTo>
                <a:cubicBezTo>
                  <a:pt x="865238" y="290232"/>
                  <a:pt x="868935" y="283462"/>
                  <a:pt x="871588" y="276262"/>
                </a:cubicBezTo>
                <a:cubicBezTo>
                  <a:pt x="875618" y="265324"/>
                  <a:pt x="880270" y="231790"/>
                  <a:pt x="881113" y="226732"/>
                </a:cubicBezTo>
                <a:cubicBezTo>
                  <a:pt x="881748" y="156882"/>
                  <a:pt x="881258" y="87013"/>
                  <a:pt x="883018" y="17182"/>
                </a:cubicBezTo>
                <a:cubicBezTo>
                  <a:pt x="883575" y="-4899"/>
                  <a:pt x="883726" y="-1204"/>
                  <a:pt x="896353" y="3847"/>
                </a:cubicBezTo>
                <a:cubicBezTo>
                  <a:pt x="902586" y="18392"/>
                  <a:pt x="904289" y="20668"/>
                  <a:pt x="907783" y="38137"/>
                </a:cubicBezTo>
                <a:cubicBezTo>
                  <a:pt x="908911" y="43776"/>
                  <a:pt x="908441" y="49669"/>
                  <a:pt x="909688" y="55282"/>
                </a:cubicBezTo>
                <a:cubicBezTo>
                  <a:pt x="910995" y="61163"/>
                  <a:pt x="913703" y="66648"/>
                  <a:pt x="915403" y="72427"/>
                </a:cubicBezTo>
                <a:cubicBezTo>
                  <a:pt x="916881" y="77451"/>
                  <a:pt x="918116" y="82547"/>
                  <a:pt x="919213" y="87667"/>
                </a:cubicBezTo>
                <a:cubicBezTo>
                  <a:pt x="921635" y="98969"/>
                  <a:pt x="921070" y="102128"/>
                  <a:pt x="923023" y="114337"/>
                </a:cubicBezTo>
                <a:cubicBezTo>
                  <a:pt x="924755" y="125161"/>
                  <a:pt x="926833" y="135927"/>
                  <a:pt x="928738" y="146722"/>
                </a:cubicBezTo>
                <a:cubicBezTo>
                  <a:pt x="929373" y="187997"/>
                  <a:pt x="924051" y="229797"/>
                  <a:pt x="930643" y="270547"/>
                </a:cubicBezTo>
                <a:cubicBezTo>
                  <a:pt x="931702" y="277092"/>
                  <a:pt x="943118" y="275410"/>
                  <a:pt x="949693" y="276262"/>
                </a:cubicBezTo>
                <a:cubicBezTo>
                  <a:pt x="977515" y="279869"/>
                  <a:pt x="1005573" y="281342"/>
                  <a:pt x="1033513" y="283882"/>
                </a:cubicBezTo>
                <a:cubicBezTo>
                  <a:pt x="1041768" y="285787"/>
                  <a:pt x="1050105" y="287368"/>
                  <a:pt x="1058278" y="289597"/>
                </a:cubicBezTo>
                <a:cubicBezTo>
                  <a:pt x="1064090" y="291182"/>
                  <a:pt x="1069536" y="294032"/>
                  <a:pt x="1075423" y="295312"/>
                </a:cubicBezTo>
                <a:cubicBezTo>
                  <a:pt x="1084198" y="297220"/>
                  <a:pt x="1093182" y="298008"/>
                  <a:pt x="1102093" y="299122"/>
                </a:cubicBezTo>
                <a:cubicBezTo>
                  <a:pt x="1144629" y="304439"/>
                  <a:pt x="1151441" y="304820"/>
                  <a:pt x="1191628" y="308647"/>
                </a:cubicBezTo>
                <a:cubicBezTo>
                  <a:pt x="1206850" y="323869"/>
                  <a:pt x="1186489" y="302584"/>
                  <a:pt x="1203058" y="323887"/>
                </a:cubicBezTo>
                <a:cubicBezTo>
                  <a:pt x="1205263" y="326722"/>
                  <a:pt x="1208473" y="328672"/>
                  <a:pt x="1210678" y="331507"/>
                </a:cubicBezTo>
                <a:cubicBezTo>
                  <a:pt x="1212951" y="334430"/>
                  <a:pt x="1214149" y="338087"/>
                  <a:pt x="1216393" y="341032"/>
                </a:cubicBezTo>
                <a:cubicBezTo>
                  <a:pt x="1224327" y="351445"/>
                  <a:pt x="1229715" y="365155"/>
                  <a:pt x="1241158" y="371512"/>
                </a:cubicBezTo>
                <a:cubicBezTo>
                  <a:pt x="1250254" y="376566"/>
                  <a:pt x="1287821" y="396227"/>
                  <a:pt x="1298308" y="405802"/>
                </a:cubicBezTo>
                <a:cubicBezTo>
                  <a:pt x="1306294" y="413093"/>
                  <a:pt x="1313265" y="421569"/>
                  <a:pt x="1319263" y="430567"/>
                </a:cubicBezTo>
                <a:cubicBezTo>
                  <a:pt x="1323073" y="436282"/>
                  <a:pt x="1328521" y="441196"/>
                  <a:pt x="1330693" y="447712"/>
                </a:cubicBezTo>
                <a:cubicBezTo>
                  <a:pt x="1331328" y="449617"/>
                  <a:pt x="1334606" y="453427"/>
                  <a:pt x="1332598" y="453427"/>
                </a:cubicBezTo>
                <a:cubicBezTo>
                  <a:pt x="1325763" y="453427"/>
                  <a:pt x="1308492" y="440272"/>
                  <a:pt x="1304023" y="438187"/>
                </a:cubicBezTo>
                <a:cubicBezTo>
                  <a:pt x="1299834" y="436232"/>
                  <a:pt x="1295133" y="435647"/>
                  <a:pt x="1290688" y="434377"/>
                </a:cubicBezTo>
                <a:cubicBezTo>
                  <a:pt x="1285608" y="429932"/>
                  <a:pt x="1280798" y="425158"/>
                  <a:pt x="1275448" y="421042"/>
                </a:cubicBezTo>
                <a:cubicBezTo>
                  <a:pt x="1244737" y="397418"/>
                  <a:pt x="1283616" y="429598"/>
                  <a:pt x="1258303" y="411517"/>
                </a:cubicBezTo>
                <a:cubicBezTo>
                  <a:pt x="1242776" y="400427"/>
                  <a:pt x="1264474" y="410556"/>
                  <a:pt x="1243063" y="401992"/>
                </a:cubicBezTo>
                <a:cubicBezTo>
                  <a:pt x="1227350" y="386279"/>
                  <a:pt x="1249470" y="406899"/>
                  <a:pt x="1227823" y="392467"/>
                </a:cubicBezTo>
                <a:cubicBezTo>
                  <a:pt x="1195243" y="370747"/>
                  <a:pt x="1220890" y="382074"/>
                  <a:pt x="1199248" y="373417"/>
                </a:cubicBezTo>
                <a:cubicBezTo>
                  <a:pt x="1202423" y="387387"/>
                  <a:pt x="1202366" y="402513"/>
                  <a:pt x="1208773" y="415327"/>
                </a:cubicBezTo>
                <a:cubicBezTo>
                  <a:pt x="1218710" y="435200"/>
                  <a:pt x="1213055" y="422745"/>
                  <a:pt x="1224013" y="453427"/>
                </a:cubicBezTo>
                <a:cubicBezTo>
                  <a:pt x="1223378" y="470572"/>
                  <a:pt x="1222108" y="487705"/>
                  <a:pt x="1222108" y="504862"/>
                </a:cubicBezTo>
                <a:cubicBezTo>
                  <a:pt x="1222108" y="507480"/>
                  <a:pt x="1224013" y="509864"/>
                  <a:pt x="1224013" y="512482"/>
                </a:cubicBezTo>
                <a:cubicBezTo>
                  <a:pt x="1224013" y="522028"/>
                  <a:pt x="1222743" y="531532"/>
                  <a:pt x="1222108" y="541057"/>
                </a:cubicBezTo>
                <a:cubicBezTo>
                  <a:pt x="1210138" y="517117"/>
                  <a:pt x="1210416" y="519128"/>
                  <a:pt x="1199248" y="483907"/>
                </a:cubicBezTo>
                <a:cubicBezTo>
                  <a:pt x="1195477" y="472015"/>
                  <a:pt x="1193541" y="459589"/>
                  <a:pt x="1189723" y="447712"/>
                </a:cubicBezTo>
                <a:cubicBezTo>
                  <a:pt x="1187809" y="441758"/>
                  <a:pt x="1184081" y="436500"/>
                  <a:pt x="1182103" y="430567"/>
                </a:cubicBezTo>
                <a:cubicBezTo>
                  <a:pt x="1172496" y="401747"/>
                  <a:pt x="1185297" y="423929"/>
                  <a:pt x="1170673" y="401992"/>
                </a:cubicBezTo>
                <a:cubicBezTo>
                  <a:pt x="1167377" y="382218"/>
                  <a:pt x="1170623" y="395618"/>
                  <a:pt x="1159243" y="369607"/>
                </a:cubicBezTo>
                <a:cubicBezTo>
                  <a:pt x="1156661" y="363705"/>
                  <a:pt x="1153408" y="352382"/>
                  <a:pt x="1147813" y="348652"/>
                </a:cubicBezTo>
                <a:cubicBezTo>
                  <a:pt x="1146506" y="347780"/>
                  <a:pt x="1115758" y="341105"/>
                  <a:pt x="1115428" y="341032"/>
                </a:cubicBezTo>
                <a:lnTo>
                  <a:pt x="902068" y="344842"/>
                </a:lnTo>
                <a:cubicBezTo>
                  <a:pt x="896523" y="345363"/>
                  <a:pt x="884929" y="384835"/>
                  <a:pt x="884923" y="384847"/>
                </a:cubicBezTo>
                <a:cubicBezTo>
                  <a:pt x="878694" y="398551"/>
                  <a:pt x="869559" y="410875"/>
                  <a:pt x="863968" y="424852"/>
                </a:cubicBezTo>
                <a:cubicBezTo>
                  <a:pt x="861428" y="431202"/>
                  <a:pt x="858648" y="437461"/>
                  <a:pt x="856348" y="443902"/>
                </a:cubicBezTo>
                <a:cubicBezTo>
                  <a:pt x="855467" y="446368"/>
                  <a:pt x="855614" y="449180"/>
                  <a:pt x="854443" y="451522"/>
                </a:cubicBezTo>
                <a:cubicBezTo>
                  <a:pt x="851764" y="456880"/>
                  <a:pt x="848093" y="461682"/>
                  <a:pt x="844918" y="466762"/>
                </a:cubicBezTo>
                <a:cubicBezTo>
                  <a:pt x="843013" y="473112"/>
                  <a:pt x="840977" y="479424"/>
                  <a:pt x="839203" y="485812"/>
                </a:cubicBezTo>
                <a:cubicBezTo>
                  <a:pt x="837802" y="490857"/>
                  <a:pt x="837735" y="496368"/>
                  <a:pt x="835393" y="501052"/>
                </a:cubicBezTo>
                <a:cubicBezTo>
                  <a:pt x="832553" y="506732"/>
                  <a:pt x="827023" y="510728"/>
                  <a:pt x="823963" y="516292"/>
                </a:cubicBezTo>
                <a:cubicBezTo>
                  <a:pt x="819985" y="523525"/>
                  <a:pt x="817337" y="531423"/>
                  <a:pt x="814438" y="539152"/>
                </a:cubicBezTo>
                <a:cubicBezTo>
                  <a:pt x="813782" y="540902"/>
                  <a:pt x="812030" y="550284"/>
                  <a:pt x="810628" y="552487"/>
                </a:cubicBezTo>
                <a:cubicBezTo>
                  <a:pt x="807219" y="557844"/>
                  <a:pt x="803008" y="562647"/>
                  <a:pt x="799198" y="567727"/>
                </a:cubicBezTo>
                <a:cubicBezTo>
                  <a:pt x="800468" y="569632"/>
                  <a:pt x="801121" y="572145"/>
                  <a:pt x="803008" y="573442"/>
                </a:cubicBezTo>
                <a:cubicBezTo>
                  <a:pt x="811445" y="579243"/>
                  <a:pt x="819542" y="587234"/>
                  <a:pt x="829678" y="588682"/>
                </a:cubicBezTo>
                <a:cubicBezTo>
                  <a:pt x="861416" y="593216"/>
                  <a:pt x="847437" y="591378"/>
                  <a:pt x="871588" y="594397"/>
                </a:cubicBezTo>
                <a:cubicBezTo>
                  <a:pt x="891482" y="604344"/>
                  <a:pt x="862658" y="590454"/>
                  <a:pt x="903973" y="605827"/>
                </a:cubicBezTo>
                <a:cubicBezTo>
                  <a:pt x="978158" y="633431"/>
                  <a:pt x="937007" y="625673"/>
                  <a:pt x="991603" y="632497"/>
                </a:cubicBezTo>
                <a:cubicBezTo>
                  <a:pt x="1004938" y="636307"/>
                  <a:pt x="1018009" y="641207"/>
                  <a:pt x="1031608" y="643927"/>
                </a:cubicBezTo>
                <a:cubicBezTo>
                  <a:pt x="1056565" y="648918"/>
                  <a:pt x="1044515" y="645689"/>
                  <a:pt x="1067803" y="653452"/>
                </a:cubicBezTo>
                <a:cubicBezTo>
                  <a:pt x="1070343" y="655357"/>
                  <a:pt x="1072583" y="657747"/>
                  <a:pt x="1075423" y="659167"/>
                </a:cubicBezTo>
                <a:cubicBezTo>
                  <a:pt x="1079015" y="660963"/>
                  <a:pt x="1083465" y="660821"/>
                  <a:pt x="1086853" y="662977"/>
                </a:cubicBezTo>
                <a:cubicBezTo>
                  <a:pt x="1090641" y="665388"/>
                  <a:pt x="1092957" y="669594"/>
                  <a:pt x="1096378" y="672502"/>
                </a:cubicBezTo>
                <a:cubicBezTo>
                  <a:pt x="1105672" y="680402"/>
                  <a:pt x="1124953" y="695362"/>
                  <a:pt x="1124953" y="695362"/>
                </a:cubicBezTo>
                <a:cubicBezTo>
                  <a:pt x="1114793" y="695997"/>
                  <a:pt x="1104629" y="697967"/>
                  <a:pt x="1094473" y="697267"/>
                </a:cubicBezTo>
                <a:cubicBezTo>
                  <a:pt x="1086021" y="696684"/>
                  <a:pt x="1078015" y="693213"/>
                  <a:pt x="1069708" y="691552"/>
                </a:cubicBezTo>
                <a:cubicBezTo>
                  <a:pt x="1058959" y="689402"/>
                  <a:pt x="1048088" y="687907"/>
                  <a:pt x="1037323" y="685837"/>
                </a:cubicBezTo>
                <a:cubicBezTo>
                  <a:pt x="1031574" y="684731"/>
                  <a:pt x="1025919" y="683175"/>
                  <a:pt x="1020178" y="682027"/>
                </a:cubicBezTo>
                <a:cubicBezTo>
                  <a:pt x="1013216" y="680635"/>
                  <a:pt x="1006185" y="679609"/>
                  <a:pt x="999223" y="678217"/>
                </a:cubicBezTo>
                <a:cubicBezTo>
                  <a:pt x="990308" y="676434"/>
                  <a:pt x="981521" y="673997"/>
                  <a:pt x="972553" y="672502"/>
                </a:cubicBezTo>
                <a:cubicBezTo>
                  <a:pt x="966258" y="671453"/>
                  <a:pt x="959853" y="671232"/>
                  <a:pt x="953503" y="670597"/>
                </a:cubicBezTo>
                <a:cubicBezTo>
                  <a:pt x="948423" y="669327"/>
                  <a:pt x="943194" y="668548"/>
                  <a:pt x="938263" y="666787"/>
                </a:cubicBezTo>
                <a:cubicBezTo>
                  <a:pt x="934251" y="665354"/>
                  <a:pt x="930899" y="662343"/>
                  <a:pt x="926833" y="661072"/>
                </a:cubicBezTo>
                <a:cubicBezTo>
                  <a:pt x="920652" y="659140"/>
                  <a:pt x="914194" y="658178"/>
                  <a:pt x="907783" y="657262"/>
                </a:cubicBezTo>
                <a:cubicBezTo>
                  <a:pt x="905795" y="656978"/>
                  <a:pt x="911593" y="658532"/>
                  <a:pt x="913498" y="659167"/>
                </a:cubicBezTo>
                <a:cubicBezTo>
                  <a:pt x="931074" y="676743"/>
                  <a:pt x="920296" y="662394"/>
                  <a:pt x="898258" y="710602"/>
                </a:cubicBezTo>
                <a:cubicBezTo>
                  <a:pt x="895068" y="717580"/>
                  <a:pt x="888733" y="731557"/>
                  <a:pt x="888733" y="731557"/>
                </a:cubicBezTo>
                <a:cubicBezTo>
                  <a:pt x="888098" y="736002"/>
                  <a:pt x="888118" y="740591"/>
                  <a:pt x="886828" y="744892"/>
                </a:cubicBezTo>
                <a:cubicBezTo>
                  <a:pt x="886170" y="747085"/>
                  <a:pt x="883780" y="748448"/>
                  <a:pt x="883018" y="750607"/>
                </a:cubicBezTo>
                <a:cubicBezTo>
                  <a:pt x="879941" y="759326"/>
                  <a:pt x="877987" y="768401"/>
                  <a:pt x="875398" y="777277"/>
                </a:cubicBezTo>
                <a:cubicBezTo>
                  <a:pt x="873542" y="783641"/>
                  <a:pt x="872295" y="790233"/>
                  <a:pt x="869683" y="796327"/>
                </a:cubicBezTo>
                <a:lnTo>
                  <a:pt x="863968" y="809662"/>
                </a:lnTo>
                <a:cubicBezTo>
                  <a:pt x="860158" y="754417"/>
                  <a:pt x="859938" y="698807"/>
                  <a:pt x="852538" y="643927"/>
                </a:cubicBezTo>
                <a:cubicBezTo>
                  <a:pt x="852001" y="639947"/>
                  <a:pt x="844764" y="641779"/>
                  <a:pt x="841108" y="640117"/>
                </a:cubicBezTo>
                <a:cubicBezTo>
                  <a:pt x="837737" y="638585"/>
                  <a:pt x="835021" y="635777"/>
                  <a:pt x="831583" y="634402"/>
                </a:cubicBezTo>
                <a:cubicBezTo>
                  <a:pt x="810252" y="625870"/>
                  <a:pt x="805346" y="625397"/>
                  <a:pt x="785863" y="621067"/>
                </a:cubicBezTo>
                <a:cubicBezTo>
                  <a:pt x="783691" y="619764"/>
                  <a:pt x="774929" y="611228"/>
                  <a:pt x="770623" y="617257"/>
                </a:cubicBezTo>
                <a:cubicBezTo>
                  <a:pt x="762015" y="629309"/>
                  <a:pt x="755383" y="642657"/>
                  <a:pt x="747763" y="655357"/>
                </a:cubicBezTo>
                <a:cubicBezTo>
                  <a:pt x="745275" y="659504"/>
                  <a:pt x="744447" y="664493"/>
                  <a:pt x="742048" y="668692"/>
                </a:cubicBezTo>
                <a:cubicBezTo>
                  <a:pt x="739338" y="673435"/>
                  <a:pt x="735275" y="677309"/>
                  <a:pt x="732523" y="682027"/>
                </a:cubicBezTo>
                <a:cubicBezTo>
                  <a:pt x="730800" y="684981"/>
                  <a:pt x="730724" y="688786"/>
                  <a:pt x="728713" y="691552"/>
                </a:cubicBezTo>
                <a:cubicBezTo>
                  <a:pt x="725544" y="695910"/>
                  <a:pt x="720326" y="698535"/>
                  <a:pt x="717283" y="702982"/>
                </a:cubicBezTo>
                <a:cubicBezTo>
                  <a:pt x="711989" y="710720"/>
                  <a:pt x="708393" y="719492"/>
                  <a:pt x="703948" y="727747"/>
                </a:cubicBezTo>
                <a:cubicBezTo>
                  <a:pt x="702886" y="731996"/>
                  <a:pt x="696914" y="759513"/>
                  <a:pt x="690613" y="752512"/>
                </a:cubicBezTo>
                <a:cubicBezTo>
                  <a:pt x="677281" y="737699"/>
                  <a:pt x="677131" y="714852"/>
                  <a:pt x="667753" y="697267"/>
                </a:cubicBezTo>
                <a:cubicBezTo>
                  <a:pt x="662673" y="687742"/>
                  <a:pt x="657171" y="678431"/>
                  <a:pt x="652513" y="668692"/>
                </a:cubicBezTo>
                <a:cubicBezTo>
                  <a:pt x="650172" y="663798"/>
                  <a:pt x="648703" y="658532"/>
                  <a:pt x="646798" y="653452"/>
                </a:cubicBezTo>
                <a:cubicBezTo>
                  <a:pt x="642988" y="661072"/>
                  <a:pt x="636309" y="667845"/>
                  <a:pt x="635368" y="676312"/>
                </a:cubicBezTo>
                <a:cubicBezTo>
                  <a:pt x="632864" y="698849"/>
                  <a:pt x="635482" y="688073"/>
                  <a:pt x="627748" y="708697"/>
                </a:cubicBezTo>
                <a:cubicBezTo>
                  <a:pt x="628383" y="744892"/>
                  <a:pt x="627984" y="781120"/>
                  <a:pt x="629653" y="817282"/>
                </a:cubicBezTo>
                <a:cubicBezTo>
                  <a:pt x="629894" y="822513"/>
                  <a:pt x="632264" y="827425"/>
                  <a:pt x="633463" y="832522"/>
                </a:cubicBezTo>
                <a:cubicBezTo>
                  <a:pt x="642743" y="871963"/>
                  <a:pt x="629387" y="823509"/>
                  <a:pt x="648703" y="874432"/>
                </a:cubicBezTo>
                <a:cubicBezTo>
                  <a:pt x="652478" y="884385"/>
                  <a:pt x="655053" y="894752"/>
                  <a:pt x="658228" y="904912"/>
                </a:cubicBezTo>
                <a:cubicBezTo>
                  <a:pt x="657593" y="913167"/>
                  <a:pt x="657551" y="921489"/>
                  <a:pt x="656323" y="929677"/>
                </a:cubicBezTo>
                <a:cubicBezTo>
                  <a:pt x="655637" y="934249"/>
                  <a:pt x="652371" y="938391"/>
                  <a:pt x="652513" y="943012"/>
                </a:cubicBezTo>
                <a:cubicBezTo>
                  <a:pt x="655630" y="1044302"/>
                  <a:pt x="653604" y="1026082"/>
                  <a:pt x="669658" y="1093507"/>
                </a:cubicBezTo>
                <a:cubicBezTo>
                  <a:pt x="671587" y="1201538"/>
                  <a:pt x="706669" y="1207418"/>
                  <a:pt x="648703" y="1196377"/>
                </a:cubicBezTo>
                <a:cubicBezTo>
                  <a:pt x="642952" y="1195282"/>
                  <a:pt x="637273" y="1193837"/>
                  <a:pt x="631558" y="1192567"/>
                </a:cubicBezTo>
                <a:lnTo>
                  <a:pt x="547738" y="1194472"/>
                </a:lnTo>
                <a:cubicBezTo>
                  <a:pt x="483316" y="1196145"/>
                  <a:pt x="492175" y="1203997"/>
                  <a:pt x="481063" y="1205902"/>
                </a:cubicBezTo>
                <a:close/>
              </a:path>
            </a:pathLst>
          </a:custGeom>
          <a:solidFill>
            <a:schemeClr val="tx1"/>
          </a:solidFill>
          <a:ln w="254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3" name="Prostokąt 62">
            <a:extLst>
              <a:ext uri="{FF2B5EF4-FFF2-40B4-BE49-F238E27FC236}">
                <a16:creationId xmlns:a16="http://schemas.microsoft.com/office/drawing/2014/main" id="{5737CFF0-1E34-D85E-2F7D-61203F192E76}"/>
              </a:ext>
            </a:extLst>
          </p:cNvPr>
          <p:cNvSpPr/>
          <p:nvPr/>
        </p:nvSpPr>
        <p:spPr>
          <a:xfrm>
            <a:off x="6655910" y="69987"/>
            <a:ext cx="1162046" cy="73006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192" name="Prostokąt 8191">
            <a:extLst>
              <a:ext uri="{FF2B5EF4-FFF2-40B4-BE49-F238E27FC236}">
                <a16:creationId xmlns:a16="http://schemas.microsoft.com/office/drawing/2014/main" id="{D549F78B-DF03-45A8-B453-397EC0DD221B}"/>
              </a:ext>
            </a:extLst>
          </p:cNvPr>
          <p:cNvSpPr/>
          <p:nvPr/>
        </p:nvSpPr>
        <p:spPr>
          <a:xfrm>
            <a:off x="7990854" y="77279"/>
            <a:ext cx="1133324" cy="73006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200" name="Prostokąt 8199">
            <a:extLst>
              <a:ext uri="{FF2B5EF4-FFF2-40B4-BE49-F238E27FC236}">
                <a16:creationId xmlns:a16="http://schemas.microsoft.com/office/drawing/2014/main" id="{0E971278-1801-89FD-FFE4-D4397424EA0F}"/>
              </a:ext>
            </a:extLst>
          </p:cNvPr>
          <p:cNvSpPr/>
          <p:nvPr/>
        </p:nvSpPr>
        <p:spPr>
          <a:xfrm>
            <a:off x="9331784" y="102304"/>
            <a:ext cx="469157" cy="53053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201" name="Prostokąt 8200">
            <a:extLst>
              <a:ext uri="{FF2B5EF4-FFF2-40B4-BE49-F238E27FC236}">
                <a16:creationId xmlns:a16="http://schemas.microsoft.com/office/drawing/2014/main" id="{55DCF574-3E10-C5BB-206E-ED7821037E06}"/>
              </a:ext>
            </a:extLst>
          </p:cNvPr>
          <p:cNvSpPr/>
          <p:nvPr/>
        </p:nvSpPr>
        <p:spPr>
          <a:xfrm>
            <a:off x="11511820" y="479556"/>
            <a:ext cx="469157" cy="44307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202" name="Prostokąt 8201">
            <a:extLst>
              <a:ext uri="{FF2B5EF4-FFF2-40B4-BE49-F238E27FC236}">
                <a16:creationId xmlns:a16="http://schemas.microsoft.com/office/drawing/2014/main" id="{6B8C6DB9-4611-19BE-520D-7AD18B042132}"/>
              </a:ext>
            </a:extLst>
          </p:cNvPr>
          <p:cNvSpPr/>
          <p:nvPr/>
        </p:nvSpPr>
        <p:spPr>
          <a:xfrm>
            <a:off x="10723200" y="779967"/>
            <a:ext cx="469157" cy="44307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63D3D02-ABA6-BEBB-39E1-897FC8979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1517">
            <a:off x="6991627" y="2679041"/>
            <a:ext cx="1631362" cy="140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DFA2605-3A5E-36D3-8560-843D67E6363A}"/>
              </a:ext>
            </a:extLst>
          </p:cNvPr>
          <p:cNvSpPr txBox="1"/>
          <p:nvPr/>
        </p:nvSpPr>
        <p:spPr>
          <a:xfrm>
            <a:off x="7039544" y="4063919"/>
            <a:ext cx="1362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err="1"/>
              <a:t>Akancyt</a:t>
            </a:r>
            <a:endParaRPr lang="pl-PL" sz="240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4A539B7-4C0C-B627-9B5F-619C657B53D4}"/>
              </a:ext>
            </a:extLst>
          </p:cNvPr>
          <p:cNvSpPr txBox="1"/>
          <p:nvPr/>
        </p:nvSpPr>
        <p:spPr>
          <a:xfrm>
            <a:off x="3962475" y="6549771"/>
            <a:ext cx="92606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/>
              <a:t>Panasonic - https://industrial.panasonic.com/ww/ds/products-resistors/chip-resistors/failure-mode#01</a:t>
            </a:r>
          </a:p>
        </p:txBody>
      </p:sp>
    </p:spTree>
    <p:extLst>
      <p:ext uri="{BB962C8B-B14F-4D97-AF65-F5344CB8AC3E}">
        <p14:creationId xmlns:p14="http://schemas.microsoft.com/office/powerpoint/2010/main" val="3260504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D6AB6A-FAAE-2800-3DA9-7256563D9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E46861-3F98-A609-FF54-099761661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672" y="-578480"/>
            <a:ext cx="4261464" cy="1143000"/>
          </a:xfrm>
        </p:spPr>
        <p:txBody>
          <a:bodyPr/>
          <a:lstStyle/>
          <a:p>
            <a:r>
              <a:rPr lang="pl-PL" b="1" dirty="0">
                <a:latin typeface="Avenir Next LT Pro Light" panose="020B0304020202020204" pitchFamily="34" charset="-18"/>
              </a:rPr>
              <a:t>Separacja elektrod</a:t>
            </a:r>
            <a:endParaRPr lang="pl-PL" b="1" i="1" dirty="0">
              <a:latin typeface="Avenir Next LT Pro Light" panose="020B0304020202020204" pitchFamily="34" charset="-18"/>
            </a:endParaRP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941CEB60-DB85-96CD-EA0C-4B75BEABEE8D}"/>
              </a:ext>
            </a:extLst>
          </p:cNvPr>
          <p:cNvGrpSpPr/>
          <p:nvPr/>
        </p:nvGrpSpPr>
        <p:grpSpPr>
          <a:xfrm>
            <a:off x="4495947" y="144646"/>
            <a:ext cx="7851566" cy="3999393"/>
            <a:chOff x="6078509" y="8169"/>
            <a:chExt cx="6328593" cy="2870987"/>
          </a:xfrm>
        </p:grpSpPr>
        <p:grpSp>
          <p:nvGrpSpPr>
            <p:cNvPr id="1030" name="Grupa 1029">
              <a:extLst>
                <a:ext uri="{FF2B5EF4-FFF2-40B4-BE49-F238E27FC236}">
                  <a16:creationId xmlns:a16="http://schemas.microsoft.com/office/drawing/2014/main" id="{51F165FF-2886-49CB-B518-7D1F459DCDB7}"/>
                </a:ext>
              </a:extLst>
            </p:cNvPr>
            <p:cNvGrpSpPr/>
            <p:nvPr/>
          </p:nvGrpSpPr>
          <p:grpSpPr>
            <a:xfrm>
              <a:off x="6078509" y="8169"/>
              <a:ext cx="6328593" cy="2741827"/>
              <a:chOff x="1505190" y="962679"/>
              <a:chExt cx="5893071" cy="2585631"/>
            </a:xfrm>
          </p:grpSpPr>
          <p:sp>
            <p:nvSpPr>
              <p:cNvPr id="3" name="Prostokąt 2">
                <a:extLst>
                  <a:ext uri="{FF2B5EF4-FFF2-40B4-BE49-F238E27FC236}">
                    <a16:creationId xmlns:a16="http://schemas.microsoft.com/office/drawing/2014/main" id="{21F55464-DEEB-CCB7-21BC-0F8203049C9D}"/>
                  </a:ext>
                </a:extLst>
              </p:cNvPr>
              <p:cNvSpPr/>
              <p:nvPr/>
            </p:nvSpPr>
            <p:spPr>
              <a:xfrm>
                <a:off x="2999656" y="2348880"/>
                <a:ext cx="2372520" cy="864096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22225">
                <a:solidFill>
                  <a:schemeClr val="tx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" name="Prostokąt 3">
                <a:extLst>
                  <a:ext uri="{FF2B5EF4-FFF2-40B4-BE49-F238E27FC236}">
                    <a16:creationId xmlns:a16="http://schemas.microsoft.com/office/drawing/2014/main" id="{02EAF019-E8D5-8EBA-6FE5-408D3108B56D}"/>
                  </a:ext>
                </a:extLst>
              </p:cNvPr>
              <p:cNvSpPr/>
              <p:nvPr/>
            </p:nvSpPr>
            <p:spPr>
              <a:xfrm>
                <a:off x="3536344" y="2276870"/>
                <a:ext cx="1911584" cy="10254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" name="Prostokąt 4">
                <a:extLst>
                  <a:ext uri="{FF2B5EF4-FFF2-40B4-BE49-F238E27FC236}">
                    <a16:creationId xmlns:a16="http://schemas.microsoft.com/office/drawing/2014/main" id="{9FC05EE8-2601-AD4E-2CDB-358360AA3806}"/>
                  </a:ext>
                </a:extLst>
              </p:cNvPr>
              <p:cNvSpPr/>
              <p:nvPr/>
            </p:nvSpPr>
            <p:spPr>
              <a:xfrm rot="16200000">
                <a:off x="4942001" y="2707046"/>
                <a:ext cx="936104" cy="7575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" name="Prostokąt 5">
                <a:extLst>
                  <a:ext uri="{FF2B5EF4-FFF2-40B4-BE49-F238E27FC236}">
                    <a16:creationId xmlns:a16="http://schemas.microsoft.com/office/drawing/2014/main" id="{F2361D69-8DCD-11A1-0BEF-EE4222C7D916}"/>
                  </a:ext>
                </a:extLst>
              </p:cNvPr>
              <p:cNvSpPr/>
              <p:nvPr/>
            </p:nvSpPr>
            <p:spPr>
              <a:xfrm>
                <a:off x="3966832" y="2204860"/>
                <a:ext cx="1564609" cy="6745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" name="Prostokąt 6">
                <a:extLst>
                  <a:ext uri="{FF2B5EF4-FFF2-40B4-BE49-F238E27FC236}">
                    <a16:creationId xmlns:a16="http://schemas.microsoft.com/office/drawing/2014/main" id="{EFA71B4F-3457-411D-F736-B1025E00B0AC}"/>
                  </a:ext>
                </a:extLst>
              </p:cNvPr>
              <p:cNvSpPr/>
              <p:nvPr/>
            </p:nvSpPr>
            <p:spPr>
              <a:xfrm rot="16200000">
                <a:off x="5018356" y="2642187"/>
                <a:ext cx="1008111" cy="13345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" name="Prostokąt 7">
                <a:extLst>
                  <a:ext uri="{FF2B5EF4-FFF2-40B4-BE49-F238E27FC236}">
                    <a16:creationId xmlns:a16="http://schemas.microsoft.com/office/drawing/2014/main" id="{4B2CBFAB-B214-4E87-52C5-F1C6AE954FB2}"/>
                  </a:ext>
                </a:extLst>
              </p:cNvPr>
              <p:cNvSpPr/>
              <p:nvPr/>
            </p:nvSpPr>
            <p:spPr>
              <a:xfrm>
                <a:off x="3912674" y="2051721"/>
                <a:ext cx="1759975" cy="148577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" name="Prostokąt 9">
                <a:extLst>
                  <a:ext uri="{FF2B5EF4-FFF2-40B4-BE49-F238E27FC236}">
                    <a16:creationId xmlns:a16="http://schemas.microsoft.com/office/drawing/2014/main" id="{8109572D-B6F3-1510-6D8E-D655BE5B238B}"/>
                  </a:ext>
                </a:extLst>
              </p:cNvPr>
              <p:cNvSpPr/>
              <p:nvPr/>
            </p:nvSpPr>
            <p:spPr>
              <a:xfrm>
                <a:off x="2965089" y="2264398"/>
                <a:ext cx="600950" cy="12510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39B5DCAF-7032-2126-5F92-765BE9484039}"/>
                  </a:ext>
                </a:extLst>
              </p:cNvPr>
              <p:cNvSpPr/>
              <p:nvPr/>
            </p:nvSpPr>
            <p:spPr>
              <a:xfrm rot="16200000">
                <a:off x="3446722" y="2208826"/>
                <a:ext cx="170564" cy="6807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2" name="Prostokąt 11">
                <a:extLst>
                  <a:ext uri="{FF2B5EF4-FFF2-40B4-BE49-F238E27FC236}">
                    <a16:creationId xmlns:a16="http://schemas.microsoft.com/office/drawing/2014/main" id="{3F5271AA-FD4F-2252-EA37-3CC75A0823CD}"/>
                  </a:ext>
                </a:extLst>
              </p:cNvPr>
              <p:cNvSpPr/>
              <p:nvPr/>
            </p:nvSpPr>
            <p:spPr>
              <a:xfrm rot="10800000">
                <a:off x="3501453" y="2150134"/>
                <a:ext cx="381869" cy="14668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5" name="Prostokąt 14">
                <a:extLst>
                  <a:ext uri="{FF2B5EF4-FFF2-40B4-BE49-F238E27FC236}">
                    <a16:creationId xmlns:a16="http://schemas.microsoft.com/office/drawing/2014/main" id="{73713DBB-892C-052B-63A4-12376160571E}"/>
                  </a:ext>
                </a:extLst>
              </p:cNvPr>
              <p:cNvSpPr/>
              <p:nvPr/>
            </p:nvSpPr>
            <p:spPr>
              <a:xfrm rot="5400000">
                <a:off x="5051711" y="2592034"/>
                <a:ext cx="1108419" cy="133455"/>
              </a:xfrm>
              <a:prstGeom prst="rect">
                <a:avLst/>
              </a:prstGeom>
              <a:solidFill>
                <a:schemeClr val="tx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Dowolny kształt: kształt 15">
                <a:extLst>
                  <a:ext uri="{FF2B5EF4-FFF2-40B4-BE49-F238E27FC236}">
                    <a16:creationId xmlns:a16="http://schemas.microsoft.com/office/drawing/2014/main" id="{6EAA065F-0461-29CB-ABA4-72E5161E0AB6}"/>
                  </a:ext>
                </a:extLst>
              </p:cNvPr>
              <p:cNvSpPr/>
              <p:nvPr/>
            </p:nvSpPr>
            <p:spPr>
              <a:xfrm>
                <a:off x="3057279" y="1880657"/>
                <a:ext cx="969905" cy="405335"/>
              </a:xfrm>
              <a:custGeom>
                <a:avLst/>
                <a:gdLst>
                  <a:gd name="connsiteX0" fmla="*/ 0 w 994410"/>
                  <a:gd name="connsiteY0" fmla="*/ 11430 h 365760"/>
                  <a:gd name="connsiteX1" fmla="*/ 0 w 994410"/>
                  <a:gd name="connsiteY1" fmla="*/ 11430 h 365760"/>
                  <a:gd name="connsiteX2" fmla="*/ 106680 w 994410"/>
                  <a:gd name="connsiteY2" fmla="*/ 7620 h 365760"/>
                  <a:gd name="connsiteX3" fmla="*/ 171450 w 994410"/>
                  <a:gd name="connsiteY3" fmla="*/ 0 h 365760"/>
                  <a:gd name="connsiteX4" fmla="*/ 601980 w 994410"/>
                  <a:gd name="connsiteY4" fmla="*/ 7620 h 365760"/>
                  <a:gd name="connsiteX5" fmla="*/ 670560 w 994410"/>
                  <a:gd name="connsiteY5" fmla="*/ 26670 h 365760"/>
                  <a:gd name="connsiteX6" fmla="*/ 697230 w 994410"/>
                  <a:gd name="connsiteY6" fmla="*/ 30480 h 365760"/>
                  <a:gd name="connsiteX7" fmla="*/ 708660 w 994410"/>
                  <a:gd name="connsiteY7" fmla="*/ 34290 h 365760"/>
                  <a:gd name="connsiteX8" fmla="*/ 735330 w 994410"/>
                  <a:gd name="connsiteY8" fmla="*/ 41910 h 365760"/>
                  <a:gd name="connsiteX9" fmla="*/ 754380 w 994410"/>
                  <a:gd name="connsiteY9" fmla="*/ 49530 h 365760"/>
                  <a:gd name="connsiteX10" fmla="*/ 769620 w 994410"/>
                  <a:gd name="connsiteY10" fmla="*/ 57150 h 365760"/>
                  <a:gd name="connsiteX11" fmla="*/ 784860 w 994410"/>
                  <a:gd name="connsiteY11" fmla="*/ 68580 h 365760"/>
                  <a:gd name="connsiteX12" fmla="*/ 800100 w 994410"/>
                  <a:gd name="connsiteY12" fmla="*/ 76200 h 365760"/>
                  <a:gd name="connsiteX13" fmla="*/ 815340 w 994410"/>
                  <a:gd name="connsiteY13" fmla="*/ 91440 h 365760"/>
                  <a:gd name="connsiteX14" fmla="*/ 838200 w 994410"/>
                  <a:gd name="connsiteY14" fmla="*/ 106680 h 365760"/>
                  <a:gd name="connsiteX15" fmla="*/ 861060 w 994410"/>
                  <a:gd name="connsiteY15" fmla="*/ 121920 h 365760"/>
                  <a:gd name="connsiteX16" fmla="*/ 887730 w 994410"/>
                  <a:gd name="connsiteY16" fmla="*/ 148590 h 365760"/>
                  <a:gd name="connsiteX17" fmla="*/ 899160 w 994410"/>
                  <a:gd name="connsiteY17" fmla="*/ 160020 h 365760"/>
                  <a:gd name="connsiteX18" fmla="*/ 925830 w 994410"/>
                  <a:gd name="connsiteY18" fmla="*/ 194310 h 365760"/>
                  <a:gd name="connsiteX19" fmla="*/ 929640 w 994410"/>
                  <a:gd name="connsiteY19" fmla="*/ 205740 h 365760"/>
                  <a:gd name="connsiteX20" fmla="*/ 937260 w 994410"/>
                  <a:gd name="connsiteY20" fmla="*/ 220980 h 365760"/>
                  <a:gd name="connsiteX21" fmla="*/ 944880 w 994410"/>
                  <a:gd name="connsiteY21" fmla="*/ 247650 h 365760"/>
                  <a:gd name="connsiteX22" fmla="*/ 952500 w 994410"/>
                  <a:gd name="connsiteY22" fmla="*/ 262890 h 365760"/>
                  <a:gd name="connsiteX23" fmla="*/ 956310 w 994410"/>
                  <a:gd name="connsiteY23" fmla="*/ 278130 h 365760"/>
                  <a:gd name="connsiteX24" fmla="*/ 971550 w 994410"/>
                  <a:gd name="connsiteY24" fmla="*/ 300990 h 365760"/>
                  <a:gd name="connsiteX25" fmla="*/ 979170 w 994410"/>
                  <a:gd name="connsiteY25" fmla="*/ 320040 h 365760"/>
                  <a:gd name="connsiteX26" fmla="*/ 982980 w 994410"/>
                  <a:gd name="connsiteY26" fmla="*/ 339090 h 365760"/>
                  <a:gd name="connsiteX27" fmla="*/ 990600 w 994410"/>
                  <a:gd name="connsiteY27" fmla="*/ 354330 h 365760"/>
                  <a:gd name="connsiteX28" fmla="*/ 994410 w 994410"/>
                  <a:gd name="connsiteY28" fmla="*/ 361950 h 365760"/>
                  <a:gd name="connsiteX29" fmla="*/ 746760 w 994410"/>
                  <a:gd name="connsiteY29" fmla="*/ 358140 h 365760"/>
                  <a:gd name="connsiteX30" fmla="*/ 746760 w 994410"/>
                  <a:gd name="connsiteY30" fmla="*/ 243840 h 365760"/>
                  <a:gd name="connsiteX31" fmla="*/ 461010 w 994410"/>
                  <a:gd name="connsiteY31" fmla="*/ 255270 h 365760"/>
                  <a:gd name="connsiteX32" fmla="*/ 449580 w 994410"/>
                  <a:gd name="connsiteY32" fmla="*/ 361950 h 365760"/>
                  <a:gd name="connsiteX33" fmla="*/ 0 w 994410"/>
                  <a:gd name="connsiteY33" fmla="*/ 365760 h 365760"/>
                  <a:gd name="connsiteX34" fmla="*/ 0 w 994410"/>
                  <a:gd name="connsiteY34" fmla="*/ 11430 h 365760"/>
                  <a:gd name="connsiteX0" fmla="*/ 0 w 994410"/>
                  <a:gd name="connsiteY0" fmla="*/ 23923 h 378253"/>
                  <a:gd name="connsiteX1" fmla="*/ 0 w 994410"/>
                  <a:gd name="connsiteY1" fmla="*/ 23923 h 378253"/>
                  <a:gd name="connsiteX2" fmla="*/ 87215 w 994410"/>
                  <a:gd name="connsiteY2" fmla="*/ 59 h 378253"/>
                  <a:gd name="connsiteX3" fmla="*/ 171450 w 994410"/>
                  <a:gd name="connsiteY3" fmla="*/ 12493 h 378253"/>
                  <a:gd name="connsiteX4" fmla="*/ 601980 w 994410"/>
                  <a:gd name="connsiteY4" fmla="*/ 20113 h 378253"/>
                  <a:gd name="connsiteX5" fmla="*/ 670560 w 994410"/>
                  <a:gd name="connsiteY5" fmla="*/ 39163 h 378253"/>
                  <a:gd name="connsiteX6" fmla="*/ 697230 w 994410"/>
                  <a:gd name="connsiteY6" fmla="*/ 42973 h 378253"/>
                  <a:gd name="connsiteX7" fmla="*/ 708660 w 994410"/>
                  <a:gd name="connsiteY7" fmla="*/ 46783 h 378253"/>
                  <a:gd name="connsiteX8" fmla="*/ 735330 w 994410"/>
                  <a:gd name="connsiteY8" fmla="*/ 54403 h 378253"/>
                  <a:gd name="connsiteX9" fmla="*/ 754380 w 994410"/>
                  <a:gd name="connsiteY9" fmla="*/ 62023 h 378253"/>
                  <a:gd name="connsiteX10" fmla="*/ 769620 w 994410"/>
                  <a:gd name="connsiteY10" fmla="*/ 69643 h 378253"/>
                  <a:gd name="connsiteX11" fmla="*/ 784860 w 994410"/>
                  <a:gd name="connsiteY11" fmla="*/ 81073 h 378253"/>
                  <a:gd name="connsiteX12" fmla="*/ 800100 w 994410"/>
                  <a:gd name="connsiteY12" fmla="*/ 88693 h 378253"/>
                  <a:gd name="connsiteX13" fmla="*/ 815340 w 994410"/>
                  <a:gd name="connsiteY13" fmla="*/ 103933 h 378253"/>
                  <a:gd name="connsiteX14" fmla="*/ 838200 w 994410"/>
                  <a:gd name="connsiteY14" fmla="*/ 119173 h 378253"/>
                  <a:gd name="connsiteX15" fmla="*/ 861060 w 994410"/>
                  <a:gd name="connsiteY15" fmla="*/ 134413 h 378253"/>
                  <a:gd name="connsiteX16" fmla="*/ 887730 w 994410"/>
                  <a:gd name="connsiteY16" fmla="*/ 161083 h 378253"/>
                  <a:gd name="connsiteX17" fmla="*/ 899160 w 994410"/>
                  <a:gd name="connsiteY17" fmla="*/ 172513 h 378253"/>
                  <a:gd name="connsiteX18" fmla="*/ 925830 w 994410"/>
                  <a:gd name="connsiteY18" fmla="*/ 206803 h 378253"/>
                  <a:gd name="connsiteX19" fmla="*/ 929640 w 994410"/>
                  <a:gd name="connsiteY19" fmla="*/ 218233 h 378253"/>
                  <a:gd name="connsiteX20" fmla="*/ 937260 w 994410"/>
                  <a:gd name="connsiteY20" fmla="*/ 233473 h 378253"/>
                  <a:gd name="connsiteX21" fmla="*/ 944880 w 994410"/>
                  <a:gd name="connsiteY21" fmla="*/ 260143 h 378253"/>
                  <a:gd name="connsiteX22" fmla="*/ 952500 w 994410"/>
                  <a:gd name="connsiteY22" fmla="*/ 275383 h 378253"/>
                  <a:gd name="connsiteX23" fmla="*/ 956310 w 994410"/>
                  <a:gd name="connsiteY23" fmla="*/ 290623 h 378253"/>
                  <a:gd name="connsiteX24" fmla="*/ 971550 w 994410"/>
                  <a:gd name="connsiteY24" fmla="*/ 313483 h 378253"/>
                  <a:gd name="connsiteX25" fmla="*/ 979170 w 994410"/>
                  <a:gd name="connsiteY25" fmla="*/ 332533 h 378253"/>
                  <a:gd name="connsiteX26" fmla="*/ 982980 w 994410"/>
                  <a:gd name="connsiteY26" fmla="*/ 351583 h 378253"/>
                  <a:gd name="connsiteX27" fmla="*/ 990600 w 994410"/>
                  <a:gd name="connsiteY27" fmla="*/ 366823 h 378253"/>
                  <a:gd name="connsiteX28" fmla="*/ 994410 w 994410"/>
                  <a:gd name="connsiteY28" fmla="*/ 374443 h 378253"/>
                  <a:gd name="connsiteX29" fmla="*/ 746760 w 994410"/>
                  <a:gd name="connsiteY29" fmla="*/ 370633 h 378253"/>
                  <a:gd name="connsiteX30" fmla="*/ 746760 w 994410"/>
                  <a:gd name="connsiteY30" fmla="*/ 256333 h 378253"/>
                  <a:gd name="connsiteX31" fmla="*/ 461010 w 994410"/>
                  <a:gd name="connsiteY31" fmla="*/ 267763 h 378253"/>
                  <a:gd name="connsiteX32" fmla="*/ 449580 w 994410"/>
                  <a:gd name="connsiteY32" fmla="*/ 374443 h 378253"/>
                  <a:gd name="connsiteX33" fmla="*/ 0 w 994410"/>
                  <a:gd name="connsiteY33" fmla="*/ 378253 h 378253"/>
                  <a:gd name="connsiteX34" fmla="*/ 0 w 994410"/>
                  <a:gd name="connsiteY34" fmla="*/ 23923 h 378253"/>
                  <a:gd name="connsiteX0" fmla="*/ 0 w 994410"/>
                  <a:gd name="connsiteY0" fmla="*/ 11430 h 365760"/>
                  <a:gd name="connsiteX1" fmla="*/ 0 w 994410"/>
                  <a:gd name="connsiteY1" fmla="*/ 11430 h 365760"/>
                  <a:gd name="connsiteX2" fmla="*/ 72616 w 994410"/>
                  <a:gd name="connsiteY2" fmla="*/ 2607 h 365760"/>
                  <a:gd name="connsiteX3" fmla="*/ 171450 w 994410"/>
                  <a:gd name="connsiteY3" fmla="*/ 0 h 365760"/>
                  <a:gd name="connsiteX4" fmla="*/ 601980 w 994410"/>
                  <a:gd name="connsiteY4" fmla="*/ 7620 h 365760"/>
                  <a:gd name="connsiteX5" fmla="*/ 670560 w 994410"/>
                  <a:gd name="connsiteY5" fmla="*/ 26670 h 365760"/>
                  <a:gd name="connsiteX6" fmla="*/ 697230 w 994410"/>
                  <a:gd name="connsiteY6" fmla="*/ 30480 h 365760"/>
                  <a:gd name="connsiteX7" fmla="*/ 708660 w 994410"/>
                  <a:gd name="connsiteY7" fmla="*/ 34290 h 365760"/>
                  <a:gd name="connsiteX8" fmla="*/ 735330 w 994410"/>
                  <a:gd name="connsiteY8" fmla="*/ 41910 h 365760"/>
                  <a:gd name="connsiteX9" fmla="*/ 754380 w 994410"/>
                  <a:gd name="connsiteY9" fmla="*/ 49530 h 365760"/>
                  <a:gd name="connsiteX10" fmla="*/ 769620 w 994410"/>
                  <a:gd name="connsiteY10" fmla="*/ 57150 h 365760"/>
                  <a:gd name="connsiteX11" fmla="*/ 784860 w 994410"/>
                  <a:gd name="connsiteY11" fmla="*/ 68580 h 365760"/>
                  <a:gd name="connsiteX12" fmla="*/ 800100 w 994410"/>
                  <a:gd name="connsiteY12" fmla="*/ 76200 h 365760"/>
                  <a:gd name="connsiteX13" fmla="*/ 815340 w 994410"/>
                  <a:gd name="connsiteY13" fmla="*/ 91440 h 365760"/>
                  <a:gd name="connsiteX14" fmla="*/ 838200 w 994410"/>
                  <a:gd name="connsiteY14" fmla="*/ 106680 h 365760"/>
                  <a:gd name="connsiteX15" fmla="*/ 861060 w 994410"/>
                  <a:gd name="connsiteY15" fmla="*/ 121920 h 365760"/>
                  <a:gd name="connsiteX16" fmla="*/ 887730 w 994410"/>
                  <a:gd name="connsiteY16" fmla="*/ 148590 h 365760"/>
                  <a:gd name="connsiteX17" fmla="*/ 899160 w 994410"/>
                  <a:gd name="connsiteY17" fmla="*/ 160020 h 365760"/>
                  <a:gd name="connsiteX18" fmla="*/ 925830 w 994410"/>
                  <a:gd name="connsiteY18" fmla="*/ 194310 h 365760"/>
                  <a:gd name="connsiteX19" fmla="*/ 929640 w 994410"/>
                  <a:gd name="connsiteY19" fmla="*/ 205740 h 365760"/>
                  <a:gd name="connsiteX20" fmla="*/ 937260 w 994410"/>
                  <a:gd name="connsiteY20" fmla="*/ 220980 h 365760"/>
                  <a:gd name="connsiteX21" fmla="*/ 944880 w 994410"/>
                  <a:gd name="connsiteY21" fmla="*/ 247650 h 365760"/>
                  <a:gd name="connsiteX22" fmla="*/ 952500 w 994410"/>
                  <a:gd name="connsiteY22" fmla="*/ 262890 h 365760"/>
                  <a:gd name="connsiteX23" fmla="*/ 956310 w 994410"/>
                  <a:gd name="connsiteY23" fmla="*/ 278130 h 365760"/>
                  <a:gd name="connsiteX24" fmla="*/ 971550 w 994410"/>
                  <a:gd name="connsiteY24" fmla="*/ 300990 h 365760"/>
                  <a:gd name="connsiteX25" fmla="*/ 979170 w 994410"/>
                  <a:gd name="connsiteY25" fmla="*/ 320040 h 365760"/>
                  <a:gd name="connsiteX26" fmla="*/ 982980 w 994410"/>
                  <a:gd name="connsiteY26" fmla="*/ 339090 h 365760"/>
                  <a:gd name="connsiteX27" fmla="*/ 990600 w 994410"/>
                  <a:gd name="connsiteY27" fmla="*/ 354330 h 365760"/>
                  <a:gd name="connsiteX28" fmla="*/ 994410 w 994410"/>
                  <a:gd name="connsiteY28" fmla="*/ 361950 h 365760"/>
                  <a:gd name="connsiteX29" fmla="*/ 746760 w 994410"/>
                  <a:gd name="connsiteY29" fmla="*/ 358140 h 365760"/>
                  <a:gd name="connsiteX30" fmla="*/ 746760 w 994410"/>
                  <a:gd name="connsiteY30" fmla="*/ 243840 h 365760"/>
                  <a:gd name="connsiteX31" fmla="*/ 461010 w 994410"/>
                  <a:gd name="connsiteY31" fmla="*/ 255270 h 365760"/>
                  <a:gd name="connsiteX32" fmla="*/ 449580 w 994410"/>
                  <a:gd name="connsiteY32" fmla="*/ 361950 h 365760"/>
                  <a:gd name="connsiteX33" fmla="*/ 0 w 994410"/>
                  <a:gd name="connsiteY33" fmla="*/ 365760 h 365760"/>
                  <a:gd name="connsiteX34" fmla="*/ 0 w 994410"/>
                  <a:gd name="connsiteY34" fmla="*/ 11430 h 365760"/>
                  <a:gd name="connsiteX0" fmla="*/ 0 w 994410"/>
                  <a:gd name="connsiteY0" fmla="*/ 11430 h 365760"/>
                  <a:gd name="connsiteX1" fmla="*/ 0 w 994410"/>
                  <a:gd name="connsiteY1" fmla="*/ 11430 h 365760"/>
                  <a:gd name="connsiteX2" fmla="*/ 72616 w 994410"/>
                  <a:gd name="connsiteY2" fmla="*/ 2607 h 365760"/>
                  <a:gd name="connsiteX3" fmla="*/ 171450 w 994410"/>
                  <a:gd name="connsiteY3" fmla="*/ 0 h 365760"/>
                  <a:gd name="connsiteX4" fmla="*/ 519862 w 994410"/>
                  <a:gd name="connsiteY4" fmla="*/ 100 h 365760"/>
                  <a:gd name="connsiteX5" fmla="*/ 670560 w 994410"/>
                  <a:gd name="connsiteY5" fmla="*/ 26670 h 365760"/>
                  <a:gd name="connsiteX6" fmla="*/ 697230 w 994410"/>
                  <a:gd name="connsiteY6" fmla="*/ 30480 h 365760"/>
                  <a:gd name="connsiteX7" fmla="*/ 708660 w 994410"/>
                  <a:gd name="connsiteY7" fmla="*/ 34290 h 365760"/>
                  <a:gd name="connsiteX8" fmla="*/ 735330 w 994410"/>
                  <a:gd name="connsiteY8" fmla="*/ 41910 h 365760"/>
                  <a:gd name="connsiteX9" fmla="*/ 754380 w 994410"/>
                  <a:gd name="connsiteY9" fmla="*/ 49530 h 365760"/>
                  <a:gd name="connsiteX10" fmla="*/ 769620 w 994410"/>
                  <a:gd name="connsiteY10" fmla="*/ 57150 h 365760"/>
                  <a:gd name="connsiteX11" fmla="*/ 784860 w 994410"/>
                  <a:gd name="connsiteY11" fmla="*/ 68580 h 365760"/>
                  <a:gd name="connsiteX12" fmla="*/ 800100 w 994410"/>
                  <a:gd name="connsiteY12" fmla="*/ 76200 h 365760"/>
                  <a:gd name="connsiteX13" fmla="*/ 815340 w 994410"/>
                  <a:gd name="connsiteY13" fmla="*/ 91440 h 365760"/>
                  <a:gd name="connsiteX14" fmla="*/ 838200 w 994410"/>
                  <a:gd name="connsiteY14" fmla="*/ 106680 h 365760"/>
                  <a:gd name="connsiteX15" fmla="*/ 861060 w 994410"/>
                  <a:gd name="connsiteY15" fmla="*/ 121920 h 365760"/>
                  <a:gd name="connsiteX16" fmla="*/ 887730 w 994410"/>
                  <a:gd name="connsiteY16" fmla="*/ 148590 h 365760"/>
                  <a:gd name="connsiteX17" fmla="*/ 899160 w 994410"/>
                  <a:gd name="connsiteY17" fmla="*/ 160020 h 365760"/>
                  <a:gd name="connsiteX18" fmla="*/ 925830 w 994410"/>
                  <a:gd name="connsiteY18" fmla="*/ 194310 h 365760"/>
                  <a:gd name="connsiteX19" fmla="*/ 929640 w 994410"/>
                  <a:gd name="connsiteY19" fmla="*/ 205740 h 365760"/>
                  <a:gd name="connsiteX20" fmla="*/ 937260 w 994410"/>
                  <a:gd name="connsiteY20" fmla="*/ 220980 h 365760"/>
                  <a:gd name="connsiteX21" fmla="*/ 944880 w 994410"/>
                  <a:gd name="connsiteY21" fmla="*/ 247650 h 365760"/>
                  <a:gd name="connsiteX22" fmla="*/ 952500 w 994410"/>
                  <a:gd name="connsiteY22" fmla="*/ 262890 h 365760"/>
                  <a:gd name="connsiteX23" fmla="*/ 956310 w 994410"/>
                  <a:gd name="connsiteY23" fmla="*/ 278130 h 365760"/>
                  <a:gd name="connsiteX24" fmla="*/ 971550 w 994410"/>
                  <a:gd name="connsiteY24" fmla="*/ 300990 h 365760"/>
                  <a:gd name="connsiteX25" fmla="*/ 979170 w 994410"/>
                  <a:gd name="connsiteY25" fmla="*/ 320040 h 365760"/>
                  <a:gd name="connsiteX26" fmla="*/ 982980 w 994410"/>
                  <a:gd name="connsiteY26" fmla="*/ 339090 h 365760"/>
                  <a:gd name="connsiteX27" fmla="*/ 990600 w 994410"/>
                  <a:gd name="connsiteY27" fmla="*/ 354330 h 365760"/>
                  <a:gd name="connsiteX28" fmla="*/ 994410 w 994410"/>
                  <a:gd name="connsiteY28" fmla="*/ 361950 h 365760"/>
                  <a:gd name="connsiteX29" fmla="*/ 746760 w 994410"/>
                  <a:gd name="connsiteY29" fmla="*/ 358140 h 365760"/>
                  <a:gd name="connsiteX30" fmla="*/ 746760 w 994410"/>
                  <a:gd name="connsiteY30" fmla="*/ 243840 h 365760"/>
                  <a:gd name="connsiteX31" fmla="*/ 461010 w 994410"/>
                  <a:gd name="connsiteY31" fmla="*/ 255270 h 365760"/>
                  <a:gd name="connsiteX32" fmla="*/ 449580 w 994410"/>
                  <a:gd name="connsiteY32" fmla="*/ 361950 h 365760"/>
                  <a:gd name="connsiteX33" fmla="*/ 0 w 994410"/>
                  <a:gd name="connsiteY33" fmla="*/ 365760 h 365760"/>
                  <a:gd name="connsiteX34" fmla="*/ 0 w 994410"/>
                  <a:gd name="connsiteY34" fmla="*/ 11430 h 365760"/>
                  <a:gd name="connsiteX0" fmla="*/ 0 w 994410"/>
                  <a:gd name="connsiteY0" fmla="*/ 11430 h 365760"/>
                  <a:gd name="connsiteX1" fmla="*/ 0 w 994410"/>
                  <a:gd name="connsiteY1" fmla="*/ 11430 h 365760"/>
                  <a:gd name="connsiteX2" fmla="*/ 72616 w 994410"/>
                  <a:gd name="connsiteY2" fmla="*/ 2607 h 365760"/>
                  <a:gd name="connsiteX3" fmla="*/ 171450 w 994410"/>
                  <a:gd name="connsiteY3" fmla="*/ 0 h 365760"/>
                  <a:gd name="connsiteX4" fmla="*/ 519862 w 994410"/>
                  <a:gd name="connsiteY4" fmla="*/ 100 h 365760"/>
                  <a:gd name="connsiteX5" fmla="*/ 670560 w 994410"/>
                  <a:gd name="connsiteY5" fmla="*/ 26670 h 365760"/>
                  <a:gd name="connsiteX6" fmla="*/ 697230 w 994410"/>
                  <a:gd name="connsiteY6" fmla="*/ 30480 h 365760"/>
                  <a:gd name="connsiteX7" fmla="*/ 708660 w 994410"/>
                  <a:gd name="connsiteY7" fmla="*/ 34290 h 365760"/>
                  <a:gd name="connsiteX8" fmla="*/ 735330 w 994410"/>
                  <a:gd name="connsiteY8" fmla="*/ 41910 h 365760"/>
                  <a:gd name="connsiteX9" fmla="*/ 754380 w 994410"/>
                  <a:gd name="connsiteY9" fmla="*/ 49530 h 365760"/>
                  <a:gd name="connsiteX10" fmla="*/ 769620 w 994410"/>
                  <a:gd name="connsiteY10" fmla="*/ 57150 h 365760"/>
                  <a:gd name="connsiteX11" fmla="*/ 784860 w 994410"/>
                  <a:gd name="connsiteY11" fmla="*/ 68580 h 365760"/>
                  <a:gd name="connsiteX12" fmla="*/ 800100 w 994410"/>
                  <a:gd name="connsiteY12" fmla="*/ 76200 h 365760"/>
                  <a:gd name="connsiteX13" fmla="*/ 815340 w 994410"/>
                  <a:gd name="connsiteY13" fmla="*/ 91440 h 365760"/>
                  <a:gd name="connsiteX14" fmla="*/ 838200 w 994410"/>
                  <a:gd name="connsiteY14" fmla="*/ 106680 h 365760"/>
                  <a:gd name="connsiteX15" fmla="*/ 861060 w 994410"/>
                  <a:gd name="connsiteY15" fmla="*/ 121920 h 365760"/>
                  <a:gd name="connsiteX16" fmla="*/ 887730 w 994410"/>
                  <a:gd name="connsiteY16" fmla="*/ 148590 h 365760"/>
                  <a:gd name="connsiteX17" fmla="*/ 899160 w 994410"/>
                  <a:gd name="connsiteY17" fmla="*/ 160020 h 365760"/>
                  <a:gd name="connsiteX18" fmla="*/ 925830 w 994410"/>
                  <a:gd name="connsiteY18" fmla="*/ 194310 h 365760"/>
                  <a:gd name="connsiteX19" fmla="*/ 929640 w 994410"/>
                  <a:gd name="connsiteY19" fmla="*/ 205740 h 365760"/>
                  <a:gd name="connsiteX20" fmla="*/ 937260 w 994410"/>
                  <a:gd name="connsiteY20" fmla="*/ 220980 h 365760"/>
                  <a:gd name="connsiteX21" fmla="*/ 944880 w 994410"/>
                  <a:gd name="connsiteY21" fmla="*/ 247650 h 365760"/>
                  <a:gd name="connsiteX22" fmla="*/ 952500 w 994410"/>
                  <a:gd name="connsiteY22" fmla="*/ 262890 h 365760"/>
                  <a:gd name="connsiteX23" fmla="*/ 956310 w 994410"/>
                  <a:gd name="connsiteY23" fmla="*/ 278130 h 365760"/>
                  <a:gd name="connsiteX24" fmla="*/ 971550 w 994410"/>
                  <a:gd name="connsiteY24" fmla="*/ 300990 h 365760"/>
                  <a:gd name="connsiteX25" fmla="*/ 979170 w 994410"/>
                  <a:gd name="connsiteY25" fmla="*/ 320040 h 365760"/>
                  <a:gd name="connsiteX26" fmla="*/ 982980 w 994410"/>
                  <a:gd name="connsiteY26" fmla="*/ 339090 h 365760"/>
                  <a:gd name="connsiteX27" fmla="*/ 990600 w 994410"/>
                  <a:gd name="connsiteY27" fmla="*/ 354330 h 365760"/>
                  <a:gd name="connsiteX28" fmla="*/ 994410 w 994410"/>
                  <a:gd name="connsiteY28" fmla="*/ 361950 h 365760"/>
                  <a:gd name="connsiteX29" fmla="*/ 746760 w 994410"/>
                  <a:gd name="connsiteY29" fmla="*/ 358140 h 365760"/>
                  <a:gd name="connsiteX30" fmla="*/ 744936 w 994410"/>
                  <a:gd name="connsiteY30" fmla="*/ 247601 h 365760"/>
                  <a:gd name="connsiteX31" fmla="*/ 461010 w 994410"/>
                  <a:gd name="connsiteY31" fmla="*/ 255270 h 365760"/>
                  <a:gd name="connsiteX32" fmla="*/ 449580 w 994410"/>
                  <a:gd name="connsiteY32" fmla="*/ 361950 h 365760"/>
                  <a:gd name="connsiteX33" fmla="*/ 0 w 994410"/>
                  <a:gd name="connsiteY33" fmla="*/ 365760 h 365760"/>
                  <a:gd name="connsiteX34" fmla="*/ 0 w 994410"/>
                  <a:gd name="connsiteY34" fmla="*/ 11430 h 365760"/>
                  <a:gd name="connsiteX0" fmla="*/ 0 w 994410"/>
                  <a:gd name="connsiteY0" fmla="*/ 11430 h 365760"/>
                  <a:gd name="connsiteX1" fmla="*/ 0 w 994410"/>
                  <a:gd name="connsiteY1" fmla="*/ 11430 h 365760"/>
                  <a:gd name="connsiteX2" fmla="*/ 72616 w 994410"/>
                  <a:gd name="connsiteY2" fmla="*/ 2607 h 365760"/>
                  <a:gd name="connsiteX3" fmla="*/ 171450 w 994410"/>
                  <a:gd name="connsiteY3" fmla="*/ 0 h 365760"/>
                  <a:gd name="connsiteX4" fmla="*/ 519862 w 994410"/>
                  <a:gd name="connsiteY4" fmla="*/ 100 h 365760"/>
                  <a:gd name="connsiteX5" fmla="*/ 670560 w 994410"/>
                  <a:gd name="connsiteY5" fmla="*/ 26670 h 365760"/>
                  <a:gd name="connsiteX6" fmla="*/ 697230 w 994410"/>
                  <a:gd name="connsiteY6" fmla="*/ 30480 h 365760"/>
                  <a:gd name="connsiteX7" fmla="*/ 708660 w 994410"/>
                  <a:gd name="connsiteY7" fmla="*/ 34290 h 365760"/>
                  <a:gd name="connsiteX8" fmla="*/ 735330 w 994410"/>
                  <a:gd name="connsiteY8" fmla="*/ 41910 h 365760"/>
                  <a:gd name="connsiteX9" fmla="*/ 754380 w 994410"/>
                  <a:gd name="connsiteY9" fmla="*/ 49530 h 365760"/>
                  <a:gd name="connsiteX10" fmla="*/ 769620 w 994410"/>
                  <a:gd name="connsiteY10" fmla="*/ 57150 h 365760"/>
                  <a:gd name="connsiteX11" fmla="*/ 784860 w 994410"/>
                  <a:gd name="connsiteY11" fmla="*/ 68580 h 365760"/>
                  <a:gd name="connsiteX12" fmla="*/ 800100 w 994410"/>
                  <a:gd name="connsiteY12" fmla="*/ 76200 h 365760"/>
                  <a:gd name="connsiteX13" fmla="*/ 815340 w 994410"/>
                  <a:gd name="connsiteY13" fmla="*/ 91440 h 365760"/>
                  <a:gd name="connsiteX14" fmla="*/ 838200 w 994410"/>
                  <a:gd name="connsiteY14" fmla="*/ 106680 h 365760"/>
                  <a:gd name="connsiteX15" fmla="*/ 861060 w 994410"/>
                  <a:gd name="connsiteY15" fmla="*/ 121920 h 365760"/>
                  <a:gd name="connsiteX16" fmla="*/ 887730 w 994410"/>
                  <a:gd name="connsiteY16" fmla="*/ 148590 h 365760"/>
                  <a:gd name="connsiteX17" fmla="*/ 899160 w 994410"/>
                  <a:gd name="connsiteY17" fmla="*/ 160020 h 365760"/>
                  <a:gd name="connsiteX18" fmla="*/ 925830 w 994410"/>
                  <a:gd name="connsiteY18" fmla="*/ 194310 h 365760"/>
                  <a:gd name="connsiteX19" fmla="*/ 929640 w 994410"/>
                  <a:gd name="connsiteY19" fmla="*/ 205740 h 365760"/>
                  <a:gd name="connsiteX20" fmla="*/ 937260 w 994410"/>
                  <a:gd name="connsiteY20" fmla="*/ 220980 h 365760"/>
                  <a:gd name="connsiteX21" fmla="*/ 944880 w 994410"/>
                  <a:gd name="connsiteY21" fmla="*/ 247650 h 365760"/>
                  <a:gd name="connsiteX22" fmla="*/ 952500 w 994410"/>
                  <a:gd name="connsiteY22" fmla="*/ 262890 h 365760"/>
                  <a:gd name="connsiteX23" fmla="*/ 956310 w 994410"/>
                  <a:gd name="connsiteY23" fmla="*/ 278130 h 365760"/>
                  <a:gd name="connsiteX24" fmla="*/ 971550 w 994410"/>
                  <a:gd name="connsiteY24" fmla="*/ 300990 h 365760"/>
                  <a:gd name="connsiteX25" fmla="*/ 979170 w 994410"/>
                  <a:gd name="connsiteY25" fmla="*/ 320040 h 365760"/>
                  <a:gd name="connsiteX26" fmla="*/ 982980 w 994410"/>
                  <a:gd name="connsiteY26" fmla="*/ 339090 h 365760"/>
                  <a:gd name="connsiteX27" fmla="*/ 990600 w 994410"/>
                  <a:gd name="connsiteY27" fmla="*/ 354330 h 365760"/>
                  <a:gd name="connsiteX28" fmla="*/ 994410 w 994410"/>
                  <a:gd name="connsiteY28" fmla="*/ 361950 h 365760"/>
                  <a:gd name="connsiteX29" fmla="*/ 746760 w 994410"/>
                  <a:gd name="connsiteY29" fmla="*/ 358140 h 365760"/>
                  <a:gd name="connsiteX30" fmla="*/ 744936 w 994410"/>
                  <a:gd name="connsiteY30" fmla="*/ 247601 h 365760"/>
                  <a:gd name="connsiteX31" fmla="*/ 444586 w 994410"/>
                  <a:gd name="connsiteY31" fmla="*/ 257150 h 365760"/>
                  <a:gd name="connsiteX32" fmla="*/ 449580 w 994410"/>
                  <a:gd name="connsiteY32" fmla="*/ 361950 h 365760"/>
                  <a:gd name="connsiteX33" fmla="*/ 0 w 994410"/>
                  <a:gd name="connsiteY33" fmla="*/ 365760 h 365760"/>
                  <a:gd name="connsiteX34" fmla="*/ 0 w 994410"/>
                  <a:gd name="connsiteY34" fmla="*/ 11430 h 365760"/>
                  <a:gd name="connsiteX0" fmla="*/ 0 w 994410"/>
                  <a:gd name="connsiteY0" fmla="*/ 11430 h 365760"/>
                  <a:gd name="connsiteX1" fmla="*/ 0 w 994410"/>
                  <a:gd name="connsiteY1" fmla="*/ 11430 h 365760"/>
                  <a:gd name="connsiteX2" fmla="*/ 72616 w 994410"/>
                  <a:gd name="connsiteY2" fmla="*/ 2607 h 365760"/>
                  <a:gd name="connsiteX3" fmla="*/ 171450 w 994410"/>
                  <a:gd name="connsiteY3" fmla="*/ 0 h 365760"/>
                  <a:gd name="connsiteX4" fmla="*/ 519862 w 994410"/>
                  <a:gd name="connsiteY4" fmla="*/ 100 h 365760"/>
                  <a:gd name="connsiteX5" fmla="*/ 670560 w 994410"/>
                  <a:gd name="connsiteY5" fmla="*/ 26670 h 365760"/>
                  <a:gd name="connsiteX6" fmla="*/ 697230 w 994410"/>
                  <a:gd name="connsiteY6" fmla="*/ 30480 h 365760"/>
                  <a:gd name="connsiteX7" fmla="*/ 708660 w 994410"/>
                  <a:gd name="connsiteY7" fmla="*/ 34290 h 365760"/>
                  <a:gd name="connsiteX8" fmla="*/ 735330 w 994410"/>
                  <a:gd name="connsiteY8" fmla="*/ 41910 h 365760"/>
                  <a:gd name="connsiteX9" fmla="*/ 754380 w 994410"/>
                  <a:gd name="connsiteY9" fmla="*/ 49530 h 365760"/>
                  <a:gd name="connsiteX10" fmla="*/ 769620 w 994410"/>
                  <a:gd name="connsiteY10" fmla="*/ 57150 h 365760"/>
                  <a:gd name="connsiteX11" fmla="*/ 784860 w 994410"/>
                  <a:gd name="connsiteY11" fmla="*/ 68580 h 365760"/>
                  <a:gd name="connsiteX12" fmla="*/ 800100 w 994410"/>
                  <a:gd name="connsiteY12" fmla="*/ 76200 h 365760"/>
                  <a:gd name="connsiteX13" fmla="*/ 815340 w 994410"/>
                  <a:gd name="connsiteY13" fmla="*/ 91440 h 365760"/>
                  <a:gd name="connsiteX14" fmla="*/ 838200 w 994410"/>
                  <a:gd name="connsiteY14" fmla="*/ 106680 h 365760"/>
                  <a:gd name="connsiteX15" fmla="*/ 861060 w 994410"/>
                  <a:gd name="connsiteY15" fmla="*/ 121920 h 365760"/>
                  <a:gd name="connsiteX16" fmla="*/ 887730 w 994410"/>
                  <a:gd name="connsiteY16" fmla="*/ 148590 h 365760"/>
                  <a:gd name="connsiteX17" fmla="*/ 899160 w 994410"/>
                  <a:gd name="connsiteY17" fmla="*/ 160020 h 365760"/>
                  <a:gd name="connsiteX18" fmla="*/ 925830 w 994410"/>
                  <a:gd name="connsiteY18" fmla="*/ 194310 h 365760"/>
                  <a:gd name="connsiteX19" fmla="*/ 929640 w 994410"/>
                  <a:gd name="connsiteY19" fmla="*/ 205740 h 365760"/>
                  <a:gd name="connsiteX20" fmla="*/ 937260 w 994410"/>
                  <a:gd name="connsiteY20" fmla="*/ 220980 h 365760"/>
                  <a:gd name="connsiteX21" fmla="*/ 944880 w 994410"/>
                  <a:gd name="connsiteY21" fmla="*/ 247650 h 365760"/>
                  <a:gd name="connsiteX22" fmla="*/ 952500 w 994410"/>
                  <a:gd name="connsiteY22" fmla="*/ 262890 h 365760"/>
                  <a:gd name="connsiteX23" fmla="*/ 956310 w 994410"/>
                  <a:gd name="connsiteY23" fmla="*/ 278130 h 365760"/>
                  <a:gd name="connsiteX24" fmla="*/ 971550 w 994410"/>
                  <a:gd name="connsiteY24" fmla="*/ 300990 h 365760"/>
                  <a:gd name="connsiteX25" fmla="*/ 979170 w 994410"/>
                  <a:gd name="connsiteY25" fmla="*/ 320040 h 365760"/>
                  <a:gd name="connsiteX26" fmla="*/ 982980 w 994410"/>
                  <a:gd name="connsiteY26" fmla="*/ 339090 h 365760"/>
                  <a:gd name="connsiteX27" fmla="*/ 990600 w 994410"/>
                  <a:gd name="connsiteY27" fmla="*/ 354330 h 365760"/>
                  <a:gd name="connsiteX28" fmla="*/ 994410 w 994410"/>
                  <a:gd name="connsiteY28" fmla="*/ 361950 h 365760"/>
                  <a:gd name="connsiteX29" fmla="*/ 746760 w 994410"/>
                  <a:gd name="connsiteY29" fmla="*/ 358140 h 365760"/>
                  <a:gd name="connsiteX30" fmla="*/ 744936 w 994410"/>
                  <a:gd name="connsiteY30" fmla="*/ 247601 h 365760"/>
                  <a:gd name="connsiteX31" fmla="*/ 453711 w 994410"/>
                  <a:gd name="connsiteY31" fmla="*/ 242109 h 365760"/>
                  <a:gd name="connsiteX32" fmla="*/ 449580 w 994410"/>
                  <a:gd name="connsiteY32" fmla="*/ 361950 h 365760"/>
                  <a:gd name="connsiteX33" fmla="*/ 0 w 994410"/>
                  <a:gd name="connsiteY33" fmla="*/ 365760 h 365760"/>
                  <a:gd name="connsiteX34" fmla="*/ 0 w 994410"/>
                  <a:gd name="connsiteY34" fmla="*/ 11430 h 365760"/>
                  <a:gd name="connsiteX0" fmla="*/ 0 w 994410"/>
                  <a:gd name="connsiteY0" fmla="*/ 11430 h 365760"/>
                  <a:gd name="connsiteX1" fmla="*/ 0 w 994410"/>
                  <a:gd name="connsiteY1" fmla="*/ 11430 h 365760"/>
                  <a:gd name="connsiteX2" fmla="*/ 72616 w 994410"/>
                  <a:gd name="connsiteY2" fmla="*/ 2607 h 365760"/>
                  <a:gd name="connsiteX3" fmla="*/ 171450 w 994410"/>
                  <a:gd name="connsiteY3" fmla="*/ 0 h 365760"/>
                  <a:gd name="connsiteX4" fmla="*/ 519862 w 994410"/>
                  <a:gd name="connsiteY4" fmla="*/ 100 h 365760"/>
                  <a:gd name="connsiteX5" fmla="*/ 619464 w 994410"/>
                  <a:gd name="connsiteY5" fmla="*/ 5989 h 365760"/>
                  <a:gd name="connsiteX6" fmla="*/ 697230 w 994410"/>
                  <a:gd name="connsiteY6" fmla="*/ 30480 h 365760"/>
                  <a:gd name="connsiteX7" fmla="*/ 708660 w 994410"/>
                  <a:gd name="connsiteY7" fmla="*/ 34290 h 365760"/>
                  <a:gd name="connsiteX8" fmla="*/ 735330 w 994410"/>
                  <a:gd name="connsiteY8" fmla="*/ 41910 h 365760"/>
                  <a:gd name="connsiteX9" fmla="*/ 754380 w 994410"/>
                  <a:gd name="connsiteY9" fmla="*/ 49530 h 365760"/>
                  <a:gd name="connsiteX10" fmla="*/ 769620 w 994410"/>
                  <a:gd name="connsiteY10" fmla="*/ 57150 h 365760"/>
                  <a:gd name="connsiteX11" fmla="*/ 784860 w 994410"/>
                  <a:gd name="connsiteY11" fmla="*/ 68580 h 365760"/>
                  <a:gd name="connsiteX12" fmla="*/ 800100 w 994410"/>
                  <a:gd name="connsiteY12" fmla="*/ 76200 h 365760"/>
                  <a:gd name="connsiteX13" fmla="*/ 815340 w 994410"/>
                  <a:gd name="connsiteY13" fmla="*/ 91440 h 365760"/>
                  <a:gd name="connsiteX14" fmla="*/ 838200 w 994410"/>
                  <a:gd name="connsiteY14" fmla="*/ 106680 h 365760"/>
                  <a:gd name="connsiteX15" fmla="*/ 861060 w 994410"/>
                  <a:gd name="connsiteY15" fmla="*/ 121920 h 365760"/>
                  <a:gd name="connsiteX16" fmla="*/ 887730 w 994410"/>
                  <a:gd name="connsiteY16" fmla="*/ 148590 h 365760"/>
                  <a:gd name="connsiteX17" fmla="*/ 899160 w 994410"/>
                  <a:gd name="connsiteY17" fmla="*/ 160020 h 365760"/>
                  <a:gd name="connsiteX18" fmla="*/ 925830 w 994410"/>
                  <a:gd name="connsiteY18" fmla="*/ 194310 h 365760"/>
                  <a:gd name="connsiteX19" fmla="*/ 929640 w 994410"/>
                  <a:gd name="connsiteY19" fmla="*/ 205740 h 365760"/>
                  <a:gd name="connsiteX20" fmla="*/ 937260 w 994410"/>
                  <a:gd name="connsiteY20" fmla="*/ 220980 h 365760"/>
                  <a:gd name="connsiteX21" fmla="*/ 944880 w 994410"/>
                  <a:gd name="connsiteY21" fmla="*/ 247650 h 365760"/>
                  <a:gd name="connsiteX22" fmla="*/ 952500 w 994410"/>
                  <a:gd name="connsiteY22" fmla="*/ 262890 h 365760"/>
                  <a:gd name="connsiteX23" fmla="*/ 956310 w 994410"/>
                  <a:gd name="connsiteY23" fmla="*/ 278130 h 365760"/>
                  <a:gd name="connsiteX24" fmla="*/ 971550 w 994410"/>
                  <a:gd name="connsiteY24" fmla="*/ 300990 h 365760"/>
                  <a:gd name="connsiteX25" fmla="*/ 979170 w 994410"/>
                  <a:gd name="connsiteY25" fmla="*/ 320040 h 365760"/>
                  <a:gd name="connsiteX26" fmla="*/ 982980 w 994410"/>
                  <a:gd name="connsiteY26" fmla="*/ 339090 h 365760"/>
                  <a:gd name="connsiteX27" fmla="*/ 990600 w 994410"/>
                  <a:gd name="connsiteY27" fmla="*/ 354330 h 365760"/>
                  <a:gd name="connsiteX28" fmla="*/ 994410 w 994410"/>
                  <a:gd name="connsiteY28" fmla="*/ 361950 h 365760"/>
                  <a:gd name="connsiteX29" fmla="*/ 746760 w 994410"/>
                  <a:gd name="connsiteY29" fmla="*/ 358140 h 365760"/>
                  <a:gd name="connsiteX30" fmla="*/ 744936 w 994410"/>
                  <a:gd name="connsiteY30" fmla="*/ 247601 h 365760"/>
                  <a:gd name="connsiteX31" fmla="*/ 453711 w 994410"/>
                  <a:gd name="connsiteY31" fmla="*/ 242109 h 365760"/>
                  <a:gd name="connsiteX32" fmla="*/ 449580 w 994410"/>
                  <a:gd name="connsiteY32" fmla="*/ 361950 h 365760"/>
                  <a:gd name="connsiteX33" fmla="*/ 0 w 994410"/>
                  <a:gd name="connsiteY33" fmla="*/ 365760 h 365760"/>
                  <a:gd name="connsiteX34" fmla="*/ 0 w 994410"/>
                  <a:gd name="connsiteY34" fmla="*/ 11430 h 365760"/>
                  <a:gd name="connsiteX0" fmla="*/ 0 w 994410"/>
                  <a:gd name="connsiteY0" fmla="*/ 11430 h 365760"/>
                  <a:gd name="connsiteX1" fmla="*/ 0 w 994410"/>
                  <a:gd name="connsiteY1" fmla="*/ 11430 h 365760"/>
                  <a:gd name="connsiteX2" fmla="*/ 72616 w 994410"/>
                  <a:gd name="connsiteY2" fmla="*/ 2607 h 365760"/>
                  <a:gd name="connsiteX3" fmla="*/ 171450 w 994410"/>
                  <a:gd name="connsiteY3" fmla="*/ 0 h 365760"/>
                  <a:gd name="connsiteX4" fmla="*/ 519862 w 994410"/>
                  <a:gd name="connsiteY4" fmla="*/ 100 h 365760"/>
                  <a:gd name="connsiteX5" fmla="*/ 619464 w 994410"/>
                  <a:gd name="connsiteY5" fmla="*/ 5989 h 365760"/>
                  <a:gd name="connsiteX6" fmla="*/ 697230 w 994410"/>
                  <a:gd name="connsiteY6" fmla="*/ 30480 h 365760"/>
                  <a:gd name="connsiteX7" fmla="*/ 672162 w 994410"/>
                  <a:gd name="connsiteY7" fmla="*/ 15489 h 365760"/>
                  <a:gd name="connsiteX8" fmla="*/ 735330 w 994410"/>
                  <a:gd name="connsiteY8" fmla="*/ 41910 h 365760"/>
                  <a:gd name="connsiteX9" fmla="*/ 754380 w 994410"/>
                  <a:gd name="connsiteY9" fmla="*/ 49530 h 365760"/>
                  <a:gd name="connsiteX10" fmla="*/ 769620 w 994410"/>
                  <a:gd name="connsiteY10" fmla="*/ 57150 h 365760"/>
                  <a:gd name="connsiteX11" fmla="*/ 784860 w 994410"/>
                  <a:gd name="connsiteY11" fmla="*/ 68580 h 365760"/>
                  <a:gd name="connsiteX12" fmla="*/ 800100 w 994410"/>
                  <a:gd name="connsiteY12" fmla="*/ 76200 h 365760"/>
                  <a:gd name="connsiteX13" fmla="*/ 815340 w 994410"/>
                  <a:gd name="connsiteY13" fmla="*/ 91440 h 365760"/>
                  <a:gd name="connsiteX14" fmla="*/ 838200 w 994410"/>
                  <a:gd name="connsiteY14" fmla="*/ 106680 h 365760"/>
                  <a:gd name="connsiteX15" fmla="*/ 861060 w 994410"/>
                  <a:gd name="connsiteY15" fmla="*/ 121920 h 365760"/>
                  <a:gd name="connsiteX16" fmla="*/ 887730 w 994410"/>
                  <a:gd name="connsiteY16" fmla="*/ 148590 h 365760"/>
                  <a:gd name="connsiteX17" fmla="*/ 899160 w 994410"/>
                  <a:gd name="connsiteY17" fmla="*/ 160020 h 365760"/>
                  <a:gd name="connsiteX18" fmla="*/ 925830 w 994410"/>
                  <a:gd name="connsiteY18" fmla="*/ 194310 h 365760"/>
                  <a:gd name="connsiteX19" fmla="*/ 929640 w 994410"/>
                  <a:gd name="connsiteY19" fmla="*/ 205740 h 365760"/>
                  <a:gd name="connsiteX20" fmla="*/ 937260 w 994410"/>
                  <a:gd name="connsiteY20" fmla="*/ 220980 h 365760"/>
                  <a:gd name="connsiteX21" fmla="*/ 944880 w 994410"/>
                  <a:gd name="connsiteY21" fmla="*/ 247650 h 365760"/>
                  <a:gd name="connsiteX22" fmla="*/ 952500 w 994410"/>
                  <a:gd name="connsiteY22" fmla="*/ 262890 h 365760"/>
                  <a:gd name="connsiteX23" fmla="*/ 956310 w 994410"/>
                  <a:gd name="connsiteY23" fmla="*/ 278130 h 365760"/>
                  <a:gd name="connsiteX24" fmla="*/ 971550 w 994410"/>
                  <a:gd name="connsiteY24" fmla="*/ 300990 h 365760"/>
                  <a:gd name="connsiteX25" fmla="*/ 979170 w 994410"/>
                  <a:gd name="connsiteY25" fmla="*/ 320040 h 365760"/>
                  <a:gd name="connsiteX26" fmla="*/ 982980 w 994410"/>
                  <a:gd name="connsiteY26" fmla="*/ 339090 h 365760"/>
                  <a:gd name="connsiteX27" fmla="*/ 990600 w 994410"/>
                  <a:gd name="connsiteY27" fmla="*/ 354330 h 365760"/>
                  <a:gd name="connsiteX28" fmla="*/ 994410 w 994410"/>
                  <a:gd name="connsiteY28" fmla="*/ 361950 h 365760"/>
                  <a:gd name="connsiteX29" fmla="*/ 746760 w 994410"/>
                  <a:gd name="connsiteY29" fmla="*/ 358140 h 365760"/>
                  <a:gd name="connsiteX30" fmla="*/ 744936 w 994410"/>
                  <a:gd name="connsiteY30" fmla="*/ 247601 h 365760"/>
                  <a:gd name="connsiteX31" fmla="*/ 453711 w 994410"/>
                  <a:gd name="connsiteY31" fmla="*/ 242109 h 365760"/>
                  <a:gd name="connsiteX32" fmla="*/ 449580 w 994410"/>
                  <a:gd name="connsiteY32" fmla="*/ 361950 h 365760"/>
                  <a:gd name="connsiteX33" fmla="*/ 0 w 994410"/>
                  <a:gd name="connsiteY33" fmla="*/ 365760 h 365760"/>
                  <a:gd name="connsiteX34" fmla="*/ 0 w 994410"/>
                  <a:gd name="connsiteY34" fmla="*/ 11430 h 365760"/>
                  <a:gd name="connsiteX0" fmla="*/ 0 w 994410"/>
                  <a:gd name="connsiteY0" fmla="*/ 11430 h 365760"/>
                  <a:gd name="connsiteX1" fmla="*/ 0 w 994410"/>
                  <a:gd name="connsiteY1" fmla="*/ 11430 h 365760"/>
                  <a:gd name="connsiteX2" fmla="*/ 72616 w 994410"/>
                  <a:gd name="connsiteY2" fmla="*/ 2607 h 365760"/>
                  <a:gd name="connsiteX3" fmla="*/ 171450 w 994410"/>
                  <a:gd name="connsiteY3" fmla="*/ 0 h 365760"/>
                  <a:gd name="connsiteX4" fmla="*/ 519862 w 994410"/>
                  <a:gd name="connsiteY4" fmla="*/ 100 h 365760"/>
                  <a:gd name="connsiteX5" fmla="*/ 619464 w 994410"/>
                  <a:gd name="connsiteY5" fmla="*/ 5989 h 365760"/>
                  <a:gd name="connsiteX6" fmla="*/ 700880 w 994410"/>
                  <a:gd name="connsiteY6" fmla="*/ 28600 h 365760"/>
                  <a:gd name="connsiteX7" fmla="*/ 672162 w 994410"/>
                  <a:gd name="connsiteY7" fmla="*/ 15489 h 365760"/>
                  <a:gd name="connsiteX8" fmla="*/ 735330 w 994410"/>
                  <a:gd name="connsiteY8" fmla="*/ 41910 h 365760"/>
                  <a:gd name="connsiteX9" fmla="*/ 754380 w 994410"/>
                  <a:gd name="connsiteY9" fmla="*/ 49530 h 365760"/>
                  <a:gd name="connsiteX10" fmla="*/ 769620 w 994410"/>
                  <a:gd name="connsiteY10" fmla="*/ 57150 h 365760"/>
                  <a:gd name="connsiteX11" fmla="*/ 784860 w 994410"/>
                  <a:gd name="connsiteY11" fmla="*/ 68580 h 365760"/>
                  <a:gd name="connsiteX12" fmla="*/ 800100 w 994410"/>
                  <a:gd name="connsiteY12" fmla="*/ 76200 h 365760"/>
                  <a:gd name="connsiteX13" fmla="*/ 815340 w 994410"/>
                  <a:gd name="connsiteY13" fmla="*/ 91440 h 365760"/>
                  <a:gd name="connsiteX14" fmla="*/ 838200 w 994410"/>
                  <a:gd name="connsiteY14" fmla="*/ 106680 h 365760"/>
                  <a:gd name="connsiteX15" fmla="*/ 861060 w 994410"/>
                  <a:gd name="connsiteY15" fmla="*/ 121920 h 365760"/>
                  <a:gd name="connsiteX16" fmla="*/ 887730 w 994410"/>
                  <a:gd name="connsiteY16" fmla="*/ 148590 h 365760"/>
                  <a:gd name="connsiteX17" fmla="*/ 899160 w 994410"/>
                  <a:gd name="connsiteY17" fmla="*/ 160020 h 365760"/>
                  <a:gd name="connsiteX18" fmla="*/ 925830 w 994410"/>
                  <a:gd name="connsiteY18" fmla="*/ 194310 h 365760"/>
                  <a:gd name="connsiteX19" fmla="*/ 929640 w 994410"/>
                  <a:gd name="connsiteY19" fmla="*/ 205740 h 365760"/>
                  <a:gd name="connsiteX20" fmla="*/ 937260 w 994410"/>
                  <a:gd name="connsiteY20" fmla="*/ 220980 h 365760"/>
                  <a:gd name="connsiteX21" fmla="*/ 944880 w 994410"/>
                  <a:gd name="connsiteY21" fmla="*/ 247650 h 365760"/>
                  <a:gd name="connsiteX22" fmla="*/ 952500 w 994410"/>
                  <a:gd name="connsiteY22" fmla="*/ 262890 h 365760"/>
                  <a:gd name="connsiteX23" fmla="*/ 956310 w 994410"/>
                  <a:gd name="connsiteY23" fmla="*/ 278130 h 365760"/>
                  <a:gd name="connsiteX24" fmla="*/ 971550 w 994410"/>
                  <a:gd name="connsiteY24" fmla="*/ 300990 h 365760"/>
                  <a:gd name="connsiteX25" fmla="*/ 979170 w 994410"/>
                  <a:gd name="connsiteY25" fmla="*/ 320040 h 365760"/>
                  <a:gd name="connsiteX26" fmla="*/ 982980 w 994410"/>
                  <a:gd name="connsiteY26" fmla="*/ 339090 h 365760"/>
                  <a:gd name="connsiteX27" fmla="*/ 990600 w 994410"/>
                  <a:gd name="connsiteY27" fmla="*/ 354330 h 365760"/>
                  <a:gd name="connsiteX28" fmla="*/ 994410 w 994410"/>
                  <a:gd name="connsiteY28" fmla="*/ 361950 h 365760"/>
                  <a:gd name="connsiteX29" fmla="*/ 746760 w 994410"/>
                  <a:gd name="connsiteY29" fmla="*/ 358140 h 365760"/>
                  <a:gd name="connsiteX30" fmla="*/ 744936 w 994410"/>
                  <a:gd name="connsiteY30" fmla="*/ 247601 h 365760"/>
                  <a:gd name="connsiteX31" fmla="*/ 453711 w 994410"/>
                  <a:gd name="connsiteY31" fmla="*/ 242109 h 365760"/>
                  <a:gd name="connsiteX32" fmla="*/ 449580 w 994410"/>
                  <a:gd name="connsiteY32" fmla="*/ 361950 h 365760"/>
                  <a:gd name="connsiteX33" fmla="*/ 0 w 994410"/>
                  <a:gd name="connsiteY33" fmla="*/ 365760 h 365760"/>
                  <a:gd name="connsiteX34" fmla="*/ 0 w 994410"/>
                  <a:gd name="connsiteY34" fmla="*/ 11430 h 365760"/>
                  <a:gd name="connsiteX0" fmla="*/ 0 w 994410"/>
                  <a:gd name="connsiteY0" fmla="*/ 11430 h 365760"/>
                  <a:gd name="connsiteX1" fmla="*/ 0 w 994410"/>
                  <a:gd name="connsiteY1" fmla="*/ 11430 h 365760"/>
                  <a:gd name="connsiteX2" fmla="*/ 381018 w 994410"/>
                  <a:gd name="connsiteY2" fmla="*/ 6367 h 365760"/>
                  <a:gd name="connsiteX3" fmla="*/ 171450 w 994410"/>
                  <a:gd name="connsiteY3" fmla="*/ 0 h 365760"/>
                  <a:gd name="connsiteX4" fmla="*/ 519862 w 994410"/>
                  <a:gd name="connsiteY4" fmla="*/ 100 h 365760"/>
                  <a:gd name="connsiteX5" fmla="*/ 619464 w 994410"/>
                  <a:gd name="connsiteY5" fmla="*/ 5989 h 365760"/>
                  <a:gd name="connsiteX6" fmla="*/ 700880 w 994410"/>
                  <a:gd name="connsiteY6" fmla="*/ 28600 h 365760"/>
                  <a:gd name="connsiteX7" fmla="*/ 672162 w 994410"/>
                  <a:gd name="connsiteY7" fmla="*/ 15489 h 365760"/>
                  <a:gd name="connsiteX8" fmla="*/ 735330 w 994410"/>
                  <a:gd name="connsiteY8" fmla="*/ 41910 h 365760"/>
                  <a:gd name="connsiteX9" fmla="*/ 754380 w 994410"/>
                  <a:gd name="connsiteY9" fmla="*/ 49530 h 365760"/>
                  <a:gd name="connsiteX10" fmla="*/ 769620 w 994410"/>
                  <a:gd name="connsiteY10" fmla="*/ 57150 h 365760"/>
                  <a:gd name="connsiteX11" fmla="*/ 784860 w 994410"/>
                  <a:gd name="connsiteY11" fmla="*/ 68580 h 365760"/>
                  <a:gd name="connsiteX12" fmla="*/ 800100 w 994410"/>
                  <a:gd name="connsiteY12" fmla="*/ 76200 h 365760"/>
                  <a:gd name="connsiteX13" fmla="*/ 815340 w 994410"/>
                  <a:gd name="connsiteY13" fmla="*/ 91440 h 365760"/>
                  <a:gd name="connsiteX14" fmla="*/ 838200 w 994410"/>
                  <a:gd name="connsiteY14" fmla="*/ 106680 h 365760"/>
                  <a:gd name="connsiteX15" fmla="*/ 861060 w 994410"/>
                  <a:gd name="connsiteY15" fmla="*/ 121920 h 365760"/>
                  <a:gd name="connsiteX16" fmla="*/ 887730 w 994410"/>
                  <a:gd name="connsiteY16" fmla="*/ 148590 h 365760"/>
                  <a:gd name="connsiteX17" fmla="*/ 899160 w 994410"/>
                  <a:gd name="connsiteY17" fmla="*/ 160020 h 365760"/>
                  <a:gd name="connsiteX18" fmla="*/ 925830 w 994410"/>
                  <a:gd name="connsiteY18" fmla="*/ 194310 h 365760"/>
                  <a:gd name="connsiteX19" fmla="*/ 929640 w 994410"/>
                  <a:gd name="connsiteY19" fmla="*/ 205740 h 365760"/>
                  <a:gd name="connsiteX20" fmla="*/ 937260 w 994410"/>
                  <a:gd name="connsiteY20" fmla="*/ 220980 h 365760"/>
                  <a:gd name="connsiteX21" fmla="*/ 944880 w 994410"/>
                  <a:gd name="connsiteY21" fmla="*/ 247650 h 365760"/>
                  <a:gd name="connsiteX22" fmla="*/ 952500 w 994410"/>
                  <a:gd name="connsiteY22" fmla="*/ 262890 h 365760"/>
                  <a:gd name="connsiteX23" fmla="*/ 956310 w 994410"/>
                  <a:gd name="connsiteY23" fmla="*/ 278130 h 365760"/>
                  <a:gd name="connsiteX24" fmla="*/ 971550 w 994410"/>
                  <a:gd name="connsiteY24" fmla="*/ 300990 h 365760"/>
                  <a:gd name="connsiteX25" fmla="*/ 979170 w 994410"/>
                  <a:gd name="connsiteY25" fmla="*/ 320040 h 365760"/>
                  <a:gd name="connsiteX26" fmla="*/ 982980 w 994410"/>
                  <a:gd name="connsiteY26" fmla="*/ 339090 h 365760"/>
                  <a:gd name="connsiteX27" fmla="*/ 990600 w 994410"/>
                  <a:gd name="connsiteY27" fmla="*/ 354330 h 365760"/>
                  <a:gd name="connsiteX28" fmla="*/ 994410 w 994410"/>
                  <a:gd name="connsiteY28" fmla="*/ 361950 h 365760"/>
                  <a:gd name="connsiteX29" fmla="*/ 746760 w 994410"/>
                  <a:gd name="connsiteY29" fmla="*/ 358140 h 365760"/>
                  <a:gd name="connsiteX30" fmla="*/ 744936 w 994410"/>
                  <a:gd name="connsiteY30" fmla="*/ 247601 h 365760"/>
                  <a:gd name="connsiteX31" fmla="*/ 453711 w 994410"/>
                  <a:gd name="connsiteY31" fmla="*/ 242109 h 365760"/>
                  <a:gd name="connsiteX32" fmla="*/ 449580 w 994410"/>
                  <a:gd name="connsiteY32" fmla="*/ 361950 h 365760"/>
                  <a:gd name="connsiteX33" fmla="*/ 0 w 994410"/>
                  <a:gd name="connsiteY33" fmla="*/ 365760 h 365760"/>
                  <a:gd name="connsiteX34" fmla="*/ 0 w 994410"/>
                  <a:gd name="connsiteY34" fmla="*/ 11430 h 365760"/>
                  <a:gd name="connsiteX0" fmla="*/ 0 w 994410"/>
                  <a:gd name="connsiteY0" fmla="*/ 15190 h 369520"/>
                  <a:gd name="connsiteX1" fmla="*/ 0 w 994410"/>
                  <a:gd name="connsiteY1" fmla="*/ 15190 h 369520"/>
                  <a:gd name="connsiteX2" fmla="*/ 381018 w 994410"/>
                  <a:gd name="connsiteY2" fmla="*/ 10127 h 369520"/>
                  <a:gd name="connsiteX3" fmla="*/ 457953 w 994410"/>
                  <a:gd name="connsiteY3" fmla="*/ 0 h 369520"/>
                  <a:gd name="connsiteX4" fmla="*/ 519862 w 994410"/>
                  <a:gd name="connsiteY4" fmla="*/ 3860 h 369520"/>
                  <a:gd name="connsiteX5" fmla="*/ 619464 w 994410"/>
                  <a:gd name="connsiteY5" fmla="*/ 9749 h 369520"/>
                  <a:gd name="connsiteX6" fmla="*/ 700880 w 994410"/>
                  <a:gd name="connsiteY6" fmla="*/ 32360 h 369520"/>
                  <a:gd name="connsiteX7" fmla="*/ 672162 w 994410"/>
                  <a:gd name="connsiteY7" fmla="*/ 19249 h 369520"/>
                  <a:gd name="connsiteX8" fmla="*/ 735330 w 994410"/>
                  <a:gd name="connsiteY8" fmla="*/ 45670 h 369520"/>
                  <a:gd name="connsiteX9" fmla="*/ 754380 w 994410"/>
                  <a:gd name="connsiteY9" fmla="*/ 53290 h 369520"/>
                  <a:gd name="connsiteX10" fmla="*/ 769620 w 994410"/>
                  <a:gd name="connsiteY10" fmla="*/ 60910 h 369520"/>
                  <a:gd name="connsiteX11" fmla="*/ 784860 w 994410"/>
                  <a:gd name="connsiteY11" fmla="*/ 72340 h 369520"/>
                  <a:gd name="connsiteX12" fmla="*/ 800100 w 994410"/>
                  <a:gd name="connsiteY12" fmla="*/ 79960 h 369520"/>
                  <a:gd name="connsiteX13" fmla="*/ 815340 w 994410"/>
                  <a:gd name="connsiteY13" fmla="*/ 95200 h 369520"/>
                  <a:gd name="connsiteX14" fmla="*/ 838200 w 994410"/>
                  <a:gd name="connsiteY14" fmla="*/ 110440 h 369520"/>
                  <a:gd name="connsiteX15" fmla="*/ 861060 w 994410"/>
                  <a:gd name="connsiteY15" fmla="*/ 125680 h 369520"/>
                  <a:gd name="connsiteX16" fmla="*/ 887730 w 994410"/>
                  <a:gd name="connsiteY16" fmla="*/ 152350 h 369520"/>
                  <a:gd name="connsiteX17" fmla="*/ 899160 w 994410"/>
                  <a:gd name="connsiteY17" fmla="*/ 163780 h 369520"/>
                  <a:gd name="connsiteX18" fmla="*/ 925830 w 994410"/>
                  <a:gd name="connsiteY18" fmla="*/ 198070 h 369520"/>
                  <a:gd name="connsiteX19" fmla="*/ 929640 w 994410"/>
                  <a:gd name="connsiteY19" fmla="*/ 209500 h 369520"/>
                  <a:gd name="connsiteX20" fmla="*/ 937260 w 994410"/>
                  <a:gd name="connsiteY20" fmla="*/ 224740 h 369520"/>
                  <a:gd name="connsiteX21" fmla="*/ 944880 w 994410"/>
                  <a:gd name="connsiteY21" fmla="*/ 251410 h 369520"/>
                  <a:gd name="connsiteX22" fmla="*/ 952500 w 994410"/>
                  <a:gd name="connsiteY22" fmla="*/ 266650 h 369520"/>
                  <a:gd name="connsiteX23" fmla="*/ 956310 w 994410"/>
                  <a:gd name="connsiteY23" fmla="*/ 281890 h 369520"/>
                  <a:gd name="connsiteX24" fmla="*/ 971550 w 994410"/>
                  <a:gd name="connsiteY24" fmla="*/ 304750 h 369520"/>
                  <a:gd name="connsiteX25" fmla="*/ 979170 w 994410"/>
                  <a:gd name="connsiteY25" fmla="*/ 323800 h 369520"/>
                  <a:gd name="connsiteX26" fmla="*/ 982980 w 994410"/>
                  <a:gd name="connsiteY26" fmla="*/ 342850 h 369520"/>
                  <a:gd name="connsiteX27" fmla="*/ 990600 w 994410"/>
                  <a:gd name="connsiteY27" fmla="*/ 358090 h 369520"/>
                  <a:gd name="connsiteX28" fmla="*/ 994410 w 994410"/>
                  <a:gd name="connsiteY28" fmla="*/ 365710 h 369520"/>
                  <a:gd name="connsiteX29" fmla="*/ 746760 w 994410"/>
                  <a:gd name="connsiteY29" fmla="*/ 361900 h 369520"/>
                  <a:gd name="connsiteX30" fmla="*/ 744936 w 994410"/>
                  <a:gd name="connsiteY30" fmla="*/ 251361 h 369520"/>
                  <a:gd name="connsiteX31" fmla="*/ 453711 w 994410"/>
                  <a:gd name="connsiteY31" fmla="*/ 245869 h 369520"/>
                  <a:gd name="connsiteX32" fmla="*/ 449580 w 994410"/>
                  <a:gd name="connsiteY32" fmla="*/ 365710 h 369520"/>
                  <a:gd name="connsiteX33" fmla="*/ 0 w 994410"/>
                  <a:gd name="connsiteY33" fmla="*/ 369520 h 369520"/>
                  <a:gd name="connsiteX34" fmla="*/ 0 w 994410"/>
                  <a:gd name="connsiteY34" fmla="*/ 15190 h 369520"/>
                  <a:gd name="connsiteX0" fmla="*/ 0 w 994410"/>
                  <a:gd name="connsiteY0" fmla="*/ 11330 h 365660"/>
                  <a:gd name="connsiteX1" fmla="*/ 0 w 994410"/>
                  <a:gd name="connsiteY1" fmla="*/ 11330 h 365660"/>
                  <a:gd name="connsiteX2" fmla="*/ 381018 w 994410"/>
                  <a:gd name="connsiteY2" fmla="*/ 6267 h 365660"/>
                  <a:gd name="connsiteX3" fmla="*/ 461603 w 994410"/>
                  <a:gd name="connsiteY3" fmla="*/ 7421 h 365660"/>
                  <a:gd name="connsiteX4" fmla="*/ 519862 w 994410"/>
                  <a:gd name="connsiteY4" fmla="*/ 0 h 365660"/>
                  <a:gd name="connsiteX5" fmla="*/ 619464 w 994410"/>
                  <a:gd name="connsiteY5" fmla="*/ 5889 h 365660"/>
                  <a:gd name="connsiteX6" fmla="*/ 700880 w 994410"/>
                  <a:gd name="connsiteY6" fmla="*/ 28500 h 365660"/>
                  <a:gd name="connsiteX7" fmla="*/ 672162 w 994410"/>
                  <a:gd name="connsiteY7" fmla="*/ 15389 h 365660"/>
                  <a:gd name="connsiteX8" fmla="*/ 735330 w 994410"/>
                  <a:gd name="connsiteY8" fmla="*/ 41810 h 365660"/>
                  <a:gd name="connsiteX9" fmla="*/ 754380 w 994410"/>
                  <a:gd name="connsiteY9" fmla="*/ 49430 h 365660"/>
                  <a:gd name="connsiteX10" fmla="*/ 769620 w 994410"/>
                  <a:gd name="connsiteY10" fmla="*/ 57050 h 365660"/>
                  <a:gd name="connsiteX11" fmla="*/ 784860 w 994410"/>
                  <a:gd name="connsiteY11" fmla="*/ 68480 h 365660"/>
                  <a:gd name="connsiteX12" fmla="*/ 800100 w 994410"/>
                  <a:gd name="connsiteY12" fmla="*/ 76100 h 365660"/>
                  <a:gd name="connsiteX13" fmla="*/ 815340 w 994410"/>
                  <a:gd name="connsiteY13" fmla="*/ 91340 h 365660"/>
                  <a:gd name="connsiteX14" fmla="*/ 838200 w 994410"/>
                  <a:gd name="connsiteY14" fmla="*/ 106580 h 365660"/>
                  <a:gd name="connsiteX15" fmla="*/ 861060 w 994410"/>
                  <a:gd name="connsiteY15" fmla="*/ 121820 h 365660"/>
                  <a:gd name="connsiteX16" fmla="*/ 887730 w 994410"/>
                  <a:gd name="connsiteY16" fmla="*/ 148490 h 365660"/>
                  <a:gd name="connsiteX17" fmla="*/ 899160 w 994410"/>
                  <a:gd name="connsiteY17" fmla="*/ 159920 h 365660"/>
                  <a:gd name="connsiteX18" fmla="*/ 925830 w 994410"/>
                  <a:gd name="connsiteY18" fmla="*/ 194210 h 365660"/>
                  <a:gd name="connsiteX19" fmla="*/ 929640 w 994410"/>
                  <a:gd name="connsiteY19" fmla="*/ 205640 h 365660"/>
                  <a:gd name="connsiteX20" fmla="*/ 937260 w 994410"/>
                  <a:gd name="connsiteY20" fmla="*/ 220880 h 365660"/>
                  <a:gd name="connsiteX21" fmla="*/ 944880 w 994410"/>
                  <a:gd name="connsiteY21" fmla="*/ 247550 h 365660"/>
                  <a:gd name="connsiteX22" fmla="*/ 952500 w 994410"/>
                  <a:gd name="connsiteY22" fmla="*/ 262790 h 365660"/>
                  <a:gd name="connsiteX23" fmla="*/ 956310 w 994410"/>
                  <a:gd name="connsiteY23" fmla="*/ 278030 h 365660"/>
                  <a:gd name="connsiteX24" fmla="*/ 971550 w 994410"/>
                  <a:gd name="connsiteY24" fmla="*/ 300890 h 365660"/>
                  <a:gd name="connsiteX25" fmla="*/ 979170 w 994410"/>
                  <a:gd name="connsiteY25" fmla="*/ 319940 h 365660"/>
                  <a:gd name="connsiteX26" fmla="*/ 982980 w 994410"/>
                  <a:gd name="connsiteY26" fmla="*/ 338990 h 365660"/>
                  <a:gd name="connsiteX27" fmla="*/ 990600 w 994410"/>
                  <a:gd name="connsiteY27" fmla="*/ 354230 h 365660"/>
                  <a:gd name="connsiteX28" fmla="*/ 994410 w 994410"/>
                  <a:gd name="connsiteY28" fmla="*/ 361850 h 365660"/>
                  <a:gd name="connsiteX29" fmla="*/ 746760 w 994410"/>
                  <a:gd name="connsiteY29" fmla="*/ 358040 h 365660"/>
                  <a:gd name="connsiteX30" fmla="*/ 744936 w 994410"/>
                  <a:gd name="connsiteY30" fmla="*/ 247501 h 365660"/>
                  <a:gd name="connsiteX31" fmla="*/ 453711 w 994410"/>
                  <a:gd name="connsiteY31" fmla="*/ 242009 h 365660"/>
                  <a:gd name="connsiteX32" fmla="*/ 449580 w 994410"/>
                  <a:gd name="connsiteY32" fmla="*/ 361850 h 365660"/>
                  <a:gd name="connsiteX33" fmla="*/ 0 w 994410"/>
                  <a:gd name="connsiteY33" fmla="*/ 365660 h 365660"/>
                  <a:gd name="connsiteX34" fmla="*/ 0 w 994410"/>
                  <a:gd name="connsiteY34" fmla="*/ 11330 h 365660"/>
                  <a:gd name="connsiteX0" fmla="*/ 0 w 994410"/>
                  <a:gd name="connsiteY0" fmla="*/ 11330 h 365660"/>
                  <a:gd name="connsiteX1" fmla="*/ 0 w 994410"/>
                  <a:gd name="connsiteY1" fmla="*/ 11330 h 365660"/>
                  <a:gd name="connsiteX2" fmla="*/ 393792 w 994410"/>
                  <a:gd name="connsiteY2" fmla="*/ 10027 h 365660"/>
                  <a:gd name="connsiteX3" fmla="*/ 461603 w 994410"/>
                  <a:gd name="connsiteY3" fmla="*/ 7421 h 365660"/>
                  <a:gd name="connsiteX4" fmla="*/ 519862 w 994410"/>
                  <a:gd name="connsiteY4" fmla="*/ 0 h 365660"/>
                  <a:gd name="connsiteX5" fmla="*/ 619464 w 994410"/>
                  <a:gd name="connsiteY5" fmla="*/ 5889 h 365660"/>
                  <a:gd name="connsiteX6" fmla="*/ 700880 w 994410"/>
                  <a:gd name="connsiteY6" fmla="*/ 28500 h 365660"/>
                  <a:gd name="connsiteX7" fmla="*/ 672162 w 994410"/>
                  <a:gd name="connsiteY7" fmla="*/ 15389 h 365660"/>
                  <a:gd name="connsiteX8" fmla="*/ 735330 w 994410"/>
                  <a:gd name="connsiteY8" fmla="*/ 41810 h 365660"/>
                  <a:gd name="connsiteX9" fmla="*/ 754380 w 994410"/>
                  <a:gd name="connsiteY9" fmla="*/ 49430 h 365660"/>
                  <a:gd name="connsiteX10" fmla="*/ 769620 w 994410"/>
                  <a:gd name="connsiteY10" fmla="*/ 57050 h 365660"/>
                  <a:gd name="connsiteX11" fmla="*/ 784860 w 994410"/>
                  <a:gd name="connsiteY11" fmla="*/ 68480 h 365660"/>
                  <a:gd name="connsiteX12" fmla="*/ 800100 w 994410"/>
                  <a:gd name="connsiteY12" fmla="*/ 76100 h 365660"/>
                  <a:gd name="connsiteX13" fmla="*/ 815340 w 994410"/>
                  <a:gd name="connsiteY13" fmla="*/ 91340 h 365660"/>
                  <a:gd name="connsiteX14" fmla="*/ 838200 w 994410"/>
                  <a:gd name="connsiteY14" fmla="*/ 106580 h 365660"/>
                  <a:gd name="connsiteX15" fmla="*/ 861060 w 994410"/>
                  <a:gd name="connsiteY15" fmla="*/ 121820 h 365660"/>
                  <a:gd name="connsiteX16" fmla="*/ 887730 w 994410"/>
                  <a:gd name="connsiteY16" fmla="*/ 148490 h 365660"/>
                  <a:gd name="connsiteX17" fmla="*/ 899160 w 994410"/>
                  <a:gd name="connsiteY17" fmla="*/ 159920 h 365660"/>
                  <a:gd name="connsiteX18" fmla="*/ 925830 w 994410"/>
                  <a:gd name="connsiteY18" fmla="*/ 194210 h 365660"/>
                  <a:gd name="connsiteX19" fmla="*/ 929640 w 994410"/>
                  <a:gd name="connsiteY19" fmla="*/ 205640 h 365660"/>
                  <a:gd name="connsiteX20" fmla="*/ 937260 w 994410"/>
                  <a:gd name="connsiteY20" fmla="*/ 220880 h 365660"/>
                  <a:gd name="connsiteX21" fmla="*/ 944880 w 994410"/>
                  <a:gd name="connsiteY21" fmla="*/ 247550 h 365660"/>
                  <a:gd name="connsiteX22" fmla="*/ 952500 w 994410"/>
                  <a:gd name="connsiteY22" fmla="*/ 262790 h 365660"/>
                  <a:gd name="connsiteX23" fmla="*/ 956310 w 994410"/>
                  <a:gd name="connsiteY23" fmla="*/ 278030 h 365660"/>
                  <a:gd name="connsiteX24" fmla="*/ 971550 w 994410"/>
                  <a:gd name="connsiteY24" fmla="*/ 300890 h 365660"/>
                  <a:gd name="connsiteX25" fmla="*/ 979170 w 994410"/>
                  <a:gd name="connsiteY25" fmla="*/ 319940 h 365660"/>
                  <a:gd name="connsiteX26" fmla="*/ 982980 w 994410"/>
                  <a:gd name="connsiteY26" fmla="*/ 338990 h 365660"/>
                  <a:gd name="connsiteX27" fmla="*/ 990600 w 994410"/>
                  <a:gd name="connsiteY27" fmla="*/ 354230 h 365660"/>
                  <a:gd name="connsiteX28" fmla="*/ 994410 w 994410"/>
                  <a:gd name="connsiteY28" fmla="*/ 361850 h 365660"/>
                  <a:gd name="connsiteX29" fmla="*/ 746760 w 994410"/>
                  <a:gd name="connsiteY29" fmla="*/ 358040 h 365660"/>
                  <a:gd name="connsiteX30" fmla="*/ 744936 w 994410"/>
                  <a:gd name="connsiteY30" fmla="*/ 247501 h 365660"/>
                  <a:gd name="connsiteX31" fmla="*/ 453711 w 994410"/>
                  <a:gd name="connsiteY31" fmla="*/ 242009 h 365660"/>
                  <a:gd name="connsiteX32" fmla="*/ 449580 w 994410"/>
                  <a:gd name="connsiteY32" fmla="*/ 361850 h 365660"/>
                  <a:gd name="connsiteX33" fmla="*/ 0 w 994410"/>
                  <a:gd name="connsiteY33" fmla="*/ 365660 h 365660"/>
                  <a:gd name="connsiteX34" fmla="*/ 0 w 994410"/>
                  <a:gd name="connsiteY34" fmla="*/ 11330 h 365660"/>
                  <a:gd name="connsiteX0" fmla="*/ 0 w 994410"/>
                  <a:gd name="connsiteY0" fmla="*/ 5827 h 360157"/>
                  <a:gd name="connsiteX1" fmla="*/ 0 w 994410"/>
                  <a:gd name="connsiteY1" fmla="*/ 5827 h 360157"/>
                  <a:gd name="connsiteX2" fmla="*/ 393792 w 994410"/>
                  <a:gd name="connsiteY2" fmla="*/ 4524 h 360157"/>
                  <a:gd name="connsiteX3" fmla="*/ 461603 w 994410"/>
                  <a:gd name="connsiteY3" fmla="*/ 1918 h 360157"/>
                  <a:gd name="connsiteX4" fmla="*/ 547235 w 994410"/>
                  <a:gd name="connsiteY4" fmla="*/ 7658 h 360157"/>
                  <a:gd name="connsiteX5" fmla="*/ 619464 w 994410"/>
                  <a:gd name="connsiteY5" fmla="*/ 386 h 360157"/>
                  <a:gd name="connsiteX6" fmla="*/ 700880 w 994410"/>
                  <a:gd name="connsiteY6" fmla="*/ 22997 h 360157"/>
                  <a:gd name="connsiteX7" fmla="*/ 672162 w 994410"/>
                  <a:gd name="connsiteY7" fmla="*/ 9886 h 360157"/>
                  <a:gd name="connsiteX8" fmla="*/ 735330 w 994410"/>
                  <a:gd name="connsiteY8" fmla="*/ 36307 h 360157"/>
                  <a:gd name="connsiteX9" fmla="*/ 754380 w 994410"/>
                  <a:gd name="connsiteY9" fmla="*/ 43927 h 360157"/>
                  <a:gd name="connsiteX10" fmla="*/ 769620 w 994410"/>
                  <a:gd name="connsiteY10" fmla="*/ 51547 h 360157"/>
                  <a:gd name="connsiteX11" fmla="*/ 784860 w 994410"/>
                  <a:gd name="connsiteY11" fmla="*/ 62977 h 360157"/>
                  <a:gd name="connsiteX12" fmla="*/ 800100 w 994410"/>
                  <a:gd name="connsiteY12" fmla="*/ 70597 h 360157"/>
                  <a:gd name="connsiteX13" fmla="*/ 815340 w 994410"/>
                  <a:gd name="connsiteY13" fmla="*/ 85837 h 360157"/>
                  <a:gd name="connsiteX14" fmla="*/ 838200 w 994410"/>
                  <a:gd name="connsiteY14" fmla="*/ 101077 h 360157"/>
                  <a:gd name="connsiteX15" fmla="*/ 861060 w 994410"/>
                  <a:gd name="connsiteY15" fmla="*/ 116317 h 360157"/>
                  <a:gd name="connsiteX16" fmla="*/ 887730 w 994410"/>
                  <a:gd name="connsiteY16" fmla="*/ 142987 h 360157"/>
                  <a:gd name="connsiteX17" fmla="*/ 899160 w 994410"/>
                  <a:gd name="connsiteY17" fmla="*/ 154417 h 360157"/>
                  <a:gd name="connsiteX18" fmla="*/ 925830 w 994410"/>
                  <a:gd name="connsiteY18" fmla="*/ 188707 h 360157"/>
                  <a:gd name="connsiteX19" fmla="*/ 929640 w 994410"/>
                  <a:gd name="connsiteY19" fmla="*/ 200137 h 360157"/>
                  <a:gd name="connsiteX20" fmla="*/ 937260 w 994410"/>
                  <a:gd name="connsiteY20" fmla="*/ 215377 h 360157"/>
                  <a:gd name="connsiteX21" fmla="*/ 944880 w 994410"/>
                  <a:gd name="connsiteY21" fmla="*/ 242047 h 360157"/>
                  <a:gd name="connsiteX22" fmla="*/ 952500 w 994410"/>
                  <a:gd name="connsiteY22" fmla="*/ 257287 h 360157"/>
                  <a:gd name="connsiteX23" fmla="*/ 956310 w 994410"/>
                  <a:gd name="connsiteY23" fmla="*/ 272527 h 360157"/>
                  <a:gd name="connsiteX24" fmla="*/ 971550 w 994410"/>
                  <a:gd name="connsiteY24" fmla="*/ 295387 h 360157"/>
                  <a:gd name="connsiteX25" fmla="*/ 979170 w 994410"/>
                  <a:gd name="connsiteY25" fmla="*/ 314437 h 360157"/>
                  <a:gd name="connsiteX26" fmla="*/ 982980 w 994410"/>
                  <a:gd name="connsiteY26" fmla="*/ 333487 h 360157"/>
                  <a:gd name="connsiteX27" fmla="*/ 990600 w 994410"/>
                  <a:gd name="connsiteY27" fmla="*/ 348727 h 360157"/>
                  <a:gd name="connsiteX28" fmla="*/ 994410 w 994410"/>
                  <a:gd name="connsiteY28" fmla="*/ 356347 h 360157"/>
                  <a:gd name="connsiteX29" fmla="*/ 746760 w 994410"/>
                  <a:gd name="connsiteY29" fmla="*/ 352537 h 360157"/>
                  <a:gd name="connsiteX30" fmla="*/ 744936 w 994410"/>
                  <a:gd name="connsiteY30" fmla="*/ 241998 h 360157"/>
                  <a:gd name="connsiteX31" fmla="*/ 453711 w 994410"/>
                  <a:gd name="connsiteY31" fmla="*/ 236506 h 360157"/>
                  <a:gd name="connsiteX32" fmla="*/ 449580 w 994410"/>
                  <a:gd name="connsiteY32" fmla="*/ 356347 h 360157"/>
                  <a:gd name="connsiteX33" fmla="*/ 0 w 994410"/>
                  <a:gd name="connsiteY33" fmla="*/ 360157 h 360157"/>
                  <a:gd name="connsiteX34" fmla="*/ 0 w 994410"/>
                  <a:gd name="connsiteY34" fmla="*/ 5827 h 360157"/>
                  <a:gd name="connsiteX0" fmla="*/ 0 w 994410"/>
                  <a:gd name="connsiteY0" fmla="*/ 3909 h 358239"/>
                  <a:gd name="connsiteX1" fmla="*/ 0 w 994410"/>
                  <a:gd name="connsiteY1" fmla="*/ 3909 h 358239"/>
                  <a:gd name="connsiteX2" fmla="*/ 393792 w 994410"/>
                  <a:gd name="connsiteY2" fmla="*/ 2606 h 358239"/>
                  <a:gd name="connsiteX3" fmla="*/ 461603 w 994410"/>
                  <a:gd name="connsiteY3" fmla="*/ 0 h 358239"/>
                  <a:gd name="connsiteX4" fmla="*/ 547235 w 994410"/>
                  <a:gd name="connsiteY4" fmla="*/ 5740 h 358239"/>
                  <a:gd name="connsiteX5" fmla="*/ 637712 w 994410"/>
                  <a:gd name="connsiteY5" fmla="*/ 17269 h 358239"/>
                  <a:gd name="connsiteX6" fmla="*/ 700880 w 994410"/>
                  <a:gd name="connsiteY6" fmla="*/ 21079 h 358239"/>
                  <a:gd name="connsiteX7" fmla="*/ 672162 w 994410"/>
                  <a:gd name="connsiteY7" fmla="*/ 7968 h 358239"/>
                  <a:gd name="connsiteX8" fmla="*/ 735330 w 994410"/>
                  <a:gd name="connsiteY8" fmla="*/ 34389 h 358239"/>
                  <a:gd name="connsiteX9" fmla="*/ 754380 w 994410"/>
                  <a:gd name="connsiteY9" fmla="*/ 42009 h 358239"/>
                  <a:gd name="connsiteX10" fmla="*/ 769620 w 994410"/>
                  <a:gd name="connsiteY10" fmla="*/ 49629 h 358239"/>
                  <a:gd name="connsiteX11" fmla="*/ 784860 w 994410"/>
                  <a:gd name="connsiteY11" fmla="*/ 61059 h 358239"/>
                  <a:gd name="connsiteX12" fmla="*/ 800100 w 994410"/>
                  <a:gd name="connsiteY12" fmla="*/ 68679 h 358239"/>
                  <a:gd name="connsiteX13" fmla="*/ 815340 w 994410"/>
                  <a:gd name="connsiteY13" fmla="*/ 83919 h 358239"/>
                  <a:gd name="connsiteX14" fmla="*/ 838200 w 994410"/>
                  <a:gd name="connsiteY14" fmla="*/ 99159 h 358239"/>
                  <a:gd name="connsiteX15" fmla="*/ 861060 w 994410"/>
                  <a:gd name="connsiteY15" fmla="*/ 114399 h 358239"/>
                  <a:gd name="connsiteX16" fmla="*/ 887730 w 994410"/>
                  <a:gd name="connsiteY16" fmla="*/ 141069 h 358239"/>
                  <a:gd name="connsiteX17" fmla="*/ 899160 w 994410"/>
                  <a:gd name="connsiteY17" fmla="*/ 152499 h 358239"/>
                  <a:gd name="connsiteX18" fmla="*/ 925830 w 994410"/>
                  <a:gd name="connsiteY18" fmla="*/ 186789 h 358239"/>
                  <a:gd name="connsiteX19" fmla="*/ 929640 w 994410"/>
                  <a:gd name="connsiteY19" fmla="*/ 198219 h 358239"/>
                  <a:gd name="connsiteX20" fmla="*/ 937260 w 994410"/>
                  <a:gd name="connsiteY20" fmla="*/ 213459 h 358239"/>
                  <a:gd name="connsiteX21" fmla="*/ 944880 w 994410"/>
                  <a:gd name="connsiteY21" fmla="*/ 240129 h 358239"/>
                  <a:gd name="connsiteX22" fmla="*/ 952500 w 994410"/>
                  <a:gd name="connsiteY22" fmla="*/ 255369 h 358239"/>
                  <a:gd name="connsiteX23" fmla="*/ 956310 w 994410"/>
                  <a:gd name="connsiteY23" fmla="*/ 270609 h 358239"/>
                  <a:gd name="connsiteX24" fmla="*/ 971550 w 994410"/>
                  <a:gd name="connsiteY24" fmla="*/ 293469 h 358239"/>
                  <a:gd name="connsiteX25" fmla="*/ 979170 w 994410"/>
                  <a:gd name="connsiteY25" fmla="*/ 312519 h 358239"/>
                  <a:gd name="connsiteX26" fmla="*/ 982980 w 994410"/>
                  <a:gd name="connsiteY26" fmla="*/ 331569 h 358239"/>
                  <a:gd name="connsiteX27" fmla="*/ 990600 w 994410"/>
                  <a:gd name="connsiteY27" fmla="*/ 346809 h 358239"/>
                  <a:gd name="connsiteX28" fmla="*/ 994410 w 994410"/>
                  <a:gd name="connsiteY28" fmla="*/ 354429 h 358239"/>
                  <a:gd name="connsiteX29" fmla="*/ 746760 w 994410"/>
                  <a:gd name="connsiteY29" fmla="*/ 350619 h 358239"/>
                  <a:gd name="connsiteX30" fmla="*/ 744936 w 994410"/>
                  <a:gd name="connsiteY30" fmla="*/ 240080 h 358239"/>
                  <a:gd name="connsiteX31" fmla="*/ 453711 w 994410"/>
                  <a:gd name="connsiteY31" fmla="*/ 234588 h 358239"/>
                  <a:gd name="connsiteX32" fmla="*/ 449580 w 994410"/>
                  <a:gd name="connsiteY32" fmla="*/ 354429 h 358239"/>
                  <a:gd name="connsiteX33" fmla="*/ 0 w 994410"/>
                  <a:gd name="connsiteY33" fmla="*/ 358239 h 358239"/>
                  <a:gd name="connsiteX34" fmla="*/ 0 w 994410"/>
                  <a:gd name="connsiteY34" fmla="*/ 3909 h 358239"/>
                  <a:gd name="connsiteX0" fmla="*/ 0 w 994410"/>
                  <a:gd name="connsiteY0" fmla="*/ 3909 h 358239"/>
                  <a:gd name="connsiteX1" fmla="*/ 0 w 994410"/>
                  <a:gd name="connsiteY1" fmla="*/ 3909 h 358239"/>
                  <a:gd name="connsiteX2" fmla="*/ 393792 w 994410"/>
                  <a:gd name="connsiteY2" fmla="*/ 2606 h 358239"/>
                  <a:gd name="connsiteX3" fmla="*/ 461603 w 994410"/>
                  <a:gd name="connsiteY3" fmla="*/ 0 h 358239"/>
                  <a:gd name="connsiteX4" fmla="*/ 547235 w 994410"/>
                  <a:gd name="connsiteY4" fmla="*/ 5740 h 358239"/>
                  <a:gd name="connsiteX5" fmla="*/ 637712 w 994410"/>
                  <a:gd name="connsiteY5" fmla="*/ 17269 h 358239"/>
                  <a:gd name="connsiteX6" fmla="*/ 700880 w 994410"/>
                  <a:gd name="connsiteY6" fmla="*/ 21079 h 358239"/>
                  <a:gd name="connsiteX7" fmla="*/ 679462 w 994410"/>
                  <a:gd name="connsiteY7" fmla="*/ 19248 h 358239"/>
                  <a:gd name="connsiteX8" fmla="*/ 735330 w 994410"/>
                  <a:gd name="connsiteY8" fmla="*/ 34389 h 358239"/>
                  <a:gd name="connsiteX9" fmla="*/ 754380 w 994410"/>
                  <a:gd name="connsiteY9" fmla="*/ 42009 h 358239"/>
                  <a:gd name="connsiteX10" fmla="*/ 769620 w 994410"/>
                  <a:gd name="connsiteY10" fmla="*/ 49629 h 358239"/>
                  <a:gd name="connsiteX11" fmla="*/ 784860 w 994410"/>
                  <a:gd name="connsiteY11" fmla="*/ 61059 h 358239"/>
                  <a:gd name="connsiteX12" fmla="*/ 800100 w 994410"/>
                  <a:gd name="connsiteY12" fmla="*/ 68679 h 358239"/>
                  <a:gd name="connsiteX13" fmla="*/ 815340 w 994410"/>
                  <a:gd name="connsiteY13" fmla="*/ 83919 h 358239"/>
                  <a:gd name="connsiteX14" fmla="*/ 838200 w 994410"/>
                  <a:gd name="connsiteY14" fmla="*/ 99159 h 358239"/>
                  <a:gd name="connsiteX15" fmla="*/ 861060 w 994410"/>
                  <a:gd name="connsiteY15" fmla="*/ 114399 h 358239"/>
                  <a:gd name="connsiteX16" fmla="*/ 887730 w 994410"/>
                  <a:gd name="connsiteY16" fmla="*/ 141069 h 358239"/>
                  <a:gd name="connsiteX17" fmla="*/ 899160 w 994410"/>
                  <a:gd name="connsiteY17" fmla="*/ 152499 h 358239"/>
                  <a:gd name="connsiteX18" fmla="*/ 925830 w 994410"/>
                  <a:gd name="connsiteY18" fmla="*/ 186789 h 358239"/>
                  <a:gd name="connsiteX19" fmla="*/ 929640 w 994410"/>
                  <a:gd name="connsiteY19" fmla="*/ 198219 h 358239"/>
                  <a:gd name="connsiteX20" fmla="*/ 937260 w 994410"/>
                  <a:gd name="connsiteY20" fmla="*/ 213459 h 358239"/>
                  <a:gd name="connsiteX21" fmla="*/ 944880 w 994410"/>
                  <a:gd name="connsiteY21" fmla="*/ 240129 h 358239"/>
                  <a:gd name="connsiteX22" fmla="*/ 952500 w 994410"/>
                  <a:gd name="connsiteY22" fmla="*/ 255369 h 358239"/>
                  <a:gd name="connsiteX23" fmla="*/ 956310 w 994410"/>
                  <a:gd name="connsiteY23" fmla="*/ 270609 h 358239"/>
                  <a:gd name="connsiteX24" fmla="*/ 971550 w 994410"/>
                  <a:gd name="connsiteY24" fmla="*/ 293469 h 358239"/>
                  <a:gd name="connsiteX25" fmla="*/ 979170 w 994410"/>
                  <a:gd name="connsiteY25" fmla="*/ 312519 h 358239"/>
                  <a:gd name="connsiteX26" fmla="*/ 982980 w 994410"/>
                  <a:gd name="connsiteY26" fmla="*/ 331569 h 358239"/>
                  <a:gd name="connsiteX27" fmla="*/ 990600 w 994410"/>
                  <a:gd name="connsiteY27" fmla="*/ 346809 h 358239"/>
                  <a:gd name="connsiteX28" fmla="*/ 994410 w 994410"/>
                  <a:gd name="connsiteY28" fmla="*/ 354429 h 358239"/>
                  <a:gd name="connsiteX29" fmla="*/ 746760 w 994410"/>
                  <a:gd name="connsiteY29" fmla="*/ 350619 h 358239"/>
                  <a:gd name="connsiteX30" fmla="*/ 744936 w 994410"/>
                  <a:gd name="connsiteY30" fmla="*/ 240080 h 358239"/>
                  <a:gd name="connsiteX31" fmla="*/ 453711 w 994410"/>
                  <a:gd name="connsiteY31" fmla="*/ 234588 h 358239"/>
                  <a:gd name="connsiteX32" fmla="*/ 449580 w 994410"/>
                  <a:gd name="connsiteY32" fmla="*/ 354429 h 358239"/>
                  <a:gd name="connsiteX33" fmla="*/ 0 w 994410"/>
                  <a:gd name="connsiteY33" fmla="*/ 358239 h 358239"/>
                  <a:gd name="connsiteX34" fmla="*/ 0 w 994410"/>
                  <a:gd name="connsiteY34" fmla="*/ 3909 h 358239"/>
                  <a:gd name="connsiteX0" fmla="*/ 0 w 994410"/>
                  <a:gd name="connsiteY0" fmla="*/ 3909 h 354429"/>
                  <a:gd name="connsiteX1" fmla="*/ 0 w 994410"/>
                  <a:gd name="connsiteY1" fmla="*/ 3909 h 354429"/>
                  <a:gd name="connsiteX2" fmla="*/ 393792 w 994410"/>
                  <a:gd name="connsiteY2" fmla="*/ 2606 h 354429"/>
                  <a:gd name="connsiteX3" fmla="*/ 461603 w 994410"/>
                  <a:gd name="connsiteY3" fmla="*/ 0 h 354429"/>
                  <a:gd name="connsiteX4" fmla="*/ 547235 w 994410"/>
                  <a:gd name="connsiteY4" fmla="*/ 5740 h 354429"/>
                  <a:gd name="connsiteX5" fmla="*/ 637712 w 994410"/>
                  <a:gd name="connsiteY5" fmla="*/ 17269 h 354429"/>
                  <a:gd name="connsiteX6" fmla="*/ 700880 w 994410"/>
                  <a:gd name="connsiteY6" fmla="*/ 21079 h 354429"/>
                  <a:gd name="connsiteX7" fmla="*/ 679462 w 994410"/>
                  <a:gd name="connsiteY7" fmla="*/ 19248 h 354429"/>
                  <a:gd name="connsiteX8" fmla="*/ 735330 w 994410"/>
                  <a:gd name="connsiteY8" fmla="*/ 34389 h 354429"/>
                  <a:gd name="connsiteX9" fmla="*/ 754380 w 994410"/>
                  <a:gd name="connsiteY9" fmla="*/ 42009 h 354429"/>
                  <a:gd name="connsiteX10" fmla="*/ 769620 w 994410"/>
                  <a:gd name="connsiteY10" fmla="*/ 49629 h 354429"/>
                  <a:gd name="connsiteX11" fmla="*/ 784860 w 994410"/>
                  <a:gd name="connsiteY11" fmla="*/ 61059 h 354429"/>
                  <a:gd name="connsiteX12" fmla="*/ 800100 w 994410"/>
                  <a:gd name="connsiteY12" fmla="*/ 68679 h 354429"/>
                  <a:gd name="connsiteX13" fmla="*/ 815340 w 994410"/>
                  <a:gd name="connsiteY13" fmla="*/ 83919 h 354429"/>
                  <a:gd name="connsiteX14" fmla="*/ 838200 w 994410"/>
                  <a:gd name="connsiteY14" fmla="*/ 99159 h 354429"/>
                  <a:gd name="connsiteX15" fmla="*/ 861060 w 994410"/>
                  <a:gd name="connsiteY15" fmla="*/ 114399 h 354429"/>
                  <a:gd name="connsiteX16" fmla="*/ 887730 w 994410"/>
                  <a:gd name="connsiteY16" fmla="*/ 141069 h 354429"/>
                  <a:gd name="connsiteX17" fmla="*/ 899160 w 994410"/>
                  <a:gd name="connsiteY17" fmla="*/ 152499 h 354429"/>
                  <a:gd name="connsiteX18" fmla="*/ 925830 w 994410"/>
                  <a:gd name="connsiteY18" fmla="*/ 186789 h 354429"/>
                  <a:gd name="connsiteX19" fmla="*/ 929640 w 994410"/>
                  <a:gd name="connsiteY19" fmla="*/ 198219 h 354429"/>
                  <a:gd name="connsiteX20" fmla="*/ 937260 w 994410"/>
                  <a:gd name="connsiteY20" fmla="*/ 213459 h 354429"/>
                  <a:gd name="connsiteX21" fmla="*/ 944880 w 994410"/>
                  <a:gd name="connsiteY21" fmla="*/ 240129 h 354429"/>
                  <a:gd name="connsiteX22" fmla="*/ 952500 w 994410"/>
                  <a:gd name="connsiteY22" fmla="*/ 255369 h 354429"/>
                  <a:gd name="connsiteX23" fmla="*/ 956310 w 994410"/>
                  <a:gd name="connsiteY23" fmla="*/ 270609 h 354429"/>
                  <a:gd name="connsiteX24" fmla="*/ 971550 w 994410"/>
                  <a:gd name="connsiteY24" fmla="*/ 293469 h 354429"/>
                  <a:gd name="connsiteX25" fmla="*/ 979170 w 994410"/>
                  <a:gd name="connsiteY25" fmla="*/ 312519 h 354429"/>
                  <a:gd name="connsiteX26" fmla="*/ 982980 w 994410"/>
                  <a:gd name="connsiteY26" fmla="*/ 331569 h 354429"/>
                  <a:gd name="connsiteX27" fmla="*/ 990600 w 994410"/>
                  <a:gd name="connsiteY27" fmla="*/ 346809 h 354429"/>
                  <a:gd name="connsiteX28" fmla="*/ 994410 w 994410"/>
                  <a:gd name="connsiteY28" fmla="*/ 354429 h 354429"/>
                  <a:gd name="connsiteX29" fmla="*/ 746760 w 994410"/>
                  <a:gd name="connsiteY29" fmla="*/ 350619 h 354429"/>
                  <a:gd name="connsiteX30" fmla="*/ 744936 w 994410"/>
                  <a:gd name="connsiteY30" fmla="*/ 240080 h 354429"/>
                  <a:gd name="connsiteX31" fmla="*/ 453711 w 994410"/>
                  <a:gd name="connsiteY31" fmla="*/ 234588 h 354429"/>
                  <a:gd name="connsiteX32" fmla="*/ 449580 w 994410"/>
                  <a:gd name="connsiteY32" fmla="*/ 354429 h 354429"/>
                  <a:gd name="connsiteX33" fmla="*/ 0 w 994410"/>
                  <a:gd name="connsiteY33" fmla="*/ 330037 h 354429"/>
                  <a:gd name="connsiteX34" fmla="*/ 0 w 994410"/>
                  <a:gd name="connsiteY34" fmla="*/ 3909 h 354429"/>
                  <a:gd name="connsiteX0" fmla="*/ 0 w 994410"/>
                  <a:gd name="connsiteY0" fmla="*/ 3909 h 354429"/>
                  <a:gd name="connsiteX1" fmla="*/ 0 w 994410"/>
                  <a:gd name="connsiteY1" fmla="*/ 3909 h 354429"/>
                  <a:gd name="connsiteX2" fmla="*/ 393792 w 994410"/>
                  <a:gd name="connsiteY2" fmla="*/ 2606 h 354429"/>
                  <a:gd name="connsiteX3" fmla="*/ 461603 w 994410"/>
                  <a:gd name="connsiteY3" fmla="*/ 0 h 354429"/>
                  <a:gd name="connsiteX4" fmla="*/ 547235 w 994410"/>
                  <a:gd name="connsiteY4" fmla="*/ 5740 h 354429"/>
                  <a:gd name="connsiteX5" fmla="*/ 637712 w 994410"/>
                  <a:gd name="connsiteY5" fmla="*/ 17269 h 354429"/>
                  <a:gd name="connsiteX6" fmla="*/ 700880 w 994410"/>
                  <a:gd name="connsiteY6" fmla="*/ 21079 h 354429"/>
                  <a:gd name="connsiteX7" fmla="*/ 679462 w 994410"/>
                  <a:gd name="connsiteY7" fmla="*/ 19248 h 354429"/>
                  <a:gd name="connsiteX8" fmla="*/ 735330 w 994410"/>
                  <a:gd name="connsiteY8" fmla="*/ 34389 h 354429"/>
                  <a:gd name="connsiteX9" fmla="*/ 754380 w 994410"/>
                  <a:gd name="connsiteY9" fmla="*/ 42009 h 354429"/>
                  <a:gd name="connsiteX10" fmla="*/ 769620 w 994410"/>
                  <a:gd name="connsiteY10" fmla="*/ 49629 h 354429"/>
                  <a:gd name="connsiteX11" fmla="*/ 784860 w 994410"/>
                  <a:gd name="connsiteY11" fmla="*/ 61059 h 354429"/>
                  <a:gd name="connsiteX12" fmla="*/ 800100 w 994410"/>
                  <a:gd name="connsiteY12" fmla="*/ 68679 h 354429"/>
                  <a:gd name="connsiteX13" fmla="*/ 815340 w 994410"/>
                  <a:gd name="connsiteY13" fmla="*/ 83919 h 354429"/>
                  <a:gd name="connsiteX14" fmla="*/ 838200 w 994410"/>
                  <a:gd name="connsiteY14" fmla="*/ 99159 h 354429"/>
                  <a:gd name="connsiteX15" fmla="*/ 861060 w 994410"/>
                  <a:gd name="connsiteY15" fmla="*/ 114399 h 354429"/>
                  <a:gd name="connsiteX16" fmla="*/ 887730 w 994410"/>
                  <a:gd name="connsiteY16" fmla="*/ 141069 h 354429"/>
                  <a:gd name="connsiteX17" fmla="*/ 899160 w 994410"/>
                  <a:gd name="connsiteY17" fmla="*/ 152499 h 354429"/>
                  <a:gd name="connsiteX18" fmla="*/ 925830 w 994410"/>
                  <a:gd name="connsiteY18" fmla="*/ 186789 h 354429"/>
                  <a:gd name="connsiteX19" fmla="*/ 929640 w 994410"/>
                  <a:gd name="connsiteY19" fmla="*/ 198219 h 354429"/>
                  <a:gd name="connsiteX20" fmla="*/ 937260 w 994410"/>
                  <a:gd name="connsiteY20" fmla="*/ 213459 h 354429"/>
                  <a:gd name="connsiteX21" fmla="*/ 944880 w 994410"/>
                  <a:gd name="connsiteY21" fmla="*/ 240129 h 354429"/>
                  <a:gd name="connsiteX22" fmla="*/ 952500 w 994410"/>
                  <a:gd name="connsiteY22" fmla="*/ 255369 h 354429"/>
                  <a:gd name="connsiteX23" fmla="*/ 956310 w 994410"/>
                  <a:gd name="connsiteY23" fmla="*/ 270609 h 354429"/>
                  <a:gd name="connsiteX24" fmla="*/ 971550 w 994410"/>
                  <a:gd name="connsiteY24" fmla="*/ 293469 h 354429"/>
                  <a:gd name="connsiteX25" fmla="*/ 979170 w 994410"/>
                  <a:gd name="connsiteY25" fmla="*/ 312519 h 354429"/>
                  <a:gd name="connsiteX26" fmla="*/ 982980 w 994410"/>
                  <a:gd name="connsiteY26" fmla="*/ 331569 h 354429"/>
                  <a:gd name="connsiteX27" fmla="*/ 990600 w 994410"/>
                  <a:gd name="connsiteY27" fmla="*/ 346809 h 354429"/>
                  <a:gd name="connsiteX28" fmla="*/ 994410 w 994410"/>
                  <a:gd name="connsiteY28" fmla="*/ 354429 h 354429"/>
                  <a:gd name="connsiteX29" fmla="*/ 746760 w 994410"/>
                  <a:gd name="connsiteY29" fmla="*/ 350619 h 354429"/>
                  <a:gd name="connsiteX30" fmla="*/ 744936 w 994410"/>
                  <a:gd name="connsiteY30" fmla="*/ 240080 h 354429"/>
                  <a:gd name="connsiteX31" fmla="*/ 453711 w 994410"/>
                  <a:gd name="connsiteY31" fmla="*/ 234588 h 354429"/>
                  <a:gd name="connsiteX32" fmla="*/ 447755 w 994410"/>
                  <a:gd name="connsiteY32" fmla="*/ 339388 h 354429"/>
                  <a:gd name="connsiteX33" fmla="*/ 0 w 994410"/>
                  <a:gd name="connsiteY33" fmla="*/ 330037 h 354429"/>
                  <a:gd name="connsiteX34" fmla="*/ 0 w 994410"/>
                  <a:gd name="connsiteY34" fmla="*/ 3909 h 354429"/>
                  <a:gd name="connsiteX0" fmla="*/ 0 w 994410"/>
                  <a:gd name="connsiteY0" fmla="*/ 3909 h 354429"/>
                  <a:gd name="connsiteX1" fmla="*/ 0 w 994410"/>
                  <a:gd name="connsiteY1" fmla="*/ 3909 h 354429"/>
                  <a:gd name="connsiteX2" fmla="*/ 393792 w 994410"/>
                  <a:gd name="connsiteY2" fmla="*/ 2606 h 354429"/>
                  <a:gd name="connsiteX3" fmla="*/ 461603 w 994410"/>
                  <a:gd name="connsiteY3" fmla="*/ 0 h 354429"/>
                  <a:gd name="connsiteX4" fmla="*/ 547235 w 994410"/>
                  <a:gd name="connsiteY4" fmla="*/ 5740 h 354429"/>
                  <a:gd name="connsiteX5" fmla="*/ 637712 w 994410"/>
                  <a:gd name="connsiteY5" fmla="*/ 17269 h 354429"/>
                  <a:gd name="connsiteX6" fmla="*/ 700880 w 994410"/>
                  <a:gd name="connsiteY6" fmla="*/ 21079 h 354429"/>
                  <a:gd name="connsiteX7" fmla="*/ 679462 w 994410"/>
                  <a:gd name="connsiteY7" fmla="*/ 19248 h 354429"/>
                  <a:gd name="connsiteX8" fmla="*/ 735330 w 994410"/>
                  <a:gd name="connsiteY8" fmla="*/ 34389 h 354429"/>
                  <a:gd name="connsiteX9" fmla="*/ 754380 w 994410"/>
                  <a:gd name="connsiteY9" fmla="*/ 42009 h 354429"/>
                  <a:gd name="connsiteX10" fmla="*/ 769620 w 994410"/>
                  <a:gd name="connsiteY10" fmla="*/ 49629 h 354429"/>
                  <a:gd name="connsiteX11" fmla="*/ 784860 w 994410"/>
                  <a:gd name="connsiteY11" fmla="*/ 61059 h 354429"/>
                  <a:gd name="connsiteX12" fmla="*/ 800100 w 994410"/>
                  <a:gd name="connsiteY12" fmla="*/ 68679 h 354429"/>
                  <a:gd name="connsiteX13" fmla="*/ 815340 w 994410"/>
                  <a:gd name="connsiteY13" fmla="*/ 83919 h 354429"/>
                  <a:gd name="connsiteX14" fmla="*/ 838200 w 994410"/>
                  <a:gd name="connsiteY14" fmla="*/ 99159 h 354429"/>
                  <a:gd name="connsiteX15" fmla="*/ 861060 w 994410"/>
                  <a:gd name="connsiteY15" fmla="*/ 114399 h 354429"/>
                  <a:gd name="connsiteX16" fmla="*/ 887730 w 994410"/>
                  <a:gd name="connsiteY16" fmla="*/ 141069 h 354429"/>
                  <a:gd name="connsiteX17" fmla="*/ 899160 w 994410"/>
                  <a:gd name="connsiteY17" fmla="*/ 152499 h 354429"/>
                  <a:gd name="connsiteX18" fmla="*/ 925830 w 994410"/>
                  <a:gd name="connsiteY18" fmla="*/ 186789 h 354429"/>
                  <a:gd name="connsiteX19" fmla="*/ 929640 w 994410"/>
                  <a:gd name="connsiteY19" fmla="*/ 198219 h 354429"/>
                  <a:gd name="connsiteX20" fmla="*/ 937260 w 994410"/>
                  <a:gd name="connsiteY20" fmla="*/ 213459 h 354429"/>
                  <a:gd name="connsiteX21" fmla="*/ 944880 w 994410"/>
                  <a:gd name="connsiteY21" fmla="*/ 240129 h 354429"/>
                  <a:gd name="connsiteX22" fmla="*/ 952500 w 994410"/>
                  <a:gd name="connsiteY22" fmla="*/ 255369 h 354429"/>
                  <a:gd name="connsiteX23" fmla="*/ 956310 w 994410"/>
                  <a:gd name="connsiteY23" fmla="*/ 270609 h 354429"/>
                  <a:gd name="connsiteX24" fmla="*/ 971550 w 994410"/>
                  <a:gd name="connsiteY24" fmla="*/ 293469 h 354429"/>
                  <a:gd name="connsiteX25" fmla="*/ 979170 w 994410"/>
                  <a:gd name="connsiteY25" fmla="*/ 312519 h 354429"/>
                  <a:gd name="connsiteX26" fmla="*/ 982980 w 994410"/>
                  <a:gd name="connsiteY26" fmla="*/ 331569 h 354429"/>
                  <a:gd name="connsiteX27" fmla="*/ 990600 w 994410"/>
                  <a:gd name="connsiteY27" fmla="*/ 346809 h 354429"/>
                  <a:gd name="connsiteX28" fmla="*/ 994410 w 994410"/>
                  <a:gd name="connsiteY28" fmla="*/ 354429 h 354429"/>
                  <a:gd name="connsiteX29" fmla="*/ 746760 w 994410"/>
                  <a:gd name="connsiteY29" fmla="*/ 350619 h 354429"/>
                  <a:gd name="connsiteX30" fmla="*/ 744936 w 994410"/>
                  <a:gd name="connsiteY30" fmla="*/ 240080 h 354429"/>
                  <a:gd name="connsiteX31" fmla="*/ 453711 w 994410"/>
                  <a:gd name="connsiteY31" fmla="*/ 234588 h 354429"/>
                  <a:gd name="connsiteX32" fmla="*/ 453230 w 994410"/>
                  <a:gd name="connsiteY32" fmla="*/ 335628 h 354429"/>
                  <a:gd name="connsiteX33" fmla="*/ 0 w 994410"/>
                  <a:gd name="connsiteY33" fmla="*/ 330037 h 354429"/>
                  <a:gd name="connsiteX34" fmla="*/ 0 w 994410"/>
                  <a:gd name="connsiteY34" fmla="*/ 3909 h 354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94410" h="354429">
                    <a:moveTo>
                      <a:pt x="0" y="3909"/>
                    </a:moveTo>
                    <a:lnTo>
                      <a:pt x="0" y="3909"/>
                    </a:lnTo>
                    <a:cubicBezTo>
                      <a:pt x="35560" y="2639"/>
                      <a:pt x="358232" y="3876"/>
                      <a:pt x="393792" y="2606"/>
                    </a:cubicBezTo>
                    <a:cubicBezTo>
                      <a:pt x="416134" y="1430"/>
                      <a:pt x="439672" y="3133"/>
                      <a:pt x="461603" y="0"/>
                    </a:cubicBezTo>
                    <a:lnTo>
                      <a:pt x="547235" y="5740"/>
                    </a:lnTo>
                    <a:cubicBezTo>
                      <a:pt x="584642" y="6956"/>
                      <a:pt x="612105" y="14713"/>
                      <a:pt x="637712" y="17269"/>
                    </a:cubicBezTo>
                    <a:cubicBezTo>
                      <a:pt x="663319" y="19825"/>
                      <a:pt x="691990" y="19809"/>
                      <a:pt x="700880" y="21079"/>
                    </a:cubicBezTo>
                    <a:cubicBezTo>
                      <a:pt x="704690" y="22349"/>
                      <a:pt x="673720" y="17030"/>
                      <a:pt x="679462" y="19248"/>
                    </a:cubicBezTo>
                    <a:cubicBezTo>
                      <a:pt x="685204" y="21466"/>
                      <a:pt x="722844" y="30596"/>
                      <a:pt x="735330" y="34389"/>
                    </a:cubicBezTo>
                    <a:cubicBezTo>
                      <a:pt x="747816" y="38182"/>
                      <a:pt x="748130" y="39231"/>
                      <a:pt x="754380" y="42009"/>
                    </a:cubicBezTo>
                    <a:cubicBezTo>
                      <a:pt x="759570" y="44316"/>
                      <a:pt x="764804" y="46619"/>
                      <a:pt x="769620" y="49629"/>
                    </a:cubicBezTo>
                    <a:cubicBezTo>
                      <a:pt x="775005" y="52994"/>
                      <a:pt x="779475" y="57694"/>
                      <a:pt x="784860" y="61059"/>
                    </a:cubicBezTo>
                    <a:cubicBezTo>
                      <a:pt x="789676" y="64069"/>
                      <a:pt x="795556" y="65271"/>
                      <a:pt x="800100" y="68679"/>
                    </a:cubicBezTo>
                    <a:cubicBezTo>
                      <a:pt x="805847" y="72990"/>
                      <a:pt x="809730" y="79431"/>
                      <a:pt x="815340" y="83919"/>
                    </a:cubicBezTo>
                    <a:cubicBezTo>
                      <a:pt x="822491" y="89640"/>
                      <a:pt x="831724" y="92683"/>
                      <a:pt x="838200" y="99159"/>
                    </a:cubicBezTo>
                    <a:cubicBezTo>
                      <a:pt x="852470" y="113429"/>
                      <a:pt x="844518" y="108885"/>
                      <a:pt x="861060" y="114399"/>
                    </a:cubicBezTo>
                    <a:lnTo>
                      <a:pt x="887730" y="141069"/>
                    </a:lnTo>
                    <a:cubicBezTo>
                      <a:pt x="891540" y="144879"/>
                      <a:pt x="895852" y="148246"/>
                      <a:pt x="899160" y="152499"/>
                    </a:cubicBezTo>
                    <a:lnTo>
                      <a:pt x="925830" y="186789"/>
                    </a:lnTo>
                    <a:cubicBezTo>
                      <a:pt x="927100" y="190599"/>
                      <a:pt x="928058" y="194528"/>
                      <a:pt x="929640" y="198219"/>
                    </a:cubicBezTo>
                    <a:cubicBezTo>
                      <a:pt x="931877" y="203439"/>
                      <a:pt x="935266" y="208141"/>
                      <a:pt x="937260" y="213459"/>
                    </a:cubicBezTo>
                    <a:cubicBezTo>
                      <a:pt x="946927" y="239238"/>
                      <a:pt x="935669" y="218637"/>
                      <a:pt x="944880" y="240129"/>
                    </a:cubicBezTo>
                    <a:cubicBezTo>
                      <a:pt x="947117" y="245349"/>
                      <a:pt x="950506" y="250051"/>
                      <a:pt x="952500" y="255369"/>
                    </a:cubicBezTo>
                    <a:cubicBezTo>
                      <a:pt x="954339" y="260272"/>
                      <a:pt x="953968" y="265925"/>
                      <a:pt x="956310" y="270609"/>
                    </a:cubicBezTo>
                    <a:cubicBezTo>
                      <a:pt x="960406" y="278800"/>
                      <a:pt x="968149" y="284966"/>
                      <a:pt x="971550" y="293469"/>
                    </a:cubicBezTo>
                    <a:cubicBezTo>
                      <a:pt x="974090" y="299819"/>
                      <a:pt x="977205" y="305968"/>
                      <a:pt x="979170" y="312519"/>
                    </a:cubicBezTo>
                    <a:cubicBezTo>
                      <a:pt x="981031" y="318722"/>
                      <a:pt x="980932" y="325426"/>
                      <a:pt x="982980" y="331569"/>
                    </a:cubicBezTo>
                    <a:cubicBezTo>
                      <a:pt x="984776" y="336957"/>
                      <a:pt x="988060" y="341729"/>
                      <a:pt x="990600" y="346809"/>
                    </a:cubicBezTo>
                    <a:lnTo>
                      <a:pt x="994410" y="354429"/>
                    </a:lnTo>
                    <a:lnTo>
                      <a:pt x="746760" y="350619"/>
                    </a:lnTo>
                    <a:lnTo>
                      <a:pt x="744936" y="240080"/>
                    </a:lnTo>
                    <a:lnTo>
                      <a:pt x="453711" y="234588"/>
                    </a:lnTo>
                    <a:cubicBezTo>
                      <a:pt x="453551" y="268268"/>
                      <a:pt x="453390" y="301948"/>
                      <a:pt x="453230" y="335628"/>
                    </a:cubicBezTo>
                    <a:lnTo>
                      <a:pt x="0" y="330037"/>
                    </a:lnTo>
                    <a:lnTo>
                      <a:pt x="0" y="3909"/>
                    </a:lnTo>
                    <a:close/>
                  </a:path>
                </a:pathLst>
              </a:custGeom>
              <a:solidFill>
                <a:srgbClr val="42402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Dowolny kształt: kształt 16">
                <a:extLst>
                  <a:ext uri="{FF2B5EF4-FFF2-40B4-BE49-F238E27FC236}">
                    <a16:creationId xmlns:a16="http://schemas.microsoft.com/office/drawing/2014/main" id="{A4B6A5EB-CD0B-77A8-9305-F582FDBC3FFB}"/>
                  </a:ext>
                </a:extLst>
              </p:cNvPr>
              <p:cNvSpPr/>
              <p:nvPr/>
            </p:nvSpPr>
            <p:spPr>
              <a:xfrm>
                <a:off x="4326230" y="1595953"/>
                <a:ext cx="1800625" cy="1617018"/>
              </a:xfrm>
              <a:custGeom>
                <a:avLst/>
                <a:gdLst>
                  <a:gd name="connsiteX0" fmla="*/ 0 w 1924050"/>
                  <a:gd name="connsiteY0" fmla="*/ 461010 h 1626870"/>
                  <a:gd name="connsiteX1" fmla="*/ 281940 w 1924050"/>
                  <a:gd name="connsiteY1" fmla="*/ 99060 h 1626870"/>
                  <a:gd name="connsiteX2" fmla="*/ 739140 w 1924050"/>
                  <a:gd name="connsiteY2" fmla="*/ 7620 h 1626870"/>
                  <a:gd name="connsiteX3" fmla="*/ 1184910 w 1924050"/>
                  <a:gd name="connsiteY3" fmla="*/ 0 h 1626870"/>
                  <a:gd name="connsiteX4" fmla="*/ 1600200 w 1924050"/>
                  <a:gd name="connsiteY4" fmla="*/ 156210 h 1626870"/>
                  <a:gd name="connsiteX5" fmla="*/ 1752600 w 1924050"/>
                  <a:gd name="connsiteY5" fmla="*/ 358140 h 1626870"/>
                  <a:gd name="connsiteX6" fmla="*/ 1924050 w 1924050"/>
                  <a:gd name="connsiteY6" fmla="*/ 1626870 h 1626870"/>
                  <a:gd name="connsiteX7" fmla="*/ 1436370 w 1924050"/>
                  <a:gd name="connsiteY7" fmla="*/ 1626870 h 1626870"/>
                  <a:gd name="connsiteX8" fmla="*/ 1451610 w 1924050"/>
                  <a:gd name="connsiteY8" fmla="*/ 472440 h 1626870"/>
                  <a:gd name="connsiteX9" fmla="*/ 0 w 1924050"/>
                  <a:gd name="connsiteY9" fmla="*/ 461010 h 1626870"/>
                  <a:gd name="connsiteX0" fmla="*/ 0 w 1924050"/>
                  <a:gd name="connsiteY0" fmla="*/ 461010 h 1626870"/>
                  <a:gd name="connsiteX1" fmla="*/ 251261 w 1924050"/>
                  <a:gd name="connsiteY1" fmla="*/ 129021 h 1626870"/>
                  <a:gd name="connsiteX2" fmla="*/ 739140 w 1924050"/>
                  <a:gd name="connsiteY2" fmla="*/ 7620 h 1626870"/>
                  <a:gd name="connsiteX3" fmla="*/ 1184910 w 1924050"/>
                  <a:gd name="connsiteY3" fmla="*/ 0 h 1626870"/>
                  <a:gd name="connsiteX4" fmla="*/ 1600200 w 1924050"/>
                  <a:gd name="connsiteY4" fmla="*/ 156210 h 1626870"/>
                  <a:gd name="connsiteX5" fmla="*/ 1752600 w 1924050"/>
                  <a:gd name="connsiteY5" fmla="*/ 358140 h 1626870"/>
                  <a:gd name="connsiteX6" fmla="*/ 1924050 w 1924050"/>
                  <a:gd name="connsiteY6" fmla="*/ 1626870 h 1626870"/>
                  <a:gd name="connsiteX7" fmla="*/ 1436370 w 1924050"/>
                  <a:gd name="connsiteY7" fmla="*/ 1626870 h 1626870"/>
                  <a:gd name="connsiteX8" fmla="*/ 1451610 w 1924050"/>
                  <a:gd name="connsiteY8" fmla="*/ 472440 h 1626870"/>
                  <a:gd name="connsiteX9" fmla="*/ 0 w 1924050"/>
                  <a:gd name="connsiteY9" fmla="*/ 461010 h 1626870"/>
                  <a:gd name="connsiteX0" fmla="*/ 0 w 1939389"/>
                  <a:gd name="connsiteY0" fmla="*/ 490971 h 1626870"/>
                  <a:gd name="connsiteX1" fmla="*/ 266600 w 1939389"/>
                  <a:gd name="connsiteY1" fmla="*/ 129021 h 1626870"/>
                  <a:gd name="connsiteX2" fmla="*/ 754479 w 1939389"/>
                  <a:gd name="connsiteY2" fmla="*/ 7620 h 1626870"/>
                  <a:gd name="connsiteX3" fmla="*/ 1200249 w 1939389"/>
                  <a:gd name="connsiteY3" fmla="*/ 0 h 1626870"/>
                  <a:gd name="connsiteX4" fmla="*/ 1615539 w 1939389"/>
                  <a:gd name="connsiteY4" fmla="*/ 156210 h 1626870"/>
                  <a:gd name="connsiteX5" fmla="*/ 1767939 w 1939389"/>
                  <a:gd name="connsiteY5" fmla="*/ 358140 h 1626870"/>
                  <a:gd name="connsiteX6" fmla="*/ 1939389 w 1939389"/>
                  <a:gd name="connsiteY6" fmla="*/ 1626870 h 1626870"/>
                  <a:gd name="connsiteX7" fmla="*/ 1451709 w 1939389"/>
                  <a:gd name="connsiteY7" fmla="*/ 1626870 h 1626870"/>
                  <a:gd name="connsiteX8" fmla="*/ 1466949 w 1939389"/>
                  <a:gd name="connsiteY8" fmla="*/ 472440 h 1626870"/>
                  <a:gd name="connsiteX9" fmla="*/ 0 w 1939389"/>
                  <a:gd name="connsiteY9" fmla="*/ 490971 h 1626870"/>
                  <a:gd name="connsiteX0" fmla="*/ 0 w 1939389"/>
                  <a:gd name="connsiteY0" fmla="*/ 490971 h 1626870"/>
                  <a:gd name="connsiteX1" fmla="*/ 266600 w 1939389"/>
                  <a:gd name="connsiteY1" fmla="*/ 129021 h 1626870"/>
                  <a:gd name="connsiteX2" fmla="*/ 754479 w 1939389"/>
                  <a:gd name="connsiteY2" fmla="*/ 7620 h 1626870"/>
                  <a:gd name="connsiteX3" fmla="*/ 1200249 w 1939389"/>
                  <a:gd name="connsiteY3" fmla="*/ 0 h 1626870"/>
                  <a:gd name="connsiteX4" fmla="*/ 1615539 w 1939389"/>
                  <a:gd name="connsiteY4" fmla="*/ 156210 h 1626870"/>
                  <a:gd name="connsiteX5" fmla="*/ 1767939 w 1939389"/>
                  <a:gd name="connsiteY5" fmla="*/ 358140 h 1626870"/>
                  <a:gd name="connsiteX6" fmla="*/ 1939389 w 1939389"/>
                  <a:gd name="connsiteY6" fmla="*/ 1626870 h 1626870"/>
                  <a:gd name="connsiteX7" fmla="*/ 1451709 w 1939389"/>
                  <a:gd name="connsiteY7" fmla="*/ 1626870 h 1626870"/>
                  <a:gd name="connsiteX8" fmla="*/ 1451610 w 1939389"/>
                  <a:gd name="connsiteY8" fmla="*/ 487421 h 1626870"/>
                  <a:gd name="connsiteX9" fmla="*/ 0 w 1939389"/>
                  <a:gd name="connsiteY9" fmla="*/ 490971 h 1626870"/>
                  <a:gd name="connsiteX0" fmla="*/ 0 w 1939389"/>
                  <a:gd name="connsiteY0" fmla="*/ 490971 h 1626870"/>
                  <a:gd name="connsiteX1" fmla="*/ 266600 w 1939389"/>
                  <a:gd name="connsiteY1" fmla="*/ 129021 h 1626870"/>
                  <a:gd name="connsiteX2" fmla="*/ 754479 w 1939389"/>
                  <a:gd name="connsiteY2" fmla="*/ 7620 h 1626870"/>
                  <a:gd name="connsiteX3" fmla="*/ 1200249 w 1939389"/>
                  <a:gd name="connsiteY3" fmla="*/ 0 h 1626870"/>
                  <a:gd name="connsiteX4" fmla="*/ 1592530 w 1939389"/>
                  <a:gd name="connsiteY4" fmla="*/ 178681 h 1626870"/>
                  <a:gd name="connsiteX5" fmla="*/ 1767939 w 1939389"/>
                  <a:gd name="connsiteY5" fmla="*/ 358140 h 1626870"/>
                  <a:gd name="connsiteX6" fmla="*/ 1939389 w 1939389"/>
                  <a:gd name="connsiteY6" fmla="*/ 1626870 h 1626870"/>
                  <a:gd name="connsiteX7" fmla="*/ 1451709 w 1939389"/>
                  <a:gd name="connsiteY7" fmla="*/ 1626870 h 1626870"/>
                  <a:gd name="connsiteX8" fmla="*/ 1451610 w 1939389"/>
                  <a:gd name="connsiteY8" fmla="*/ 487421 h 1626870"/>
                  <a:gd name="connsiteX9" fmla="*/ 0 w 1939389"/>
                  <a:gd name="connsiteY9" fmla="*/ 490971 h 1626870"/>
                  <a:gd name="connsiteX0" fmla="*/ 0 w 1939389"/>
                  <a:gd name="connsiteY0" fmla="*/ 490971 h 1626870"/>
                  <a:gd name="connsiteX1" fmla="*/ 266600 w 1939389"/>
                  <a:gd name="connsiteY1" fmla="*/ 129021 h 1626870"/>
                  <a:gd name="connsiteX2" fmla="*/ 754479 w 1939389"/>
                  <a:gd name="connsiteY2" fmla="*/ 7620 h 1626870"/>
                  <a:gd name="connsiteX3" fmla="*/ 1200249 w 1939389"/>
                  <a:gd name="connsiteY3" fmla="*/ 0 h 1626870"/>
                  <a:gd name="connsiteX4" fmla="*/ 1592530 w 1939389"/>
                  <a:gd name="connsiteY4" fmla="*/ 178681 h 1626870"/>
                  <a:gd name="connsiteX5" fmla="*/ 1744930 w 1939389"/>
                  <a:gd name="connsiteY5" fmla="*/ 399337 h 1626870"/>
                  <a:gd name="connsiteX6" fmla="*/ 1939389 w 1939389"/>
                  <a:gd name="connsiteY6" fmla="*/ 1626870 h 1626870"/>
                  <a:gd name="connsiteX7" fmla="*/ 1451709 w 1939389"/>
                  <a:gd name="connsiteY7" fmla="*/ 1626870 h 1626870"/>
                  <a:gd name="connsiteX8" fmla="*/ 1451610 w 1939389"/>
                  <a:gd name="connsiteY8" fmla="*/ 487421 h 1626870"/>
                  <a:gd name="connsiteX9" fmla="*/ 0 w 1939389"/>
                  <a:gd name="connsiteY9" fmla="*/ 490971 h 1626870"/>
                  <a:gd name="connsiteX0" fmla="*/ 0 w 1939389"/>
                  <a:gd name="connsiteY0" fmla="*/ 483481 h 1619380"/>
                  <a:gd name="connsiteX1" fmla="*/ 266600 w 1939389"/>
                  <a:gd name="connsiteY1" fmla="*/ 121531 h 1619380"/>
                  <a:gd name="connsiteX2" fmla="*/ 754479 w 1939389"/>
                  <a:gd name="connsiteY2" fmla="*/ 130 h 1619380"/>
                  <a:gd name="connsiteX3" fmla="*/ 1188745 w 1939389"/>
                  <a:gd name="connsiteY3" fmla="*/ 0 h 1619380"/>
                  <a:gd name="connsiteX4" fmla="*/ 1592530 w 1939389"/>
                  <a:gd name="connsiteY4" fmla="*/ 171191 h 1619380"/>
                  <a:gd name="connsiteX5" fmla="*/ 1744930 w 1939389"/>
                  <a:gd name="connsiteY5" fmla="*/ 391847 h 1619380"/>
                  <a:gd name="connsiteX6" fmla="*/ 1939389 w 1939389"/>
                  <a:gd name="connsiteY6" fmla="*/ 1619380 h 1619380"/>
                  <a:gd name="connsiteX7" fmla="*/ 1451709 w 1939389"/>
                  <a:gd name="connsiteY7" fmla="*/ 1619380 h 1619380"/>
                  <a:gd name="connsiteX8" fmla="*/ 1451610 w 1939389"/>
                  <a:gd name="connsiteY8" fmla="*/ 479931 h 1619380"/>
                  <a:gd name="connsiteX9" fmla="*/ 0 w 1939389"/>
                  <a:gd name="connsiteY9" fmla="*/ 483481 h 1619380"/>
                  <a:gd name="connsiteX0" fmla="*/ 0 w 1939389"/>
                  <a:gd name="connsiteY0" fmla="*/ 483481 h 1619380"/>
                  <a:gd name="connsiteX1" fmla="*/ 129697 w 1939389"/>
                  <a:gd name="connsiteY1" fmla="*/ 277492 h 1619380"/>
                  <a:gd name="connsiteX2" fmla="*/ 266600 w 1939389"/>
                  <a:gd name="connsiteY2" fmla="*/ 121531 h 1619380"/>
                  <a:gd name="connsiteX3" fmla="*/ 754479 w 1939389"/>
                  <a:gd name="connsiteY3" fmla="*/ 130 h 1619380"/>
                  <a:gd name="connsiteX4" fmla="*/ 1188745 w 1939389"/>
                  <a:gd name="connsiteY4" fmla="*/ 0 h 1619380"/>
                  <a:gd name="connsiteX5" fmla="*/ 1592530 w 1939389"/>
                  <a:gd name="connsiteY5" fmla="*/ 171191 h 1619380"/>
                  <a:gd name="connsiteX6" fmla="*/ 1744930 w 1939389"/>
                  <a:gd name="connsiteY6" fmla="*/ 391847 h 1619380"/>
                  <a:gd name="connsiteX7" fmla="*/ 1939389 w 1939389"/>
                  <a:gd name="connsiteY7" fmla="*/ 1619380 h 1619380"/>
                  <a:gd name="connsiteX8" fmla="*/ 1451709 w 1939389"/>
                  <a:gd name="connsiteY8" fmla="*/ 1619380 h 1619380"/>
                  <a:gd name="connsiteX9" fmla="*/ 1451610 w 1939389"/>
                  <a:gd name="connsiteY9" fmla="*/ 479931 h 1619380"/>
                  <a:gd name="connsiteX10" fmla="*/ 0 w 1939389"/>
                  <a:gd name="connsiteY10" fmla="*/ 483481 h 1619380"/>
                  <a:gd name="connsiteX0" fmla="*/ 0 w 1939389"/>
                  <a:gd name="connsiteY0" fmla="*/ 483481 h 1619380"/>
                  <a:gd name="connsiteX1" fmla="*/ 129697 w 1939389"/>
                  <a:gd name="connsiteY1" fmla="*/ 277492 h 1619380"/>
                  <a:gd name="connsiteX2" fmla="*/ 266600 w 1939389"/>
                  <a:gd name="connsiteY2" fmla="*/ 121531 h 1619380"/>
                  <a:gd name="connsiteX3" fmla="*/ 501677 w 1939389"/>
                  <a:gd name="connsiteY3" fmla="*/ 26567 h 1619380"/>
                  <a:gd name="connsiteX4" fmla="*/ 754479 w 1939389"/>
                  <a:gd name="connsiteY4" fmla="*/ 130 h 1619380"/>
                  <a:gd name="connsiteX5" fmla="*/ 1188745 w 1939389"/>
                  <a:gd name="connsiteY5" fmla="*/ 0 h 1619380"/>
                  <a:gd name="connsiteX6" fmla="*/ 1592530 w 1939389"/>
                  <a:gd name="connsiteY6" fmla="*/ 171191 h 1619380"/>
                  <a:gd name="connsiteX7" fmla="*/ 1744930 w 1939389"/>
                  <a:gd name="connsiteY7" fmla="*/ 391847 h 1619380"/>
                  <a:gd name="connsiteX8" fmla="*/ 1939389 w 1939389"/>
                  <a:gd name="connsiteY8" fmla="*/ 1619380 h 1619380"/>
                  <a:gd name="connsiteX9" fmla="*/ 1451709 w 1939389"/>
                  <a:gd name="connsiteY9" fmla="*/ 1619380 h 1619380"/>
                  <a:gd name="connsiteX10" fmla="*/ 1451610 w 1939389"/>
                  <a:gd name="connsiteY10" fmla="*/ 479931 h 1619380"/>
                  <a:gd name="connsiteX11" fmla="*/ 0 w 1939389"/>
                  <a:gd name="connsiteY11" fmla="*/ 483481 h 1619380"/>
                  <a:gd name="connsiteX0" fmla="*/ 0 w 1939389"/>
                  <a:gd name="connsiteY0" fmla="*/ 483481 h 1619380"/>
                  <a:gd name="connsiteX1" fmla="*/ 129697 w 1939389"/>
                  <a:gd name="connsiteY1" fmla="*/ 277492 h 1619380"/>
                  <a:gd name="connsiteX2" fmla="*/ 266600 w 1939389"/>
                  <a:gd name="connsiteY2" fmla="*/ 121531 h 1619380"/>
                  <a:gd name="connsiteX3" fmla="*/ 501677 w 1939389"/>
                  <a:gd name="connsiteY3" fmla="*/ 26567 h 1619380"/>
                  <a:gd name="connsiteX4" fmla="*/ 754479 w 1939389"/>
                  <a:gd name="connsiteY4" fmla="*/ 130 h 1619380"/>
                  <a:gd name="connsiteX5" fmla="*/ 1188745 w 1939389"/>
                  <a:gd name="connsiteY5" fmla="*/ 0 h 1619380"/>
                  <a:gd name="connsiteX6" fmla="*/ 1592530 w 1939389"/>
                  <a:gd name="connsiteY6" fmla="*/ 171191 h 1619380"/>
                  <a:gd name="connsiteX7" fmla="*/ 1594608 w 1939389"/>
                  <a:gd name="connsiteY7" fmla="*/ 168883 h 1619380"/>
                  <a:gd name="connsiteX8" fmla="*/ 1744930 w 1939389"/>
                  <a:gd name="connsiteY8" fmla="*/ 391847 h 1619380"/>
                  <a:gd name="connsiteX9" fmla="*/ 1939389 w 1939389"/>
                  <a:gd name="connsiteY9" fmla="*/ 1619380 h 1619380"/>
                  <a:gd name="connsiteX10" fmla="*/ 1451709 w 1939389"/>
                  <a:gd name="connsiteY10" fmla="*/ 1619380 h 1619380"/>
                  <a:gd name="connsiteX11" fmla="*/ 1451610 w 1939389"/>
                  <a:gd name="connsiteY11" fmla="*/ 479931 h 1619380"/>
                  <a:gd name="connsiteX12" fmla="*/ 0 w 1939389"/>
                  <a:gd name="connsiteY12" fmla="*/ 483481 h 1619380"/>
                  <a:gd name="connsiteX0" fmla="*/ 0 w 1939389"/>
                  <a:gd name="connsiteY0" fmla="*/ 483481 h 1619380"/>
                  <a:gd name="connsiteX1" fmla="*/ 129697 w 1939389"/>
                  <a:gd name="connsiteY1" fmla="*/ 277492 h 1619380"/>
                  <a:gd name="connsiteX2" fmla="*/ 266600 w 1939389"/>
                  <a:gd name="connsiteY2" fmla="*/ 121531 h 1619380"/>
                  <a:gd name="connsiteX3" fmla="*/ 501677 w 1939389"/>
                  <a:gd name="connsiteY3" fmla="*/ 26567 h 1619380"/>
                  <a:gd name="connsiteX4" fmla="*/ 754479 w 1939389"/>
                  <a:gd name="connsiteY4" fmla="*/ 130 h 1619380"/>
                  <a:gd name="connsiteX5" fmla="*/ 1188745 w 1939389"/>
                  <a:gd name="connsiteY5" fmla="*/ 0 h 1619380"/>
                  <a:gd name="connsiteX6" fmla="*/ 1395196 w 1939389"/>
                  <a:gd name="connsiteY6" fmla="*/ 93980 h 1619380"/>
                  <a:gd name="connsiteX7" fmla="*/ 1592530 w 1939389"/>
                  <a:gd name="connsiteY7" fmla="*/ 171191 h 1619380"/>
                  <a:gd name="connsiteX8" fmla="*/ 1594608 w 1939389"/>
                  <a:gd name="connsiteY8" fmla="*/ 168883 h 1619380"/>
                  <a:gd name="connsiteX9" fmla="*/ 1744930 w 1939389"/>
                  <a:gd name="connsiteY9" fmla="*/ 391847 h 1619380"/>
                  <a:gd name="connsiteX10" fmla="*/ 1939389 w 1939389"/>
                  <a:gd name="connsiteY10" fmla="*/ 1619380 h 1619380"/>
                  <a:gd name="connsiteX11" fmla="*/ 1451709 w 1939389"/>
                  <a:gd name="connsiteY11" fmla="*/ 1619380 h 1619380"/>
                  <a:gd name="connsiteX12" fmla="*/ 1451610 w 1939389"/>
                  <a:gd name="connsiteY12" fmla="*/ 479931 h 1619380"/>
                  <a:gd name="connsiteX13" fmla="*/ 0 w 1939389"/>
                  <a:gd name="connsiteY13" fmla="*/ 483481 h 1619380"/>
                  <a:gd name="connsiteX0" fmla="*/ 0 w 1939389"/>
                  <a:gd name="connsiteY0" fmla="*/ 483351 h 1619250"/>
                  <a:gd name="connsiteX1" fmla="*/ 129697 w 1939389"/>
                  <a:gd name="connsiteY1" fmla="*/ 277362 h 1619250"/>
                  <a:gd name="connsiteX2" fmla="*/ 266600 w 1939389"/>
                  <a:gd name="connsiteY2" fmla="*/ 121401 h 1619250"/>
                  <a:gd name="connsiteX3" fmla="*/ 501677 w 1939389"/>
                  <a:gd name="connsiteY3" fmla="*/ 26437 h 1619250"/>
                  <a:gd name="connsiteX4" fmla="*/ 754479 w 1939389"/>
                  <a:gd name="connsiteY4" fmla="*/ 0 h 1619250"/>
                  <a:gd name="connsiteX5" fmla="*/ 1181075 w 1939389"/>
                  <a:gd name="connsiteY5" fmla="*/ 14851 h 1619250"/>
                  <a:gd name="connsiteX6" fmla="*/ 1395196 w 1939389"/>
                  <a:gd name="connsiteY6" fmla="*/ 93850 h 1619250"/>
                  <a:gd name="connsiteX7" fmla="*/ 1592530 w 1939389"/>
                  <a:gd name="connsiteY7" fmla="*/ 171061 h 1619250"/>
                  <a:gd name="connsiteX8" fmla="*/ 1594608 w 1939389"/>
                  <a:gd name="connsiteY8" fmla="*/ 168753 h 1619250"/>
                  <a:gd name="connsiteX9" fmla="*/ 1744930 w 1939389"/>
                  <a:gd name="connsiteY9" fmla="*/ 391717 h 1619250"/>
                  <a:gd name="connsiteX10" fmla="*/ 1939389 w 1939389"/>
                  <a:gd name="connsiteY10" fmla="*/ 1619250 h 1619250"/>
                  <a:gd name="connsiteX11" fmla="*/ 1451709 w 1939389"/>
                  <a:gd name="connsiteY11" fmla="*/ 1619250 h 1619250"/>
                  <a:gd name="connsiteX12" fmla="*/ 1451610 w 1939389"/>
                  <a:gd name="connsiteY12" fmla="*/ 479801 h 1619250"/>
                  <a:gd name="connsiteX13" fmla="*/ 0 w 1939389"/>
                  <a:gd name="connsiteY13" fmla="*/ 483351 h 1619250"/>
                  <a:gd name="connsiteX0" fmla="*/ 0 w 1939389"/>
                  <a:gd name="connsiteY0" fmla="*/ 483351 h 1619250"/>
                  <a:gd name="connsiteX1" fmla="*/ 129697 w 1939389"/>
                  <a:gd name="connsiteY1" fmla="*/ 277362 h 1619250"/>
                  <a:gd name="connsiteX2" fmla="*/ 266600 w 1939389"/>
                  <a:gd name="connsiteY2" fmla="*/ 121401 h 1619250"/>
                  <a:gd name="connsiteX3" fmla="*/ 501677 w 1939389"/>
                  <a:gd name="connsiteY3" fmla="*/ 26437 h 1619250"/>
                  <a:gd name="connsiteX4" fmla="*/ 754479 w 1939389"/>
                  <a:gd name="connsiteY4" fmla="*/ 0 h 1619250"/>
                  <a:gd name="connsiteX5" fmla="*/ 1181075 w 1939389"/>
                  <a:gd name="connsiteY5" fmla="*/ 14851 h 1619250"/>
                  <a:gd name="connsiteX6" fmla="*/ 1395196 w 1939389"/>
                  <a:gd name="connsiteY6" fmla="*/ 93850 h 1619250"/>
                  <a:gd name="connsiteX7" fmla="*/ 1592530 w 1939389"/>
                  <a:gd name="connsiteY7" fmla="*/ 171061 h 1619250"/>
                  <a:gd name="connsiteX8" fmla="*/ 1594608 w 1939389"/>
                  <a:gd name="connsiteY8" fmla="*/ 168753 h 1619250"/>
                  <a:gd name="connsiteX9" fmla="*/ 1718086 w 1939389"/>
                  <a:gd name="connsiteY9" fmla="*/ 384226 h 1619250"/>
                  <a:gd name="connsiteX10" fmla="*/ 1939389 w 1939389"/>
                  <a:gd name="connsiteY10" fmla="*/ 1619250 h 1619250"/>
                  <a:gd name="connsiteX11" fmla="*/ 1451709 w 1939389"/>
                  <a:gd name="connsiteY11" fmla="*/ 1619250 h 1619250"/>
                  <a:gd name="connsiteX12" fmla="*/ 1451610 w 1939389"/>
                  <a:gd name="connsiteY12" fmla="*/ 479801 h 1619250"/>
                  <a:gd name="connsiteX13" fmla="*/ 0 w 1939389"/>
                  <a:gd name="connsiteY13" fmla="*/ 483351 h 1619250"/>
                  <a:gd name="connsiteX0" fmla="*/ 0 w 1939389"/>
                  <a:gd name="connsiteY0" fmla="*/ 483351 h 1619250"/>
                  <a:gd name="connsiteX1" fmla="*/ 129697 w 1939389"/>
                  <a:gd name="connsiteY1" fmla="*/ 277362 h 1619250"/>
                  <a:gd name="connsiteX2" fmla="*/ 266600 w 1939389"/>
                  <a:gd name="connsiteY2" fmla="*/ 121401 h 1619250"/>
                  <a:gd name="connsiteX3" fmla="*/ 501677 w 1939389"/>
                  <a:gd name="connsiteY3" fmla="*/ 26437 h 1619250"/>
                  <a:gd name="connsiteX4" fmla="*/ 754479 w 1939389"/>
                  <a:gd name="connsiteY4" fmla="*/ 0 h 1619250"/>
                  <a:gd name="connsiteX5" fmla="*/ 988703 w 1939389"/>
                  <a:gd name="connsiteY5" fmla="*/ 221 h 1619250"/>
                  <a:gd name="connsiteX6" fmla="*/ 1181075 w 1939389"/>
                  <a:gd name="connsiteY6" fmla="*/ 14851 h 1619250"/>
                  <a:gd name="connsiteX7" fmla="*/ 1395196 w 1939389"/>
                  <a:gd name="connsiteY7" fmla="*/ 93850 h 1619250"/>
                  <a:gd name="connsiteX8" fmla="*/ 1592530 w 1939389"/>
                  <a:gd name="connsiteY8" fmla="*/ 171061 h 1619250"/>
                  <a:gd name="connsiteX9" fmla="*/ 1594608 w 1939389"/>
                  <a:gd name="connsiteY9" fmla="*/ 168753 h 1619250"/>
                  <a:gd name="connsiteX10" fmla="*/ 1718086 w 1939389"/>
                  <a:gd name="connsiteY10" fmla="*/ 384226 h 1619250"/>
                  <a:gd name="connsiteX11" fmla="*/ 1939389 w 1939389"/>
                  <a:gd name="connsiteY11" fmla="*/ 1619250 h 1619250"/>
                  <a:gd name="connsiteX12" fmla="*/ 1451709 w 1939389"/>
                  <a:gd name="connsiteY12" fmla="*/ 1619250 h 1619250"/>
                  <a:gd name="connsiteX13" fmla="*/ 1451610 w 1939389"/>
                  <a:gd name="connsiteY13" fmla="*/ 479801 h 1619250"/>
                  <a:gd name="connsiteX14" fmla="*/ 0 w 1939389"/>
                  <a:gd name="connsiteY14" fmla="*/ 483351 h 1619250"/>
                  <a:gd name="connsiteX0" fmla="*/ 0 w 1939389"/>
                  <a:gd name="connsiteY0" fmla="*/ 483351 h 1619250"/>
                  <a:gd name="connsiteX1" fmla="*/ 129697 w 1939389"/>
                  <a:gd name="connsiteY1" fmla="*/ 277362 h 1619250"/>
                  <a:gd name="connsiteX2" fmla="*/ 266600 w 1939389"/>
                  <a:gd name="connsiteY2" fmla="*/ 121401 h 1619250"/>
                  <a:gd name="connsiteX3" fmla="*/ 355953 w 1939389"/>
                  <a:gd name="connsiteY3" fmla="*/ 93850 h 1619250"/>
                  <a:gd name="connsiteX4" fmla="*/ 501677 w 1939389"/>
                  <a:gd name="connsiteY4" fmla="*/ 26437 h 1619250"/>
                  <a:gd name="connsiteX5" fmla="*/ 754479 w 1939389"/>
                  <a:gd name="connsiteY5" fmla="*/ 0 h 1619250"/>
                  <a:gd name="connsiteX6" fmla="*/ 988703 w 1939389"/>
                  <a:gd name="connsiteY6" fmla="*/ 221 h 1619250"/>
                  <a:gd name="connsiteX7" fmla="*/ 1181075 w 1939389"/>
                  <a:gd name="connsiteY7" fmla="*/ 14851 h 1619250"/>
                  <a:gd name="connsiteX8" fmla="*/ 1395196 w 1939389"/>
                  <a:gd name="connsiteY8" fmla="*/ 93850 h 1619250"/>
                  <a:gd name="connsiteX9" fmla="*/ 1592530 w 1939389"/>
                  <a:gd name="connsiteY9" fmla="*/ 171061 h 1619250"/>
                  <a:gd name="connsiteX10" fmla="*/ 1594608 w 1939389"/>
                  <a:gd name="connsiteY10" fmla="*/ 168753 h 1619250"/>
                  <a:gd name="connsiteX11" fmla="*/ 1718086 w 1939389"/>
                  <a:gd name="connsiteY11" fmla="*/ 384226 h 1619250"/>
                  <a:gd name="connsiteX12" fmla="*/ 1939389 w 1939389"/>
                  <a:gd name="connsiteY12" fmla="*/ 1619250 h 1619250"/>
                  <a:gd name="connsiteX13" fmla="*/ 1451709 w 1939389"/>
                  <a:gd name="connsiteY13" fmla="*/ 1619250 h 1619250"/>
                  <a:gd name="connsiteX14" fmla="*/ 1451610 w 1939389"/>
                  <a:gd name="connsiteY14" fmla="*/ 479801 h 1619250"/>
                  <a:gd name="connsiteX15" fmla="*/ 0 w 1939389"/>
                  <a:gd name="connsiteY15" fmla="*/ 483351 h 1619250"/>
                  <a:gd name="connsiteX0" fmla="*/ 0 w 1939389"/>
                  <a:gd name="connsiteY0" fmla="*/ 483351 h 1619250"/>
                  <a:gd name="connsiteX1" fmla="*/ 129697 w 1939389"/>
                  <a:gd name="connsiteY1" fmla="*/ 277362 h 1619250"/>
                  <a:gd name="connsiteX2" fmla="*/ 266600 w 1939389"/>
                  <a:gd name="connsiteY2" fmla="*/ 121401 h 1619250"/>
                  <a:gd name="connsiteX3" fmla="*/ 334862 w 1939389"/>
                  <a:gd name="connsiteY3" fmla="*/ 82615 h 1619250"/>
                  <a:gd name="connsiteX4" fmla="*/ 501677 w 1939389"/>
                  <a:gd name="connsiteY4" fmla="*/ 26437 h 1619250"/>
                  <a:gd name="connsiteX5" fmla="*/ 754479 w 1939389"/>
                  <a:gd name="connsiteY5" fmla="*/ 0 h 1619250"/>
                  <a:gd name="connsiteX6" fmla="*/ 988703 w 1939389"/>
                  <a:gd name="connsiteY6" fmla="*/ 221 h 1619250"/>
                  <a:gd name="connsiteX7" fmla="*/ 1181075 w 1939389"/>
                  <a:gd name="connsiteY7" fmla="*/ 14851 h 1619250"/>
                  <a:gd name="connsiteX8" fmla="*/ 1395196 w 1939389"/>
                  <a:gd name="connsiteY8" fmla="*/ 93850 h 1619250"/>
                  <a:gd name="connsiteX9" fmla="*/ 1592530 w 1939389"/>
                  <a:gd name="connsiteY9" fmla="*/ 171061 h 1619250"/>
                  <a:gd name="connsiteX10" fmla="*/ 1594608 w 1939389"/>
                  <a:gd name="connsiteY10" fmla="*/ 168753 h 1619250"/>
                  <a:gd name="connsiteX11" fmla="*/ 1718086 w 1939389"/>
                  <a:gd name="connsiteY11" fmla="*/ 384226 h 1619250"/>
                  <a:gd name="connsiteX12" fmla="*/ 1939389 w 1939389"/>
                  <a:gd name="connsiteY12" fmla="*/ 1619250 h 1619250"/>
                  <a:gd name="connsiteX13" fmla="*/ 1451709 w 1939389"/>
                  <a:gd name="connsiteY13" fmla="*/ 1619250 h 1619250"/>
                  <a:gd name="connsiteX14" fmla="*/ 1451610 w 1939389"/>
                  <a:gd name="connsiteY14" fmla="*/ 479801 h 1619250"/>
                  <a:gd name="connsiteX15" fmla="*/ 0 w 1939389"/>
                  <a:gd name="connsiteY15" fmla="*/ 483351 h 1619250"/>
                  <a:gd name="connsiteX0" fmla="*/ 0 w 1939389"/>
                  <a:gd name="connsiteY0" fmla="*/ 483351 h 1619250"/>
                  <a:gd name="connsiteX1" fmla="*/ 129697 w 1939389"/>
                  <a:gd name="connsiteY1" fmla="*/ 277362 h 1619250"/>
                  <a:gd name="connsiteX2" fmla="*/ 266600 w 1939389"/>
                  <a:gd name="connsiteY2" fmla="*/ 121401 h 1619250"/>
                  <a:gd name="connsiteX3" fmla="*/ 357871 w 1939389"/>
                  <a:gd name="connsiteY3" fmla="*/ 65761 h 1619250"/>
                  <a:gd name="connsiteX4" fmla="*/ 501677 w 1939389"/>
                  <a:gd name="connsiteY4" fmla="*/ 26437 h 1619250"/>
                  <a:gd name="connsiteX5" fmla="*/ 754479 w 1939389"/>
                  <a:gd name="connsiteY5" fmla="*/ 0 h 1619250"/>
                  <a:gd name="connsiteX6" fmla="*/ 988703 w 1939389"/>
                  <a:gd name="connsiteY6" fmla="*/ 221 h 1619250"/>
                  <a:gd name="connsiteX7" fmla="*/ 1181075 w 1939389"/>
                  <a:gd name="connsiteY7" fmla="*/ 14851 h 1619250"/>
                  <a:gd name="connsiteX8" fmla="*/ 1395196 w 1939389"/>
                  <a:gd name="connsiteY8" fmla="*/ 93850 h 1619250"/>
                  <a:gd name="connsiteX9" fmla="*/ 1592530 w 1939389"/>
                  <a:gd name="connsiteY9" fmla="*/ 171061 h 1619250"/>
                  <a:gd name="connsiteX10" fmla="*/ 1594608 w 1939389"/>
                  <a:gd name="connsiteY10" fmla="*/ 168753 h 1619250"/>
                  <a:gd name="connsiteX11" fmla="*/ 1718086 w 1939389"/>
                  <a:gd name="connsiteY11" fmla="*/ 384226 h 1619250"/>
                  <a:gd name="connsiteX12" fmla="*/ 1939389 w 1939389"/>
                  <a:gd name="connsiteY12" fmla="*/ 1619250 h 1619250"/>
                  <a:gd name="connsiteX13" fmla="*/ 1451709 w 1939389"/>
                  <a:gd name="connsiteY13" fmla="*/ 1619250 h 1619250"/>
                  <a:gd name="connsiteX14" fmla="*/ 1451610 w 1939389"/>
                  <a:gd name="connsiteY14" fmla="*/ 479801 h 1619250"/>
                  <a:gd name="connsiteX15" fmla="*/ 0 w 1939389"/>
                  <a:gd name="connsiteY15" fmla="*/ 483351 h 1619250"/>
                  <a:gd name="connsiteX0" fmla="*/ 0 w 1939389"/>
                  <a:gd name="connsiteY0" fmla="*/ 483351 h 1619250"/>
                  <a:gd name="connsiteX1" fmla="*/ 129697 w 1939389"/>
                  <a:gd name="connsiteY1" fmla="*/ 277362 h 1619250"/>
                  <a:gd name="connsiteX2" fmla="*/ 266600 w 1939389"/>
                  <a:gd name="connsiteY2" fmla="*/ 121401 h 1619250"/>
                  <a:gd name="connsiteX3" fmla="*/ 357871 w 1939389"/>
                  <a:gd name="connsiteY3" fmla="*/ 65761 h 1619250"/>
                  <a:gd name="connsiteX4" fmla="*/ 501677 w 1939389"/>
                  <a:gd name="connsiteY4" fmla="*/ 26437 h 1619250"/>
                  <a:gd name="connsiteX5" fmla="*/ 754479 w 1939389"/>
                  <a:gd name="connsiteY5" fmla="*/ 0 h 1619250"/>
                  <a:gd name="connsiteX6" fmla="*/ 988703 w 1939389"/>
                  <a:gd name="connsiteY6" fmla="*/ 221 h 1619250"/>
                  <a:gd name="connsiteX7" fmla="*/ 1181075 w 1939389"/>
                  <a:gd name="connsiteY7" fmla="*/ 14851 h 1619250"/>
                  <a:gd name="connsiteX8" fmla="*/ 1330004 w 1939389"/>
                  <a:gd name="connsiteY8" fmla="*/ 63889 h 1619250"/>
                  <a:gd name="connsiteX9" fmla="*/ 1395196 w 1939389"/>
                  <a:gd name="connsiteY9" fmla="*/ 93850 h 1619250"/>
                  <a:gd name="connsiteX10" fmla="*/ 1592530 w 1939389"/>
                  <a:gd name="connsiteY10" fmla="*/ 171061 h 1619250"/>
                  <a:gd name="connsiteX11" fmla="*/ 1594608 w 1939389"/>
                  <a:gd name="connsiteY11" fmla="*/ 168753 h 1619250"/>
                  <a:gd name="connsiteX12" fmla="*/ 1718086 w 1939389"/>
                  <a:gd name="connsiteY12" fmla="*/ 384226 h 1619250"/>
                  <a:gd name="connsiteX13" fmla="*/ 1939389 w 1939389"/>
                  <a:gd name="connsiteY13" fmla="*/ 1619250 h 1619250"/>
                  <a:gd name="connsiteX14" fmla="*/ 1451709 w 1939389"/>
                  <a:gd name="connsiteY14" fmla="*/ 1619250 h 1619250"/>
                  <a:gd name="connsiteX15" fmla="*/ 1451610 w 1939389"/>
                  <a:gd name="connsiteY15" fmla="*/ 479801 h 1619250"/>
                  <a:gd name="connsiteX16" fmla="*/ 0 w 1939389"/>
                  <a:gd name="connsiteY16" fmla="*/ 483351 h 1619250"/>
                  <a:gd name="connsiteX0" fmla="*/ 0 w 1939389"/>
                  <a:gd name="connsiteY0" fmla="*/ 483351 h 1619250"/>
                  <a:gd name="connsiteX1" fmla="*/ 129697 w 1939389"/>
                  <a:gd name="connsiteY1" fmla="*/ 277362 h 1619250"/>
                  <a:gd name="connsiteX2" fmla="*/ 266600 w 1939389"/>
                  <a:gd name="connsiteY2" fmla="*/ 121401 h 1619250"/>
                  <a:gd name="connsiteX3" fmla="*/ 357871 w 1939389"/>
                  <a:gd name="connsiteY3" fmla="*/ 65761 h 1619250"/>
                  <a:gd name="connsiteX4" fmla="*/ 501677 w 1939389"/>
                  <a:gd name="connsiteY4" fmla="*/ 26437 h 1619250"/>
                  <a:gd name="connsiteX5" fmla="*/ 754479 w 1939389"/>
                  <a:gd name="connsiteY5" fmla="*/ 0 h 1619250"/>
                  <a:gd name="connsiteX6" fmla="*/ 988703 w 1939389"/>
                  <a:gd name="connsiteY6" fmla="*/ 221 h 1619250"/>
                  <a:gd name="connsiteX7" fmla="*/ 1181075 w 1939389"/>
                  <a:gd name="connsiteY7" fmla="*/ 14851 h 1619250"/>
                  <a:gd name="connsiteX8" fmla="*/ 1330004 w 1939389"/>
                  <a:gd name="connsiteY8" fmla="*/ 63889 h 1619250"/>
                  <a:gd name="connsiteX9" fmla="*/ 1395196 w 1939389"/>
                  <a:gd name="connsiteY9" fmla="*/ 93850 h 1619250"/>
                  <a:gd name="connsiteX10" fmla="*/ 1592530 w 1939389"/>
                  <a:gd name="connsiteY10" fmla="*/ 171061 h 1619250"/>
                  <a:gd name="connsiteX11" fmla="*/ 1594608 w 1939389"/>
                  <a:gd name="connsiteY11" fmla="*/ 168753 h 1619250"/>
                  <a:gd name="connsiteX12" fmla="*/ 1600360 w 1939389"/>
                  <a:gd name="connsiteY12" fmla="*/ 176243 h 1619250"/>
                  <a:gd name="connsiteX13" fmla="*/ 1718086 w 1939389"/>
                  <a:gd name="connsiteY13" fmla="*/ 384226 h 1619250"/>
                  <a:gd name="connsiteX14" fmla="*/ 1939389 w 1939389"/>
                  <a:gd name="connsiteY14" fmla="*/ 1619250 h 1619250"/>
                  <a:gd name="connsiteX15" fmla="*/ 1451709 w 1939389"/>
                  <a:gd name="connsiteY15" fmla="*/ 1619250 h 1619250"/>
                  <a:gd name="connsiteX16" fmla="*/ 1451610 w 1939389"/>
                  <a:gd name="connsiteY16" fmla="*/ 479801 h 1619250"/>
                  <a:gd name="connsiteX17" fmla="*/ 0 w 1939389"/>
                  <a:gd name="connsiteY17" fmla="*/ 483351 h 1619250"/>
                  <a:gd name="connsiteX0" fmla="*/ 0 w 1939389"/>
                  <a:gd name="connsiteY0" fmla="*/ 483351 h 1619250"/>
                  <a:gd name="connsiteX1" fmla="*/ 129697 w 1939389"/>
                  <a:gd name="connsiteY1" fmla="*/ 277362 h 1619250"/>
                  <a:gd name="connsiteX2" fmla="*/ 266600 w 1939389"/>
                  <a:gd name="connsiteY2" fmla="*/ 121401 h 1619250"/>
                  <a:gd name="connsiteX3" fmla="*/ 357871 w 1939389"/>
                  <a:gd name="connsiteY3" fmla="*/ 65761 h 1619250"/>
                  <a:gd name="connsiteX4" fmla="*/ 501677 w 1939389"/>
                  <a:gd name="connsiteY4" fmla="*/ 26437 h 1619250"/>
                  <a:gd name="connsiteX5" fmla="*/ 754479 w 1939389"/>
                  <a:gd name="connsiteY5" fmla="*/ 0 h 1619250"/>
                  <a:gd name="connsiteX6" fmla="*/ 988703 w 1939389"/>
                  <a:gd name="connsiteY6" fmla="*/ 221 h 1619250"/>
                  <a:gd name="connsiteX7" fmla="*/ 1181075 w 1939389"/>
                  <a:gd name="connsiteY7" fmla="*/ 14851 h 1619250"/>
                  <a:gd name="connsiteX8" fmla="*/ 1330004 w 1939389"/>
                  <a:gd name="connsiteY8" fmla="*/ 63889 h 1619250"/>
                  <a:gd name="connsiteX9" fmla="*/ 1395196 w 1939389"/>
                  <a:gd name="connsiteY9" fmla="*/ 93850 h 1619250"/>
                  <a:gd name="connsiteX10" fmla="*/ 1592530 w 1939389"/>
                  <a:gd name="connsiteY10" fmla="*/ 171061 h 1619250"/>
                  <a:gd name="connsiteX11" fmla="*/ 1594608 w 1939389"/>
                  <a:gd name="connsiteY11" fmla="*/ 168753 h 1619250"/>
                  <a:gd name="connsiteX12" fmla="*/ 1671305 w 1939389"/>
                  <a:gd name="connsiteY12" fmla="*/ 236166 h 1619250"/>
                  <a:gd name="connsiteX13" fmla="*/ 1718086 w 1939389"/>
                  <a:gd name="connsiteY13" fmla="*/ 384226 h 1619250"/>
                  <a:gd name="connsiteX14" fmla="*/ 1939389 w 1939389"/>
                  <a:gd name="connsiteY14" fmla="*/ 1619250 h 1619250"/>
                  <a:gd name="connsiteX15" fmla="*/ 1451709 w 1939389"/>
                  <a:gd name="connsiteY15" fmla="*/ 1619250 h 1619250"/>
                  <a:gd name="connsiteX16" fmla="*/ 1451610 w 1939389"/>
                  <a:gd name="connsiteY16" fmla="*/ 479801 h 1619250"/>
                  <a:gd name="connsiteX17" fmla="*/ 0 w 1939389"/>
                  <a:gd name="connsiteY17" fmla="*/ 483351 h 1619250"/>
                  <a:gd name="connsiteX0" fmla="*/ 0 w 1939389"/>
                  <a:gd name="connsiteY0" fmla="*/ 483351 h 1619250"/>
                  <a:gd name="connsiteX1" fmla="*/ 129697 w 1939389"/>
                  <a:gd name="connsiteY1" fmla="*/ 277362 h 1619250"/>
                  <a:gd name="connsiteX2" fmla="*/ 266600 w 1939389"/>
                  <a:gd name="connsiteY2" fmla="*/ 121401 h 1619250"/>
                  <a:gd name="connsiteX3" fmla="*/ 357871 w 1939389"/>
                  <a:gd name="connsiteY3" fmla="*/ 65761 h 1619250"/>
                  <a:gd name="connsiteX4" fmla="*/ 501677 w 1939389"/>
                  <a:gd name="connsiteY4" fmla="*/ 26437 h 1619250"/>
                  <a:gd name="connsiteX5" fmla="*/ 754479 w 1939389"/>
                  <a:gd name="connsiteY5" fmla="*/ 0 h 1619250"/>
                  <a:gd name="connsiteX6" fmla="*/ 988703 w 1939389"/>
                  <a:gd name="connsiteY6" fmla="*/ 221 h 1619250"/>
                  <a:gd name="connsiteX7" fmla="*/ 1181075 w 1939389"/>
                  <a:gd name="connsiteY7" fmla="*/ 14851 h 1619250"/>
                  <a:gd name="connsiteX8" fmla="*/ 1330004 w 1939389"/>
                  <a:gd name="connsiteY8" fmla="*/ 63889 h 1619250"/>
                  <a:gd name="connsiteX9" fmla="*/ 1533251 w 1939389"/>
                  <a:gd name="connsiteY9" fmla="*/ 118194 h 1619250"/>
                  <a:gd name="connsiteX10" fmla="*/ 1592530 w 1939389"/>
                  <a:gd name="connsiteY10" fmla="*/ 171061 h 1619250"/>
                  <a:gd name="connsiteX11" fmla="*/ 1594608 w 1939389"/>
                  <a:gd name="connsiteY11" fmla="*/ 168753 h 1619250"/>
                  <a:gd name="connsiteX12" fmla="*/ 1671305 w 1939389"/>
                  <a:gd name="connsiteY12" fmla="*/ 236166 h 1619250"/>
                  <a:gd name="connsiteX13" fmla="*/ 1718086 w 1939389"/>
                  <a:gd name="connsiteY13" fmla="*/ 384226 h 1619250"/>
                  <a:gd name="connsiteX14" fmla="*/ 1939389 w 1939389"/>
                  <a:gd name="connsiteY14" fmla="*/ 1619250 h 1619250"/>
                  <a:gd name="connsiteX15" fmla="*/ 1451709 w 1939389"/>
                  <a:gd name="connsiteY15" fmla="*/ 1619250 h 1619250"/>
                  <a:gd name="connsiteX16" fmla="*/ 1451610 w 1939389"/>
                  <a:gd name="connsiteY16" fmla="*/ 479801 h 1619250"/>
                  <a:gd name="connsiteX17" fmla="*/ 0 w 1939389"/>
                  <a:gd name="connsiteY17" fmla="*/ 483351 h 1619250"/>
                  <a:gd name="connsiteX0" fmla="*/ 0 w 1939389"/>
                  <a:gd name="connsiteY0" fmla="*/ 483351 h 1619250"/>
                  <a:gd name="connsiteX1" fmla="*/ 129697 w 1939389"/>
                  <a:gd name="connsiteY1" fmla="*/ 277362 h 1619250"/>
                  <a:gd name="connsiteX2" fmla="*/ 266600 w 1939389"/>
                  <a:gd name="connsiteY2" fmla="*/ 121401 h 1619250"/>
                  <a:gd name="connsiteX3" fmla="*/ 357871 w 1939389"/>
                  <a:gd name="connsiteY3" fmla="*/ 65761 h 1619250"/>
                  <a:gd name="connsiteX4" fmla="*/ 501677 w 1939389"/>
                  <a:gd name="connsiteY4" fmla="*/ 26437 h 1619250"/>
                  <a:gd name="connsiteX5" fmla="*/ 754479 w 1939389"/>
                  <a:gd name="connsiteY5" fmla="*/ 0 h 1619250"/>
                  <a:gd name="connsiteX6" fmla="*/ 988703 w 1939389"/>
                  <a:gd name="connsiteY6" fmla="*/ 221 h 1619250"/>
                  <a:gd name="connsiteX7" fmla="*/ 1181075 w 1939389"/>
                  <a:gd name="connsiteY7" fmla="*/ 14851 h 1619250"/>
                  <a:gd name="connsiteX8" fmla="*/ 1370270 w 1939389"/>
                  <a:gd name="connsiteY8" fmla="*/ 43290 h 1619250"/>
                  <a:gd name="connsiteX9" fmla="*/ 1533251 w 1939389"/>
                  <a:gd name="connsiteY9" fmla="*/ 118194 h 1619250"/>
                  <a:gd name="connsiteX10" fmla="*/ 1592530 w 1939389"/>
                  <a:gd name="connsiteY10" fmla="*/ 171061 h 1619250"/>
                  <a:gd name="connsiteX11" fmla="*/ 1594608 w 1939389"/>
                  <a:gd name="connsiteY11" fmla="*/ 168753 h 1619250"/>
                  <a:gd name="connsiteX12" fmla="*/ 1671305 w 1939389"/>
                  <a:gd name="connsiteY12" fmla="*/ 236166 h 1619250"/>
                  <a:gd name="connsiteX13" fmla="*/ 1718086 w 1939389"/>
                  <a:gd name="connsiteY13" fmla="*/ 384226 h 1619250"/>
                  <a:gd name="connsiteX14" fmla="*/ 1939389 w 1939389"/>
                  <a:gd name="connsiteY14" fmla="*/ 1619250 h 1619250"/>
                  <a:gd name="connsiteX15" fmla="*/ 1451709 w 1939389"/>
                  <a:gd name="connsiteY15" fmla="*/ 1619250 h 1619250"/>
                  <a:gd name="connsiteX16" fmla="*/ 1451610 w 1939389"/>
                  <a:gd name="connsiteY16" fmla="*/ 479801 h 1619250"/>
                  <a:gd name="connsiteX17" fmla="*/ 0 w 1939389"/>
                  <a:gd name="connsiteY17" fmla="*/ 483351 h 1619250"/>
                  <a:gd name="connsiteX0" fmla="*/ 0 w 1939389"/>
                  <a:gd name="connsiteY0" fmla="*/ 483351 h 1619250"/>
                  <a:gd name="connsiteX1" fmla="*/ 129697 w 1939389"/>
                  <a:gd name="connsiteY1" fmla="*/ 277362 h 1619250"/>
                  <a:gd name="connsiteX2" fmla="*/ 266600 w 1939389"/>
                  <a:gd name="connsiteY2" fmla="*/ 121401 h 1619250"/>
                  <a:gd name="connsiteX3" fmla="*/ 357871 w 1939389"/>
                  <a:gd name="connsiteY3" fmla="*/ 65761 h 1619250"/>
                  <a:gd name="connsiteX4" fmla="*/ 501677 w 1939389"/>
                  <a:gd name="connsiteY4" fmla="*/ 26437 h 1619250"/>
                  <a:gd name="connsiteX5" fmla="*/ 754479 w 1939389"/>
                  <a:gd name="connsiteY5" fmla="*/ 0 h 1619250"/>
                  <a:gd name="connsiteX6" fmla="*/ 988703 w 1939389"/>
                  <a:gd name="connsiteY6" fmla="*/ 221 h 1619250"/>
                  <a:gd name="connsiteX7" fmla="*/ 1181075 w 1939389"/>
                  <a:gd name="connsiteY7" fmla="*/ 14851 h 1619250"/>
                  <a:gd name="connsiteX8" fmla="*/ 1370270 w 1939389"/>
                  <a:gd name="connsiteY8" fmla="*/ 43290 h 1619250"/>
                  <a:gd name="connsiteX9" fmla="*/ 1515994 w 1939389"/>
                  <a:gd name="connsiteY9" fmla="*/ 118194 h 1619250"/>
                  <a:gd name="connsiteX10" fmla="*/ 1592530 w 1939389"/>
                  <a:gd name="connsiteY10" fmla="*/ 171061 h 1619250"/>
                  <a:gd name="connsiteX11" fmla="*/ 1594608 w 1939389"/>
                  <a:gd name="connsiteY11" fmla="*/ 168753 h 1619250"/>
                  <a:gd name="connsiteX12" fmla="*/ 1671305 w 1939389"/>
                  <a:gd name="connsiteY12" fmla="*/ 236166 h 1619250"/>
                  <a:gd name="connsiteX13" fmla="*/ 1718086 w 1939389"/>
                  <a:gd name="connsiteY13" fmla="*/ 384226 h 1619250"/>
                  <a:gd name="connsiteX14" fmla="*/ 1939389 w 1939389"/>
                  <a:gd name="connsiteY14" fmla="*/ 1619250 h 1619250"/>
                  <a:gd name="connsiteX15" fmla="*/ 1451709 w 1939389"/>
                  <a:gd name="connsiteY15" fmla="*/ 1619250 h 1619250"/>
                  <a:gd name="connsiteX16" fmla="*/ 1451610 w 1939389"/>
                  <a:gd name="connsiteY16" fmla="*/ 479801 h 1619250"/>
                  <a:gd name="connsiteX17" fmla="*/ 0 w 1939389"/>
                  <a:gd name="connsiteY17" fmla="*/ 483351 h 1619250"/>
                  <a:gd name="connsiteX0" fmla="*/ 0 w 1939389"/>
                  <a:gd name="connsiteY0" fmla="*/ 483351 h 1619250"/>
                  <a:gd name="connsiteX1" fmla="*/ 129697 w 1939389"/>
                  <a:gd name="connsiteY1" fmla="*/ 277362 h 1619250"/>
                  <a:gd name="connsiteX2" fmla="*/ 266600 w 1939389"/>
                  <a:gd name="connsiteY2" fmla="*/ 121401 h 1619250"/>
                  <a:gd name="connsiteX3" fmla="*/ 357871 w 1939389"/>
                  <a:gd name="connsiteY3" fmla="*/ 65761 h 1619250"/>
                  <a:gd name="connsiteX4" fmla="*/ 501677 w 1939389"/>
                  <a:gd name="connsiteY4" fmla="*/ 26437 h 1619250"/>
                  <a:gd name="connsiteX5" fmla="*/ 754479 w 1939389"/>
                  <a:gd name="connsiteY5" fmla="*/ 0 h 1619250"/>
                  <a:gd name="connsiteX6" fmla="*/ 988703 w 1939389"/>
                  <a:gd name="connsiteY6" fmla="*/ 221 h 1619250"/>
                  <a:gd name="connsiteX7" fmla="*/ 1181075 w 1939389"/>
                  <a:gd name="connsiteY7" fmla="*/ 14851 h 1619250"/>
                  <a:gd name="connsiteX8" fmla="*/ 1370270 w 1939389"/>
                  <a:gd name="connsiteY8" fmla="*/ 43290 h 1619250"/>
                  <a:gd name="connsiteX9" fmla="*/ 1515994 w 1939389"/>
                  <a:gd name="connsiteY9" fmla="*/ 118194 h 1619250"/>
                  <a:gd name="connsiteX10" fmla="*/ 1592530 w 1939389"/>
                  <a:gd name="connsiteY10" fmla="*/ 171061 h 1619250"/>
                  <a:gd name="connsiteX11" fmla="*/ 1594608 w 1939389"/>
                  <a:gd name="connsiteY11" fmla="*/ 168753 h 1619250"/>
                  <a:gd name="connsiteX12" fmla="*/ 1650213 w 1939389"/>
                  <a:gd name="connsiteY12" fmla="*/ 236166 h 1619250"/>
                  <a:gd name="connsiteX13" fmla="*/ 1718086 w 1939389"/>
                  <a:gd name="connsiteY13" fmla="*/ 384226 h 1619250"/>
                  <a:gd name="connsiteX14" fmla="*/ 1939389 w 1939389"/>
                  <a:gd name="connsiteY14" fmla="*/ 1619250 h 1619250"/>
                  <a:gd name="connsiteX15" fmla="*/ 1451709 w 1939389"/>
                  <a:gd name="connsiteY15" fmla="*/ 1619250 h 1619250"/>
                  <a:gd name="connsiteX16" fmla="*/ 1451610 w 1939389"/>
                  <a:gd name="connsiteY16" fmla="*/ 479801 h 1619250"/>
                  <a:gd name="connsiteX17" fmla="*/ 0 w 1939389"/>
                  <a:gd name="connsiteY17" fmla="*/ 483351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39389" h="1619250">
                    <a:moveTo>
                      <a:pt x="0" y="483351"/>
                    </a:moveTo>
                    <a:cubicBezTo>
                      <a:pt x="34284" y="428420"/>
                      <a:pt x="95413" y="332293"/>
                      <a:pt x="129697" y="277362"/>
                    </a:cubicBezTo>
                    <a:lnTo>
                      <a:pt x="266600" y="121401"/>
                    </a:lnTo>
                    <a:cubicBezTo>
                      <a:pt x="304309" y="90816"/>
                      <a:pt x="318692" y="81588"/>
                      <a:pt x="357871" y="65761"/>
                    </a:cubicBezTo>
                    <a:cubicBezTo>
                      <a:pt x="397050" y="49934"/>
                      <a:pt x="435256" y="42079"/>
                      <a:pt x="501677" y="26437"/>
                    </a:cubicBezTo>
                    <a:lnTo>
                      <a:pt x="754479" y="0"/>
                    </a:lnTo>
                    <a:lnTo>
                      <a:pt x="988703" y="221"/>
                    </a:lnTo>
                    <a:lnTo>
                      <a:pt x="1181075" y="14851"/>
                    </a:lnTo>
                    <a:lnTo>
                      <a:pt x="1370270" y="43290"/>
                    </a:lnTo>
                    <a:lnTo>
                      <a:pt x="1515994" y="118194"/>
                    </a:lnTo>
                    <a:lnTo>
                      <a:pt x="1592530" y="171061"/>
                    </a:lnTo>
                    <a:lnTo>
                      <a:pt x="1594608" y="168753"/>
                    </a:lnTo>
                    <a:lnTo>
                      <a:pt x="1650213" y="236166"/>
                    </a:lnTo>
                    <a:lnTo>
                      <a:pt x="1718086" y="384226"/>
                    </a:lnTo>
                    <a:lnTo>
                      <a:pt x="1939389" y="1619250"/>
                    </a:lnTo>
                    <a:lnTo>
                      <a:pt x="1451709" y="1619250"/>
                    </a:lnTo>
                    <a:cubicBezTo>
                      <a:pt x="1451676" y="1239434"/>
                      <a:pt x="1451643" y="859617"/>
                      <a:pt x="1451610" y="479801"/>
                    </a:cubicBezTo>
                    <a:lnTo>
                      <a:pt x="0" y="483351"/>
                    </a:lnTo>
                    <a:close/>
                  </a:path>
                </a:pathLst>
              </a:custGeom>
              <a:solidFill>
                <a:schemeClr val="bg1">
                  <a:lumMod val="75000"/>
                  <a:lumOff val="25000"/>
                </a:schemeClr>
              </a:solidFill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3" name="Dowolny kształt: kształt 22">
                <a:extLst>
                  <a:ext uri="{FF2B5EF4-FFF2-40B4-BE49-F238E27FC236}">
                    <a16:creationId xmlns:a16="http://schemas.microsoft.com/office/drawing/2014/main" id="{E273240A-549B-6E52-10C6-C38C3162FAAD}"/>
                  </a:ext>
                </a:extLst>
              </p:cNvPr>
              <p:cNvSpPr/>
              <p:nvPr/>
            </p:nvSpPr>
            <p:spPr>
              <a:xfrm>
                <a:off x="3469148" y="1844824"/>
                <a:ext cx="1977855" cy="1368147"/>
              </a:xfrm>
              <a:custGeom>
                <a:avLst/>
                <a:gdLst>
                  <a:gd name="connsiteX0" fmla="*/ 0 w 1949400"/>
                  <a:gd name="connsiteY0" fmla="*/ 0 h 1186815"/>
                  <a:gd name="connsiteX1" fmla="*/ 289560 w 1949400"/>
                  <a:gd name="connsiteY1" fmla="*/ 66675 h 1186815"/>
                  <a:gd name="connsiteX2" fmla="*/ 289560 w 1949400"/>
                  <a:gd name="connsiteY2" fmla="*/ 66675 h 1186815"/>
                  <a:gd name="connsiteX3" fmla="*/ 403860 w 1949400"/>
                  <a:gd name="connsiteY3" fmla="*/ 125730 h 1186815"/>
                  <a:gd name="connsiteX4" fmla="*/ 533400 w 1949400"/>
                  <a:gd name="connsiteY4" fmla="*/ 333375 h 1186815"/>
                  <a:gd name="connsiteX5" fmla="*/ 613410 w 1949400"/>
                  <a:gd name="connsiteY5" fmla="*/ 377190 h 1186815"/>
                  <a:gd name="connsiteX6" fmla="*/ 727710 w 1949400"/>
                  <a:gd name="connsiteY6" fmla="*/ 375285 h 1186815"/>
                  <a:gd name="connsiteX7" fmla="*/ 1741170 w 1949400"/>
                  <a:gd name="connsiteY7" fmla="*/ 375285 h 1186815"/>
                  <a:gd name="connsiteX8" fmla="*/ 1901190 w 1949400"/>
                  <a:gd name="connsiteY8" fmla="*/ 381000 h 1186815"/>
                  <a:gd name="connsiteX9" fmla="*/ 1946910 w 1949400"/>
                  <a:gd name="connsiteY9" fmla="*/ 464820 h 1186815"/>
                  <a:gd name="connsiteX10" fmla="*/ 1939290 w 1949400"/>
                  <a:gd name="connsiteY10" fmla="*/ 1186815 h 1186815"/>
                  <a:gd name="connsiteX0" fmla="*/ 0 w 1949400"/>
                  <a:gd name="connsiteY0" fmla="*/ 0 h 1186815"/>
                  <a:gd name="connsiteX1" fmla="*/ 289560 w 1949400"/>
                  <a:gd name="connsiteY1" fmla="*/ 66675 h 1186815"/>
                  <a:gd name="connsiteX2" fmla="*/ 289560 w 1949400"/>
                  <a:gd name="connsiteY2" fmla="*/ 66675 h 1186815"/>
                  <a:gd name="connsiteX3" fmla="*/ 403860 w 1949400"/>
                  <a:gd name="connsiteY3" fmla="*/ 125730 h 1186815"/>
                  <a:gd name="connsiteX4" fmla="*/ 533400 w 1949400"/>
                  <a:gd name="connsiteY4" fmla="*/ 333375 h 1186815"/>
                  <a:gd name="connsiteX5" fmla="*/ 613410 w 1949400"/>
                  <a:gd name="connsiteY5" fmla="*/ 377190 h 1186815"/>
                  <a:gd name="connsiteX6" fmla="*/ 727710 w 1949400"/>
                  <a:gd name="connsiteY6" fmla="*/ 375285 h 1186815"/>
                  <a:gd name="connsiteX7" fmla="*/ 1741170 w 1949400"/>
                  <a:gd name="connsiteY7" fmla="*/ 375285 h 1186815"/>
                  <a:gd name="connsiteX8" fmla="*/ 1901190 w 1949400"/>
                  <a:gd name="connsiteY8" fmla="*/ 381000 h 1186815"/>
                  <a:gd name="connsiteX9" fmla="*/ 1897380 w 1949400"/>
                  <a:gd name="connsiteY9" fmla="*/ 377190 h 1186815"/>
                  <a:gd name="connsiteX10" fmla="*/ 1946910 w 1949400"/>
                  <a:gd name="connsiteY10" fmla="*/ 464820 h 1186815"/>
                  <a:gd name="connsiteX11" fmla="*/ 1939290 w 1949400"/>
                  <a:gd name="connsiteY11" fmla="*/ 1186815 h 1186815"/>
                  <a:gd name="connsiteX0" fmla="*/ 0 w 1949400"/>
                  <a:gd name="connsiteY0" fmla="*/ 0 h 1186815"/>
                  <a:gd name="connsiteX1" fmla="*/ 289560 w 1949400"/>
                  <a:gd name="connsiteY1" fmla="*/ 66675 h 1186815"/>
                  <a:gd name="connsiteX2" fmla="*/ 289560 w 1949400"/>
                  <a:gd name="connsiteY2" fmla="*/ 66675 h 1186815"/>
                  <a:gd name="connsiteX3" fmla="*/ 403860 w 1949400"/>
                  <a:gd name="connsiteY3" fmla="*/ 125730 h 1186815"/>
                  <a:gd name="connsiteX4" fmla="*/ 533400 w 1949400"/>
                  <a:gd name="connsiteY4" fmla="*/ 333375 h 1186815"/>
                  <a:gd name="connsiteX5" fmla="*/ 613410 w 1949400"/>
                  <a:gd name="connsiteY5" fmla="*/ 377190 h 1186815"/>
                  <a:gd name="connsiteX6" fmla="*/ 727710 w 1949400"/>
                  <a:gd name="connsiteY6" fmla="*/ 375285 h 1186815"/>
                  <a:gd name="connsiteX7" fmla="*/ 1741170 w 1949400"/>
                  <a:gd name="connsiteY7" fmla="*/ 375285 h 1186815"/>
                  <a:gd name="connsiteX8" fmla="*/ 1901190 w 1949400"/>
                  <a:gd name="connsiteY8" fmla="*/ 381000 h 1186815"/>
                  <a:gd name="connsiteX9" fmla="*/ 1943100 w 1949400"/>
                  <a:gd name="connsiteY9" fmla="*/ 403860 h 1186815"/>
                  <a:gd name="connsiteX10" fmla="*/ 1946910 w 1949400"/>
                  <a:gd name="connsiteY10" fmla="*/ 464820 h 1186815"/>
                  <a:gd name="connsiteX11" fmla="*/ 1939290 w 1949400"/>
                  <a:gd name="connsiteY11" fmla="*/ 1186815 h 1186815"/>
                  <a:gd name="connsiteX0" fmla="*/ 0 w 1949400"/>
                  <a:gd name="connsiteY0" fmla="*/ 0 h 1186815"/>
                  <a:gd name="connsiteX1" fmla="*/ 289560 w 1949400"/>
                  <a:gd name="connsiteY1" fmla="*/ 66675 h 1186815"/>
                  <a:gd name="connsiteX2" fmla="*/ 289560 w 1949400"/>
                  <a:gd name="connsiteY2" fmla="*/ 66675 h 1186815"/>
                  <a:gd name="connsiteX3" fmla="*/ 403860 w 1949400"/>
                  <a:gd name="connsiteY3" fmla="*/ 125730 h 1186815"/>
                  <a:gd name="connsiteX4" fmla="*/ 533400 w 1949400"/>
                  <a:gd name="connsiteY4" fmla="*/ 333375 h 1186815"/>
                  <a:gd name="connsiteX5" fmla="*/ 613410 w 1949400"/>
                  <a:gd name="connsiteY5" fmla="*/ 377190 h 1186815"/>
                  <a:gd name="connsiteX6" fmla="*/ 727710 w 1949400"/>
                  <a:gd name="connsiteY6" fmla="*/ 375285 h 1186815"/>
                  <a:gd name="connsiteX7" fmla="*/ 1741170 w 1949400"/>
                  <a:gd name="connsiteY7" fmla="*/ 375285 h 1186815"/>
                  <a:gd name="connsiteX8" fmla="*/ 1901190 w 1949400"/>
                  <a:gd name="connsiteY8" fmla="*/ 381000 h 1186815"/>
                  <a:gd name="connsiteX9" fmla="*/ 1943100 w 1949400"/>
                  <a:gd name="connsiteY9" fmla="*/ 403860 h 1186815"/>
                  <a:gd name="connsiteX10" fmla="*/ 1946910 w 1949400"/>
                  <a:gd name="connsiteY10" fmla="*/ 464820 h 1186815"/>
                  <a:gd name="connsiteX11" fmla="*/ 1939290 w 1949400"/>
                  <a:gd name="connsiteY11" fmla="*/ 1186815 h 118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49400" h="1186815">
                    <a:moveTo>
                      <a:pt x="0" y="0"/>
                    </a:moveTo>
                    <a:lnTo>
                      <a:pt x="289560" y="66675"/>
                    </a:lnTo>
                    <a:lnTo>
                      <a:pt x="289560" y="66675"/>
                    </a:lnTo>
                    <a:cubicBezTo>
                      <a:pt x="308610" y="76517"/>
                      <a:pt x="363220" y="81280"/>
                      <a:pt x="403860" y="125730"/>
                    </a:cubicBezTo>
                    <a:cubicBezTo>
                      <a:pt x="444500" y="170180"/>
                      <a:pt x="498475" y="291465"/>
                      <a:pt x="533400" y="333375"/>
                    </a:cubicBezTo>
                    <a:cubicBezTo>
                      <a:pt x="568325" y="375285"/>
                      <a:pt x="581025" y="370205"/>
                      <a:pt x="613410" y="377190"/>
                    </a:cubicBezTo>
                    <a:cubicBezTo>
                      <a:pt x="645795" y="384175"/>
                      <a:pt x="727710" y="375285"/>
                      <a:pt x="727710" y="375285"/>
                    </a:cubicBezTo>
                    <a:lnTo>
                      <a:pt x="1741170" y="375285"/>
                    </a:lnTo>
                    <a:cubicBezTo>
                      <a:pt x="1936750" y="376238"/>
                      <a:pt x="1867535" y="376237"/>
                      <a:pt x="1901190" y="381000"/>
                    </a:cubicBezTo>
                    <a:cubicBezTo>
                      <a:pt x="1934845" y="385763"/>
                      <a:pt x="1903095" y="376555"/>
                      <a:pt x="1943100" y="403860"/>
                    </a:cubicBezTo>
                    <a:cubicBezTo>
                      <a:pt x="1950720" y="417830"/>
                      <a:pt x="1939925" y="329883"/>
                      <a:pt x="1946910" y="464820"/>
                    </a:cubicBezTo>
                    <a:cubicBezTo>
                      <a:pt x="1953260" y="599122"/>
                      <a:pt x="1946275" y="892968"/>
                      <a:pt x="1939290" y="1186815"/>
                    </a:cubicBezTo>
                  </a:path>
                </a:pathLst>
              </a:custGeom>
              <a:noFill/>
              <a:ln w="7302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9" name="Prostokąt 28">
                <a:extLst>
                  <a:ext uri="{FF2B5EF4-FFF2-40B4-BE49-F238E27FC236}">
                    <a16:creationId xmlns:a16="http://schemas.microsoft.com/office/drawing/2014/main" id="{F3869060-82F2-6A4C-8E88-773B1D39692A}"/>
                  </a:ext>
                </a:extLst>
              </p:cNvPr>
              <p:cNvSpPr/>
              <p:nvPr/>
            </p:nvSpPr>
            <p:spPr>
              <a:xfrm>
                <a:off x="3006360" y="1789697"/>
                <a:ext cx="1073416" cy="1485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 29">
                <a:extLst>
                  <a:ext uri="{FF2B5EF4-FFF2-40B4-BE49-F238E27FC236}">
                    <a16:creationId xmlns:a16="http://schemas.microsoft.com/office/drawing/2014/main" id="{947C974A-92DA-2DAB-63EF-48E31029C888}"/>
                  </a:ext>
                </a:extLst>
              </p:cNvPr>
              <p:cNvSpPr/>
              <p:nvPr/>
            </p:nvSpPr>
            <p:spPr>
              <a:xfrm rot="12500243">
                <a:off x="2869997" y="1594405"/>
                <a:ext cx="1073416" cy="1485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cxnSp>
            <p:nvCxnSpPr>
              <p:cNvPr id="33" name="Łącznik prosty ze strzałką 32">
                <a:extLst>
                  <a:ext uri="{FF2B5EF4-FFF2-40B4-BE49-F238E27FC236}">
                    <a16:creationId xmlns:a16="http://schemas.microsoft.com/office/drawing/2014/main" id="{11CFB50A-750A-4831-6FD8-A2CF29C341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89139" y="1435632"/>
                <a:ext cx="16285" cy="316863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Łącznik prosty ze strzałką 34">
                <a:extLst>
                  <a:ext uri="{FF2B5EF4-FFF2-40B4-BE49-F238E27FC236}">
                    <a16:creationId xmlns:a16="http://schemas.microsoft.com/office/drawing/2014/main" id="{721CA046-1536-F715-664A-9B74AA9CE0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8209" y="2096613"/>
                <a:ext cx="310083" cy="6251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Łącznik prosty ze strzałką 37">
                <a:extLst>
                  <a:ext uri="{FF2B5EF4-FFF2-40B4-BE49-F238E27FC236}">
                    <a16:creationId xmlns:a16="http://schemas.microsoft.com/office/drawing/2014/main" id="{C06191E6-66D1-E776-D3F1-76B635B4E0CF}"/>
                  </a:ext>
                </a:extLst>
              </p:cNvPr>
              <p:cNvCxnSpPr>
                <a:cxnSpLocks/>
                <a:endCxn id="16" idx="31"/>
              </p:cNvCxnSpPr>
              <p:nvPr/>
            </p:nvCxnSpPr>
            <p:spPr>
              <a:xfrm>
                <a:off x="3132195" y="1367160"/>
                <a:ext cx="367614" cy="781778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Łącznik prosty ze strzałką 38">
                <a:extLst>
                  <a:ext uri="{FF2B5EF4-FFF2-40B4-BE49-F238E27FC236}">
                    <a16:creationId xmlns:a16="http://schemas.microsoft.com/office/drawing/2014/main" id="{12D49403-C836-59D8-6C52-2A459F2507B8}"/>
                  </a:ext>
                </a:extLst>
              </p:cNvPr>
              <p:cNvCxnSpPr>
                <a:cxnSpLocks/>
                <a:stCxn id="13" idx="1"/>
                <a:endCxn id="15" idx="3"/>
              </p:cNvCxnSpPr>
              <p:nvPr/>
            </p:nvCxnSpPr>
            <p:spPr>
              <a:xfrm flipH="1" flipV="1">
                <a:off x="5605920" y="3212971"/>
                <a:ext cx="226809" cy="335339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Łącznik prosty ze strzałką 41">
                <a:extLst>
                  <a:ext uri="{FF2B5EF4-FFF2-40B4-BE49-F238E27FC236}">
                    <a16:creationId xmlns:a16="http://schemas.microsoft.com/office/drawing/2014/main" id="{D24919F7-6E26-0CDF-EAB9-4BE2E9E28086}"/>
                  </a:ext>
                </a:extLst>
              </p:cNvPr>
              <p:cNvCxnSpPr>
                <a:cxnSpLocks/>
                <a:stCxn id="9" idx="3"/>
                <a:endCxn id="7" idx="1"/>
              </p:cNvCxnSpPr>
              <p:nvPr/>
            </p:nvCxnSpPr>
            <p:spPr>
              <a:xfrm flipV="1">
                <a:off x="5284571" y="3212970"/>
                <a:ext cx="237841" cy="305463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Łącznik prosty ze strzałką 44">
                <a:extLst>
                  <a:ext uri="{FF2B5EF4-FFF2-40B4-BE49-F238E27FC236}">
                    <a16:creationId xmlns:a16="http://schemas.microsoft.com/office/drawing/2014/main" id="{D84527D2-6CD5-A47B-944F-8F032061AB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94695" y="2366624"/>
                <a:ext cx="468573" cy="286476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Łącznik prosty ze strzałką 48">
                <a:extLst>
                  <a:ext uri="{FF2B5EF4-FFF2-40B4-BE49-F238E27FC236}">
                    <a16:creationId xmlns:a16="http://schemas.microsoft.com/office/drawing/2014/main" id="{BED0EAF2-C2BA-D36B-B0AF-12912ACF04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63752" y="1435632"/>
                <a:ext cx="13958" cy="445025"/>
              </a:xfrm>
              <a:prstGeom prst="straightConnector1">
                <a:avLst/>
              </a:prstGeom>
              <a:ln w="412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pole tekstowe 52">
                <a:extLst>
                  <a:ext uri="{FF2B5EF4-FFF2-40B4-BE49-F238E27FC236}">
                    <a16:creationId xmlns:a16="http://schemas.microsoft.com/office/drawing/2014/main" id="{C3A878CB-7703-B339-89A2-9554B63E58B7}"/>
                  </a:ext>
                </a:extLst>
              </p:cNvPr>
              <p:cNvSpPr txBox="1"/>
              <p:nvPr/>
            </p:nvSpPr>
            <p:spPr>
              <a:xfrm>
                <a:off x="3359696" y="2520058"/>
                <a:ext cx="2372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>
                    <a:solidFill>
                      <a:schemeClr val="bg1"/>
                    </a:solidFill>
                  </a:rPr>
                  <a:t>Wew. elektroda</a:t>
                </a:r>
              </a:p>
            </p:txBody>
          </p:sp>
          <p:sp>
            <p:nvSpPr>
              <p:cNvPr id="54" name="pole tekstowe 53">
                <a:extLst>
                  <a:ext uri="{FF2B5EF4-FFF2-40B4-BE49-F238E27FC236}">
                    <a16:creationId xmlns:a16="http://schemas.microsoft.com/office/drawing/2014/main" id="{14BCB62B-86BF-D04E-9E0E-A9327AC29552}"/>
                  </a:ext>
                </a:extLst>
              </p:cNvPr>
              <p:cNvSpPr txBox="1"/>
              <p:nvPr/>
            </p:nvSpPr>
            <p:spPr>
              <a:xfrm>
                <a:off x="3641979" y="2849366"/>
                <a:ext cx="23725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400">
                    <a:solidFill>
                      <a:schemeClr val="bg1"/>
                    </a:solidFill>
                  </a:rPr>
                  <a:t>Podłoże</a:t>
                </a:r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pole tekstowe 55">
                <a:extLst>
                  <a:ext uri="{FF2B5EF4-FFF2-40B4-BE49-F238E27FC236}">
                    <a16:creationId xmlns:a16="http://schemas.microsoft.com/office/drawing/2014/main" id="{43F6EAF4-BCC3-4015-621E-EAD95A8272DC}"/>
                  </a:ext>
                </a:extLst>
              </p:cNvPr>
              <p:cNvSpPr txBox="1"/>
              <p:nvPr/>
            </p:nvSpPr>
            <p:spPr>
              <a:xfrm>
                <a:off x="4858078" y="1116386"/>
                <a:ext cx="2540183" cy="312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400"/>
                  <a:t>Spoiwo lutownicze</a:t>
                </a:r>
              </a:p>
            </p:txBody>
          </p:sp>
          <p:sp>
            <p:nvSpPr>
              <p:cNvPr id="57" name="pole tekstowe 56">
                <a:extLst>
                  <a:ext uri="{FF2B5EF4-FFF2-40B4-BE49-F238E27FC236}">
                    <a16:creationId xmlns:a16="http://schemas.microsoft.com/office/drawing/2014/main" id="{71BA0702-DEE5-9BF9-C102-6F21D2E67401}"/>
                  </a:ext>
                </a:extLst>
              </p:cNvPr>
              <p:cNvSpPr txBox="1"/>
              <p:nvPr/>
            </p:nvSpPr>
            <p:spPr>
              <a:xfrm rot="16200000">
                <a:off x="1490083" y="1998785"/>
                <a:ext cx="2372520" cy="300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000"/>
                  <a:t>Powłoka ochronna</a:t>
                </a:r>
              </a:p>
            </p:txBody>
          </p:sp>
          <p:sp>
            <p:nvSpPr>
              <p:cNvPr id="60" name="pole tekstowe 59">
                <a:extLst>
                  <a:ext uri="{FF2B5EF4-FFF2-40B4-BE49-F238E27FC236}">
                    <a16:creationId xmlns:a16="http://schemas.microsoft.com/office/drawing/2014/main" id="{DB346EEF-40D3-309E-147D-7DEB8BFACA07}"/>
                  </a:ext>
                </a:extLst>
              </p:cNvPr>
              <p:cNvSpPr txBox="1"/>
              <p:nvPr/>
            </p:nvSpPr>
            <p:spPr>
              <a:xfrm>
                <a:off x="1505190" y="1073915"/>
                <a:ext cx="2372520" cy="270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000"/>
                  <a:t>Materiał oporowy</a:t>
                </a:r>
              </a:p>
            </p:txBody>
          </p:sp>
          <p:sp>
            <p:nvSpPr>
              <p:cNvPr id="1028" name="pole tekstowe 1027">
                <a:extLst>
                  <a:ext uri="{FF2B5EF4-FFF2-40B4-BE49-F238E27FC236}">
                    <a16:creationId xmlns:a16="http://schemas.microsoft.com/office/drawing/2014/main" id="{26698AA7-CFBB-AA7A-404A-1009661376AF}"/>
                  </a:ext>
                </a:extLst>
              </p:cNvPr>
              <p:cNvSpPr txBox="1"/>
              <p:nvPr/>
            </p:nvSpPr>
            <p:spPr>
              <a:xfrm>
                <a:off x="3413589" y="1058410"/>
                <a:ext cx="1411780" cy="312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400" b="1">
                    <a:solidFill>
                      <a:srgbClr val="FF0000"/>
                    </a:solidFill>
                  </a:rPr>
                  <a:t>Separacja</a:t>
                </a:r>
              </a:p>
            </p:txBody>
          </p:sp>
        </p:grpSp>
        <p:sp>
          <p:nvSpPr>
            <p:cNvPr id="1031" name="pole tekstowe 1030">
              <a:extLst>
                <a:ext uri="{FF2B5EF4-FFF2-40B4-BE49-F238E27FC236}">
                  <a16:creationId xmlns:a16="http://schemas.microsoft.com/office/drawing/2014/main" id="{BF2BFE4D-6405-AC5E-BEB2-B3E01A63C339}"/>
                </a:ext>
              </a:extLst>
            </p:cNvPr>
            <p:cNvSpPr txBox="1"/>
            <p:nvPr/>
          </p:nvSpPr>
          <p:spPr>
            <a:xfrm>
              <a:off x="8065264" y="2591935"/>
              <a:ext cx="2107761" cy="287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/>
                <a:t>Elektroda pośrednia</a:t>
              </a:r>
            </a:p>
          </p:txBody>
        </p:sp>
      </p:grpSp>
      <p:sp>
        <p:nvSpPr>
          <p:cNvPr id="1036" name="pole tekstowe 1035">
            <a:extLst>
              <a:ext uri="{FF2B5EF4-FFF2-40B4-BE49-F238E27FC236}">
                <a16:creationId xmlns:a16="http://schemas.microsoft.com/office/drawing/2014/main" id="{619BE3EB-17B5-59E2-FA96-A3172BEB6FCD}"/>
              </a:ext>
            </a:extLst>
          </p:cNvPr>
          <p:cNvSpPr txBox="1"/>
          <p:nvPr/>
        </p:nvSpPr>
        <p:spPr>
          <a:xfrm>
            <a:off x="95867" y="774787"/>
            <a:ext cx="556359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/>
          </a:p>
          <a:p>
            <a:r>
              <a:rPr lang="pl-PL" sz="2400"/>
              <a:t>Wewnętrzna elektroda oddziela się od pośredniej pod wpływem </a:t>
            </a:r>
            <a:r>
              <a:rPr lang="pl-PL" sz="2400" err="1"/>
              <a:t>naprężeń</a:t>
            </a:r>
            <a:r>
              <a:rPr lang="pl-PL" sz="2400"/>
              <a:t>.</a:t>
            </a:r>
          </a:p>
          <a:p>
            <a:endParaRPr lang="pl-PL" sz="2400"/>
          </a:p>
          <a:p>
            <a:r>
              <a:rPr lang="pl-PL" sz="2400" b="1" u="sng"/>
              <a:t>Mechanizm:</a:t>
            </a:r>
            <a:endParaRPr lang="pl-PL" sz="2400"/>
          </a:p>
          <a:p>
            <a:r>
              <a:rPr lang="pl-PL" sz="2400"/>
              <a:t>Nadmierne kurczenie się lutowia, zginanie płytki.</a:t>
            </a:r>
          </a:p>
          <a:p>
            <a:endParaRPr lang="pl-PL" sz="2400"/>
          </a:p>
          <a:p>
            <a:r>
              <a:rPr lang="pl-PL" sz="2400" b="1" u="sng"/>
              <a:t>Skutki:</a:t>
            </a:r>
          </a:p>
          <a:p>
            <a:r>
              <a:rPr lang="pl-PL" sz="2400"/>
              <a:t>Wzrost rezystancji, zerwanie obwodu.</a:t>
            </a:r>
          </a:p>
          <a:p>
            <a:endParaRPr lang="pl-PL" sz="2400"/>
          </a:p>
          <a:p>
            <a:r>
              <a:rPr lang="pl-PL" sz="2400" b="1" u="sng"/>
              <a:t>Przyczyny:</a:t>
            </a:r>
          </a:p>
          <a:p>
            <a:r>
              <a:rPr lang="pl-PL" sz="2400"/>
              <a:t>Nadmiar lutowia, niewłaściwe warunki </a:t>
            </a:r>
            <a:r>
              <a:rPr lang="pl-PL" sz="2400" err="1"/>
              <a:t>reflow</a:t>
            </a:r>
            <a:r>
              <a:rPr lang="pl-PL" sz="2400"/>
              <a:t>, </a:t>
            </a:r>
          </a:p>
          <a:p>
            <a:endParaRPr lang="pl-PL" sz="2400"/>
          </a:p>
          <a:p>
            <a:endParaRPr lang="pl-PL"/>
          </a:p>
        </p:txBody>
      </p:sp>
      <p:sp>
        <p:nvSpPr>
          <p:cNvPr id="1041" name="pole tekstowe 1040">
            <a:extLst>
              <a:ext uri="{FF2B5EF4-FFF2-40B4-BE49-F238E27FC236}">
                <a16:creationId xmlns:a16="http://schemas.microsoft.com/office/drawing/2014/main" id="{3F970770-7035-AD25-BCBD-85B294148907}"/>
              </a:ext>
            </a:extLst>
          </p:cNvPr>
          <p:cNvSpPr txBox="1"/>
          <p:nvPr/>
        </p:nvSpPr>
        <p:spPr>
          <a:xfrm>
            <a:off x="6054734" y="4155465"/>
            <a:ext cx="59143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u="sng"/>
              <a:t>Zapobieganie:</a:t>
            </a:r>
          </a:p>
          <a:p>
            <a:r>
              <a:rPr lang="pl-PL" sz="2400"/>
              <a:t>Odpowiednia ilość lutowia i prawidłowe warunki </a:t>
            </a:r>
            <a:r>
              <a:rPr lang="pl-PL" sz="2400" err="1"/>
              <a:t>reflow</a:t>
            </a:r>
            <a:r>
              <a:rPr lang="pl-PL" sz="2400"/>
              <a:t>.</a:t>
            </a:r>
          </a:p>
          <a:p>
            <a:endParaRPr lang="pl-PL" sz="2400"/>
          </a:p>
          <a:p>
            <a:r>
              <a:rPr lang="pl-PL" sz="2400"/>
              <a:t>Kryterium: T ≥ t ≥ T/3</a:t>
            </a:r>
          </a:p>
          <a:p>
            <a:r>
              <a:rPr lang="pl-PL" sz="2400"/>
              <a:t>(T: wysokość chipu, t: wysokość lutowia)</a:t>
            </a:r>
          </a:p>
        </p:txBody>
      </p:sp>
      <p:grpSp>
        <p:nvGrpSpPr>
          <p:cNvPr id="28" name="Grupa 27">
            <a:extLst>
              <a:ext uri="{FF2B5EF4-FFF2-40B4-BE49-F238E27FC236}">
                <a16:creationId xmlns:a16="http://schemas.microsoft.com/office/drawing/2014/main" id="{9ABCDE7C-397A-921E-2E24-62A21AF5A736}"/>
              </a:ext>
            </a:extLst>
          </p:cNvPr>
          <p:cNvGrpSpPr/>
          <p:nvPr/>
        </p:nvGrpSpPr>
        <p:grpSpPr>
          <a:xfrm>
            <a:off x="6960816" y="3597365"/>
            <a:ext cx="5127622" cy="784291"/>
            <a:chOff x="6986484" y="3291762"/>
            <a:chExt cx="4133013" cy="563007"/>
          </a:xfrm>
        </p:grpSpPr>
        <p:sp>
          <p:nvSpPr>
            <p:cNvPr id="52" name="pole tekstowe 51">
              <a:extLst>
                <a:ext uri="{FF2B5EF4-FFF2-40B4-BE49-F238E27FC236}">
                  <a16:creationId xmlns:a16="http://schemas.microsoft.com/office/drawing/2014/main" id="{E2DC178E-F448-FDE8-BFF3-7727214BDE0A}"/>
                </a:ext>
              </a:extLst>
            </p:cNvPr>
            <p:cNvSpPr txBox="1"/>
            <p:nvPr/>
          </p:nvSpPr>
          <p:spPr>
            <a:xfrm>
              <a:off x="9737792" y="3346610"/>
              <a:ext cx="1381705" cy="508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/>
                <a:t>Zew. elektroda</a:t>
              </a:r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FCE1BF11-BB02-1678-A807-078D93464188}"/>
                </a:ext>
              </a:extLst>
            </p:cNvPr>
            <p:cNvSpPr/>
            <p:nvPr/>
          </p:nvSpPr>
          <p:spPr>
            <a:xfrm>
              <a:off x="6986484" y="3381415"/>
              <a:ext cx="2071934" cy="283882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56C33BC3-3325-82EF-86A8-62FD84D121E3}"/>
                </a:ext>
              </a:extLst>
            </p:cNvPr>
            <p:cNvSpPr/>
            <p:nvPr/>
          </p:nvSpPr>
          <p:spPr>
            <a:xfrm>
              <a:off x="9647089" y="3291762"/>
              <a:ext cx="1101141" cy="526552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5" name="Prostokąt 24">
            <a:extLst>
              <a:ext uri="{FF2B5EF4-FFF2-40B4-BE49-F238E27FC236}">
                <a16:creationId xmlns:a16="http://schemas.microsoft.com/office/drawing/2014/main" id="{6B435101-AB7C-2330-3F74-33A751EB4778}"/>
              </a:ext>
            </a:extLst>
          </p:cNvPr>
          <p:cNvSpPr/>
          <p:nvPr/>
        </p:nvSpPr>
        <p:spPr>
          <a:xfrm rot="5400000">
            <a:off x="4888806" y="2258831"/>
            <a:ext cx="2295061" cy="400113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7" name="Grupa 26">
            <a:extLst>
              <a:ext uri="{FF2B5EF4-FFF2-40B4-BE49-F238E27FC236}">
                <a16:creationId xmlns:a16="http://schemas.microsoft.com/office/drawing/2014/main" id="{1979DAF4-04BA-6CF1-95B7-5E2992A1638D}"/>
              </a:ext>
            </a:extLst>
          </p:cNvPr>
          <p:cNvGrpSpPr/>
          <p:nvPr/>
        </p:nvGrpSpPr>
        <p:grpSpPr>
          <a:xfrm>
            <a:off x="4566012" y="240609"/>
            <a:ext cx="7199475" cy="601607"/>
            <a:chOff x="4954390" y="233098"/>
            <a:chExt cx="5802987" cy="431867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C41EE7C4-A9CF-9BD2-5177-FD1951AB0EB4}"/>
                </a:ext>
              </a:extLst>
            </p:cNvPr>
            <p:cNvSpPr/>
            <p:nvPr/>
          </p:nvSpPr>
          <p:spPr>
            <a:xfrm>
              <a:off x="8498593" y="341242"/>
              <a:ext cx="2258784" cy="323723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14FA5272-183B-1844-35ED-DDC4FAF2063D}"/>
                </a:ext>
              </a:extLst>
            </p:cNvPr>
            <p:cNvSpPr/>
            <p:nvPr/>
          </p:nvSpPr>
          <p:spPr>
            <a:xfrm>
              <a:off x="4954390" y="233098"/>
              <a:ext cx="1690772" cy="349204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D0F4DD44-6ADA-B195-BAC9-B03C71893B29}"/>
                </a:ext>
              </a:extLst>
            </p:cNvPr>
            <p:cNvSpPr/>
            <p:nvPr/>
          </p:nvSpPr>
          <p:spPr>
            <a:xfrm>
              <a:off x="6942135" y="247908"/>
              <a:ext cx="1280619" cy="408250"/>
            </a:xfrm>
            <a:prstGeom prst="rect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052F1D4-F304-362E-4EBF-AE02E5169073}"/>
              </a:ext>
            </a:extLst>
          </p:cNvPr>
          <p:cNvSpPr txBox="1"/>
          <p:nvPr/>
        </p:nvSpPr>
        <p:spPr>
          <a:xfrm>
            <a:off x="44217" y="6529503"/>
            <a:ext cx="8713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/>
              <a:t>Panasonic - https://industrial.panasonic.com/ww/ds/products-resistors/chip-resistors/failure-mode#01</a:t>
            </a:r>
          </a:p>
        </p:txBody>
      </p:sp>
    </p:spTree>
    <p:extLst>
      <p:ext uri="{BB962C8B-B14F-4D97-AF65-F5344CB8AC3E}">
        <p14:creationId xmlns:p14="http://schemas.microsoft.com/office/powerpoint/2010/main" val="1142193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A0450-A061-AFBE-6285-23EB82AF9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C0FCFD91-7D37-4258-A17A-C2D2D5DA2DA6}"/>
              </a:ext>
            </a:extLst>
          </p:cNvPr>
          <p:cNvSpPr txBox="1">
            <a:spLocks/>
          </p:cNvSpPr>
          <p:nvPr/>
        </p:nvSpPr>
        <p:spPr>
          <a:xfrm>
            <a:off x="0" y="-5715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/>
              <a:t>Odporność na ESD</a:t>
            </a:r>
          </a:p>
        </p:txBody>
      </p:sp>
      <p:pic>
        <p:nvPicPr>
          <p:cNvPr id="1026" name="Picture 2" descr="Obraz wyjściowy">
            <a:extLst>
              <a:ext uri="{FF2B5EF4-FFF2-40B4-BE49-F238E27FC236}">
                <a16:creationId xmlns:a16="http://schemas.microsoft.com/office/drawing/2014/main" id="{B131DBE4-A1AA-A011-C5AF-5184C8336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" y="995727"/>
            <a:ext cx="11064240" cy="46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2414CCFC-A680-CE58-9945-BD667CB9D7A0}"/>
              </a:ext>
            </a:extLst>
          </p:cNvPr>
          <p:cNvSpPr/>
          <p:nvPr/>
        </p:nvSpPr>
        <p:spPr>
          <a:xfrm>
            <a:off x="2024380" y="2334260"/>
            <a:ext cx="3235960" cy="2524760"/>
          </a:xfrm>
          <a:prstGeom prst="rect">
            <a:avLst/>
          </a:prstGeom>
          <a:noFill/>
          <a:ln w="222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E2123CB2-2CE1-C01D-A3B1-E8B6DC3B023B}"/>
              </a:ext>
            </a:extLst>
          </p:cNvPr>
          <p:cNvSpPr/>
          <p:nvPr/>
        </p:nvSpPr>
        <p:spPr>
          <a:xfrm>
            <a:off x="7561580" y="2334260"/>
            <a:ext cx="3235960" cy="2524760"/>
          </a:xfrm>
          <a:prstGeom prst="rect">
            <a:avLst/>
          </a:prstGeom>
          <a:noFill/>
          <a:ln w="222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9D2BCA8-56E2-535D-EE9F-B3073785C4D4}"/>
              </a:ext>
            </a:extLst>
          </p:cNvPr>
          <p:cNvSpPr txBox="1"/>
          <p:nvPr/>
        </p:nvSpPr>
        <p:spPr>
          <a:xfrm>
            <a:off x="6096000" y="6499423"/>
            <a:ext cx="70713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/>
              <a:t>ROHM https://www.rohm.com/electronics-basics/resistors/chip-resistor-failure-modes</a:t>
            </a:r>
          </a:p>
        </p:txBody>
      </p:sp>
    </p:spTree>
    <p:extLst>
      <p:ext uri="{BB962C8B-B14F-4D97-AF65-F5344CB8AC3E}">
        <p14:creationId xmlns:p14="http://schemas.microsoft.com/office/powerpoint/2010/main" val="3515470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11D72-C277-A46F-E166-350924601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7E3539-B6DC-3379-DE7A-69F2BCE98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0484"/>
            <a:ext cx="9144000" cy="653852"/>
          </a:xfrm>
        </p:spPr>
        <p:txBody>
          <a:bodyPr>
            <a:normAutofit/>
          </a:bodyPr>
          <a:lstStyle/>
          <a:p>
            <a:r>
              <a:rPr lang="pl-PL" b="1" dirty="0"/>
              <a:t>Odporność na ESD</a:t>
            </a:r>
          </a:p>
        </p:txBody>
      </p:sp>
      <p:pic>
        <p:nvPicPr>
          <p:cNvPr id="11266" name="Picture 2" descr="Obraz wyjściowy">
            <a:extLst>
              <a:ext uri="{FF2B5EF4-FFF2-40B4-BE49-F238E27FC236}">
                <a16:creationId xmlns:a16="http://schemas.microsoft.com/office/drawing/2014/main" id="{67D4FABD-1EC4-503E-B93F-D813B1D24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20367"/>
            <a:ext cx="9612406" cy="57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578E378-32BE-6025-E1F6-4044AD200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280" y="29012"/>
            <a:ext cx="1493520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717A9E3-F919-66A0-2D7D-E01F21514A18}"/>
              </a:ext>
            </a:extLst>
          </p:cNvPr>
          <p:cNvSpPr txBox="1"/>
          <p:nvPr/>
        </p:nvSpPr>
        <p:spPr>
          <a:xfrm>
            <a:off x="10654962" y="1522532"/>
            <a:ext cx="1382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i="1"/>
              <a:t>Inżynierski Płot Chestertona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8E3FC93-A3E1-513E-6076-3D3929A3D563}"/>
              </a:ext>
            </a:extLst>
          </p:cNvPr>
          <p:cNvSpPr txBox="1"/>
          <p:nvPr/>
        </p:nvSpPr>
        <p:spPr>
          <a:xfrm>
            <a:off x="9662160" y="6551989"/>
            <a:ext cx="25298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/>
              <a:t>KOA  ESD </a:t>
            </a:r>
            <a:r>
              <a:rPr lang="pl-PL" sz="1200" err="1"/>
              <a:t>capability</a:t>
            </a:r>
            <a:r>
              <a:rPr lang="pl-PL" sz="1200"/>
              <a:t> of </a:t>
            </a:r>
            <a:r>
              <a:rPr lang="pl-PL" sz="1200" err="1"/>
              <a:t>resistors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1330227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37F5F-2750-04E7-0E2F-C95EF5744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F41C39-F4A4-40A6-508C-0EF4D770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2256"/>
            <a:ext cx="9144000" cy="1143000"/>
          </a:xfrm>
        </p:spPr>
        <p:txBody>
          <a:bodyPr/>
          <a:lstStyle/>
          <a:p>
            <a:r>
              <a:rPr lang="pl-PL" b="1" dirty="0"/>
              <a:t>Odporność na ESD</a:t>
            </a:r>
          </a:p>
        </p:txBody>
      </p:sp>
      <p:pic>
        <p:nvPicPr>
          <p:cNvPr id="12294" name="Picture 6" descr="Obraz wyjściowy">
            <a:extLst>
              <a:ext uri="{FF2B5EF4-FFF2-40B4-BE49-F238E27FC236}">
                <a16:creationId xmlns:a16="http://schemas.microsoft.com/office/drawing/2014/main" id="{48A124DC-3BA5-6015-ED36-623AE7B88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02" y="1874849"/>
            <a:ext cx="11870024" cy="455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70DD8C0-6C34-2196-F6C9-09DDB2FB2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080" y="-10160"/>
            <a:ext cx="1493520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A691090-1E10-40A3-7891-850406B4D4E0}"/>
              </a:ext>
            </a:extLst>
          </p:cNvPr>
          <p:cNvSpPr txBox="1"/>
          <p:nvPr/>
        </p:nvSpPr>
        <p:spPr>
          <a:xfrm>
            <a:off x="9292384" y="314960"/>
            <a:ext cx="1382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i="1"/>
              <a:t>Inżynierski Płot Chestertona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61580DA-1122-88C3-AEF8-BA06A05A46FB}"/>
              </a:ext>
            </a:extLst>
          </p:cNvPr>
          <p:cNvSpPr txBox="1"/>
          <p:nvPr/>
        </p:nvSpPr>
        <p:spPr>
          <a:xfrm>
            <a:off x="9662160" y="6551989"/>
            <a:ext cx="25298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/>
              <a:t>KOA  ESD </a:t>
            </a:r>
            <a:r>
              <a:rPr lang="pl-PL" sz="1200" err="1"/>
              <a:t>capability</a:t>
            </a:r>
            <a:r>
              <a:rPr lang="pl-PL" sz="1200"/>
              <a:t> of </a:t>
            </a:r>
            <a:r>
              <a:rPr lang="pl-PL" sz="1200" err="1"/>
              <a:t>resistors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1295708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14D70-986F-8F9B-0C59-D64D876E6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9122E5-50B3-3FD5-EF4A-B74CD98E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59432"/>
            <a:ext cx="9144000" cy="1143000"/>
          </a:xfrm>
        </p:spPr>
        <p:txBody>
          <a:bodyPr/>
          <a:lstStyle/>
          <a:p>
            <a:r>
              <a:rPr lang="pl-PL" b="1" dirty="0"/>
              <a:t>Odporność na ESD</a:t>
            </a:r>
          </a:p>
        </p:txBody>
      </p:sp>
      <p:pic>
        <p:nvPicPr>
          <p:cNvPr id="12292" name="Picture 4" descr="Obraz wyjściowy">
            <a:extLst>
              <a:ext uri="{FF2B5EF4-FFF2-40B4-BE49-F238E27FC236}">
                <a16:creationId xmlns:a16="http://schemas.microsoft.com/office/drawing/2014/main" id="{CD91E4B6-B27A-58A5-4902-C61D54719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32" y="1556792"/>
            <a:ext cx="11770136" cy="491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AA28CB3-70A5-822D-FA37-7B786C274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548" y="0"/>
            <a:ext cx="1493520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9AB8A86-90A8-33AD-0E45-AB9A2D861F7B}"/>
              </a:ext>
            </a:extLst>
          </p:cNvPr>
          <p:cNvSpPr txBox="1"/>
          <p:nvPr/>
        </p:nvSpPr>
        <p:spPr>
          <a:xfrm>
            <a:off x="9144000" y="746760"/>
            <a:ext cx="1382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i="1"/>
              <a:t>Inżynierski Płot Chestertona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1EDE207-FC77-CB4A-A6FA-776CFFB7FC6E}"/>
              </a:ext>
            </a:extLst>
          </p:cNvPr>
          <p:cNvSpPr txBox="1"/>
          <p:nvPr/>
        </p:nvSpPr>
        <p:spPr>
          <a:xfrm>
            <a:off x="9662160" y="6551989"/>
            <a:ext cx="25298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/>
              <a:t>KOA  ESD </a:t>
            </a:r>
            <a:r>
              <a:rPr lang="pl-PL" sz="1200" err="1"/>
              <a:t>capability</a:t>
            </a:r>
            <a:r>
              <a:rPr lang="pl-PL" sz="1200"/>
              <a:t> of </a:t>
            </a:r>
            <a:r>
              <a:rPr lang="pl-PL" sz="1200" err="1"/>
              <a:t>resistors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571660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28571-BFDD-58C0-1C70-189033168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93C7BA-36DD-2512-B06E-3DA9B9326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3" y="-571500"/>
            <a:ext cx="9144000" cy="1143000"/>
          </a:xfrm>
        </p:spPr>
        <p:txBody>
          <a:bodyPr/>
          <a:lstStyle/>
          <a:p>
            <a:r>
              <a:rPr lang="pl-PL" b="1"/>
              <a:t>Przyczyny śmierci rezystora</a:t>
            </a:r>
          </a:p>
        </p:txBody>
      </p:sp>
      <p:pic>
        <p:nvPicPr>
          <p:cNvPr id="4" name="Obraz 3" descr="Obraz zawierający na wolnym powietrzu, gniazd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53B8C5D-E223-74B3-2BB0-A8C89DE9F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84" y="3727010"/>
            <a:ext cx="2562225" cy="1333500"/>
          </a:xfrm>
          <a:prstGeom prst="rect">
            <a:avLst/>
          </a:prstGeom>
        </p:spPr>
      </p:pic>
      <p:pic>
        <p:nvPicPr>
          <p:cNvPr id="7" name="Obraz 6" descr="Obraz zawierający tekst, czarne i białe, samochód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2A94F50-9DEF-ACA7-A273-23BBF8259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408" y="1444606"/>
            <a:ext cx="2582669" cy="145736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749977B-2BB9-0D16-1141-0844F9A63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97" y="1491308"/>
            <a:ext cx="2395035" cy="1164090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4CAA2148-2BF5-F4C6-6038-FBA5A1A7FA8E}"/>
              </a:ext>
            </a:extLst>
          </p:cNvPr>
          <p:cNvSpPr/>
          <p:nvPr/>
        </p:nvSpPr>
        <p:spPr>
          <a:xfrm>
            <a:off x="3774783" y="3030562"/>
            <a:ext cx="2867900" cy="45095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90DA949-64D8-789F-42E8-951770410FAB}"/>
              </a:ext>
            </a:extLst>
          </p:cNvPr>
          <p:cNvSpPr txBox="1"/>
          <p:nvPr/>
        </p:nvSpPr>
        <p:spPr>
          <a:xfrm>
            <a:off x="3804619" y="3033257"/>
            <a:ext cx="3297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/>
              <a:t>Przeciążenie Impulsem</a:t>
            </a:r>
            <a:endParaRPr lang="pl-PL" sz="240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7F20F899-92DF-6349-7C9B-46851A480E33}"/>
              </a:ext>
            </a:extLst>
          </p:cNvPr>
          <p:cNvSpPr/>
          <p:nvPr/>
        </p:nvSpPr>
        <p:spPr>
          <a:xfrm>
            <a:off x="3670507" y="5247686"/>
            <a:ext cx="3030184" cy="45095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050950B-2DF7-9BFF-80F3-1F06C7CE7BD3}"/>
              </a:ext>
            </a:extLst>
          </p:cNvPr>
          <p:cNvSpPr txBox="1"/>
          <p:nvPr/>
        </p:nvSpPr>
        <p:spPr>
          <a:xfrm>
            <a:off x="3670507" y="5273110"/>
            <a:ext cx="3297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/>
              <a:t>Przeciążenie Długotrwałe</a:t>
            </a:r>
            <a:endParaRPr lang="pl-PL" sz="240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06A5F90-8886-A69C-CC42-0D382B5DF0A8}"/>
              </a:ext>
            </a:extLst>
          </p:cNvPr>
          <p:cNvSpPr txBox="1"/>
          <p:nvPr/>
        </p:nvSpPr>
        <p:spPr>
          <a:xfrm>
            <a:off x="830673" y="2725480"/>
            <a:ext cx="2181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/>
              <a:t>    Poglądowy </a:t>
            </a:r>
            <a:br>
              <a:rPr lang="pl-PL" sz="2000"/>
            </a:br>
            <a:r>
              <a:rPr lang="pl-PL" sz="2000"/>
              <a:t>Stan wejściowy</a:t>
            </a:r>
            <a:endParaRPr lang="pl-PL" sz="2400"/>
          </a:p>
        </p:txBody>
      </p:sp>
      <p:pic>
        <p:nvPicPr>
          <p:cNvPr id="17" name="Obraz 16" descr="Obraz zawierający szkic, rysowanie, sztuka, ilustracj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6ECEEDC-9EF2-0C72-E98B-FB5C9532D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351" y="1491308"/>
            <a:ext cx="4625711" cy="4625711"/>
          </a:xfrm>
          <a:prstGeom prst="rect">
            <a:avLst/>
          </a:prstGeom>
        </p:spPr>
      </p:pic>
      <p:pic>
        <p:nvPicPr>
          <p:cNvPr id="19" name="Obraz 18" descr="Obraz zawierający czaszka, Fotografia martwej natury, martwa natura, sztu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1A2A7FD-9DC6-7AE1-EA5C-410336D4CC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89" y="0"/>
            <a:ext cx="1545021" cy="1545021"/>
          </a:xfrm>
          <a:prstGeom prst="rect">
            <a:avLst/>
          </a:prstGeom>
        </p:spPr>
      </p:pic>
      <p:pic>
        <p:nvPicPr>
          <p:cNvPr id="3" name="Grafika 2" descr="Szkło powiększające z wypełnieniem pełnym">
            <a:extLst>
              <a:ext uri="{FF2B5EF4-FFF2-40B4-BE49-F238E27FC236}">
                <a16:creationId xmlns:a16="http://schemas.microsoft.com/office/drawing/2014/main" id="{72BEDE77-4B8F-6AFB-E0C6-2AEF71097C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4200032" flipV="1">
            <a:off x="4669620" y="2362006"/>
            <a:ext cx="672630" cy="630928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1D37ED45-CE95-CB7C-676A-241E95BE3564}"/>
              </a:ext>
            </a:extLst>
          </p:cNvPr>
          <p:cNvSpPr/>
          <p:nvPr/>
        </p:nvSpPr>
        <p:spPr>
          <a:xfrm>
            <a:off x="530412" y="2725480"/>
            <a:ext cx="2442320" cy="70788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ACBB7EA-F083-09E5-DAA0-D866955C7C63}"/>
              </a:ext>
            </a:extLst>
          </p:cNvPr>
          <p:cNvSpPr txBox="1">
            <a:spLocks/>
          </p:cNvSpPr>
          <p:nvPr/>
        </p:nvSpPr>
        <p:spPr>
          <a:xfrm>
            <a:off x="294175" y="959314"/>
            <a:ext cx="9144000" cy="3708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/>
              <a:t>Łatwość diagnozy przeciążenia mocą,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CD8BEBDA-0C67-B962-A16B-2F7D1C264D75}"/>
              </a:ext>
            </a:extLst>
          </p:cNvPr>
          <p:cNvSpPr txBox="1">
            <a:spLocks/>
          </p:cNvSpPr>
          <p:nvPr/>
        </p:nvSpPr>
        <p:spPr>
          <a:xfrm>
            <a:off x="218365" y="5777704"/>
            <a:ext cx="4391238" cy="9252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/>
              <a:t>Problemy z diagnozą uszkodzeniem przed ESD 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D0F506F4-1657-53AF-24A3-6AE1FBC6A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617" y="6390559"/>
            <a:ext cx="67762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KOA </a:t>
            </a:r>
            <a:r>
              <a:rPr kumimoji="0" lang="pl-PL" altLang="pl-PL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Pulse</a:t>
            </a:r>
            <a:r>
              <a:rPr kumimoji="0" lang="pl-PL" altLang="pl-PL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l-PL" altLang="pl-PL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power</a:t>
            </a:r>
            <a:r>
              <a:rPr kumimoji="0" lang="pl-PL" altLang="pl-PL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l-PL" altLang="pl-PL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evaluation</a:t>
            </a:r>
            <a:r>
              <a:rPr kumimoji="0" lang="pl-PL" altLang="pl-PL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l-PL" altLang="pl-PL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using</a:t>
            </a:r>
            <a:r>
              <a:rPr kumimoji="0" lang="pl-PL" altLang="pl-PL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l-PL" altLang="pl-PL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equivalent</a:t>
            </a:r>
            <a:r>
              <a:rPr kumimoji="0" lang="pl-PL" altLang="pl-PL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l-PL" altLang="pl-PL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rectangular</a:t>
            </a:r>
            <a:r>
              <a:rPr kumimoji="0" lang="pl-PL" altLang="pl-PL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l-PL" altLang="pl-PL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waves</a:t>
            </a:r>
            <a:endParaRPr kumimoji="0" lang="pl-PL" altLang="pl-PL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269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A0C2A-064B-B1E6-6820-1708F9FE6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F68DDE-7B3B-EC9C-BBF3-5941509D2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" y="-99392"/>
            <a:ext cx="12498560" cy="1143000"/>
          </a:xfrm>
        </p:spPr>
        <p:txBody>
          <a:bodyPr/>
          <a:lstStyle/>
          <a:p>
            <a:r>
              <a:rPr lang="pl-PL" b="1"/>
              <a:t>Bifilarnie </a:t>
            </a:r>
            <a:r>
              <a:rPr lang="pl-PL" b="0" i="0">
                <a:solidFill>
                  <a:srgbClr val="92D050"/>
                </a:solidFill>
                <a:effectLst/>
                <a:latin typeface="Arial Unicode MS"/>
              </a:rPr>
              <a:t>≠ bezindukcyjnie ≠ tak samo</a:t>
            </a:r>
            <a:br>
              <a:rPr lang="pl-PL" b="0" i="0">
                <a:solidFill>
                  <a:srgbClr val="92D050"/>
                </a:solidFill>
                <a:effectLst/>
                <a:latin typeface="Arial Unicode MS"/>
              </a:rPr>
            </a:br>
            <a:endParaRPr lang="pl-PL" b="1">
              <a:solidFill>
                <a:srgbClr val="92D050"/>
              </a:solidFill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F1A2043-CFD6-F3C3-CCC2-46585C991E70}"/>
              </a:ext>
            </a:extLst>
          </p:cNvPr>
          <p:cNvSpPr/>
          <p:nvPr/>
        </p:nvSpPr>
        <p:spPr>
          <a:xfrm>
            <a:off x="96081" y="548680"/>
            <a:ext cx="5886714" cy="6192688"/>
          </a:xfrm>
          <a:prstGeom prst="rect">
            <a:avLst/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A934A6D-A380-36DD-3662-71AE80F966E8}"/>
              </a:ext>
            </a:extLst>
          </p:cNvPr>
          <p:cNvSpPr/>
          <p:nvPr/>
        </p:nvSpPr>
        <p:spPr>
          <a:xfrm>
            <a:off x="6096000" y="548680"/>
            <a:ext cx="5959366" cy="6192688"/>
          </a:xfrm>
          <a:prstGeom prst="rect">
            <a:avLst/>
          </a:pr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BE4A5D2-3D31-EE7E-37A1-DE9847D55A0D}"/>
              </a:ext>
            </a:extLst>
          </p:cNvPr>
          <p:cNvSpPr txBox="1"/>
          <p:nvPr/>
        </p:nvSpPr>
        <p:spPr>
          <a:xfrm>
            <a:off x="6271788" y="3520278"/>
            <a:ext cx="3497702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pl-PL" sz="2000" b="1" u="sng" dirty="0"/>
            </a:br>
            <a:r>
              <a:rPr lang="pl-PL" sz="2000" b="1" u="sng" dirty="0"/>
              <a:t>Uzwojenie </a:t>
            </a:r>
            <a:r>
              <a:rPr lang="pl-PL" sz="2000" b="1" u="sng" dirty="0" err="1"/>
              <a:t>Ayrton</a:t>
            </a:r>
            <a:r>
              <a:rPr lang="pl-PL" sz="2000" b="1" u="sng" dirty="0"/>
              <a:t>-Perry</a:t>
            </a:r>
          </a:p>
          <a:p>
            <a:br>
              <a:rPr lang="pl-PL" sz="2000" b="1" u="sng" dirty="0"/>
            </a:br>
            <a:r>
              <a:rPr lang="pl-PL" sz="2000" b="1" dirty="0"/>
              <a:t>Specjalne nawinięcie (przeciwbieżne).</a:t>
            </a:r>
          </a:p>
          <a:p>
            <a:endParaRPr lang="pl-PL" sz="2000" b="1" dirty="0"/>
          </a:p>
          <a:p>
            <a:r>
              <a:rPr lang="pl-PL" sz="2000" b="1" dirty="0"/>
              <a:t>Najniższa indukcyjność (wśród drutowych)</a:t>
            </a:r>
          </a:p>
          <a:p>
            <a:endParaRPr lang="pl-PL" sz="2000" b="1" dirty="0"/>
          </a:p>
          <a:p>
            <a:r>
              <a:rPr lang="pl-PL" sz="2000" b="1" dirty="0"/>
              <a:t>Minimalna pojemność.</a:t>
            </a:r>
          </a:p>
          <a:p>
            <a:endParaRPr lang="pl-PL" sz="2000" b="1" dirty="0"/>
          </a:p>
          <a:p>
            <a:br>
              <a:rPr lang="pl-PL" sz="2000" b="1" u="sng" dirty="0"/>
            </a:br>
            <a:endParaRPr lang="pl-PL" sz="2000" b="1" u="sng" dirty="0"/>
          </a:p>
          <a:p>
            <a:endParaRPr lang="pl-PL" sz="2000" b="1" u="sng" dirty="0"/>
          </a:p>
          <a:p>
            <a:endParaRPr lang="pl-PL" sz="2000" b="1" u="sng" dirty="0"/>
          </a:p>
          <a:p>
            <a:endParaRPr lang="pl-PL" sz="2000" b="1" u="sng" dirty="0"/>
          </a:p>
          <a:p>
            <a:endParaRPr lang="pl-PL" sz="2000" b="1" u="sng" dirty="0"/>
          </a:p>
          <a:p>
            <a:endParaRPr lang="pl-PL" sz="2000" b="1" u="sng" dirty="0"/>
          </a:p>
          <a:p>
            <a:endParaRPr lang="pl-PL" sz="2000" b="1" u="sng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9454236-1233-9EF1-D572-8BB02CA146FB}"/>
              </a:ext>
            </a:extLst>
          </p:cNvPr>
          <p:cNvSpPr txBox="1"/>
          <p:nvPr/>
        </p:nvSpPr>
        <p:spPr>
          <a:xfrm>
            <a:off x="105633" y="4615764"/>
            <a:ext cx="5886714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200" b="1" u="sng" dirty="0"/>
              <a:t>Klasyczne uzwojenie bifilarne</a:t>
            </a:r>
          </a:p>
          <a:p>
            <a:pPr algn="ctr">
              <a:lnSpc>
                <a:spcPct val="150000"/>
              </a:lnSpc>
            </a:pPr>
            <a:r>
              <a:rPr lang="pl-PL" sz="2200" b="1" dirty="0"/>
              <a:t>-Mniej indukcyjne niż regularne uzwojenie,</a:t>
            </a:r>
          </a:p>
          <a:p>
            <a:pPr algn="ctr">
              <a:lnSpc>
                <a:spcPct val="150000"/>
              </a:lnSpc>
            </a:pPr>
            <a:r>
              <a:rPr lang="pl-PL" sz="2200" b="1" dirty="0"/>
              <a:t>-Indukcyjność wciąż nie jest wyeliminowana</a:t>
            </a:r>
          </a:p>
          <a:p>
            <a:pPr algn="ctr"/>
            <a:endParaRPr lang="pl-PL" b="1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2CE4739-DD0A-FC98-03F7-6BC7FD741EC8}"/>
              </a:ext>
            </a:extLst>
          </p:cNvPr>
          <p:cNvSpPr txBox="1"/>
          <p:nvPr/>
        </p:nvSpPr>
        <p:spPr>
          <a:xfrm>
            <a:off x="9292225" y="4284161"/>
            <a:ext cx="294497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b="1" dirty="0"/>
              <a:t>Wzgl. Wysoka moc</a:t>
            </a:r>
          </a:p>
          <a:p>
            <a:endParaRPr lang="pl-PL" sz="2200" b="1" dirty="0"/>
          </a:p>
          <a:p>
            <a:r>
              <a:rPr lang="pl-PL" sz="2200" b="1" dirty="0"/>
              <a:t>Stabilny TCR.</a:t>
            </a:r>
          </a:p>
          <a:p>
            <a:endParaRPr lang="pl-PL" sz="2200" b="1" dirty="0"/>
          </a:p>
          <a:p>
            <a:r>
              <a:rPr lang="pl-PL" sz="2200" b="1" dirty="0"/>
              <a:t>Precyzja i niezawodność.</a:t>
            </a:r>
            <a:endParaRPr lang="pl-PL" sz="2200" dirty="0"/>
          </a:p>
        </p:txBody>
      </p:sp>
      <p:pic>
        <p:nvPicPr>
          <p:cNvPr id="14" name="Obraz 13" descr="Obraz zawierający cylinder, czarne i białe, noc, monochromatyzm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AB1A154-95F5-462F-B698-E798459C9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7380">
            <a:off x="2408144" y="-1972370"/>
            <a:ext cx="13514594" cy="7642018"/>
          </a:xfrm>
          <a:prstGeom prst="rect">
            <a:avLst/>
          </a:prstGeom>
        </p:spPr>
      </p:pic>
      <p:pic>
        <p:nvPicPr>
          <p:cNvPr id="22" name="Obraz 21" descr="Obraz zawierający czarne i białe, igła, monochromatyzm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EF76903-2553-ADC7-24C3-7A5862735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873">
            <a:off x="-2966147" y="-1432247"/>
            <a:ext cx="1212809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47FE2C7-A842-7C22-58C1-CD9039E52C73}"/>
              </a:ext>
            </a:extLst>
          </p:cNvPr>
          <p:cNvSpPr txBox="1"/>
          <p:nvPr/>
        </p:nvSpPr>
        <p:spPr>
          <a:xfrm>
            <a:off x="7417852" y="3012062"/>
            <a:ext cx="4543324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050" b="1" i="1" dirty="0">
                <a:solidFill>
                  <a:srgbClr val="00B0F0"/>
                </a:solidFill>
              </a:rPr>
              <a:t>Modele udostępnione dzięki uprzejmości i talentowi   Michała </a:t>
            </a:r>
            <a:r>
              <a:rPr lang="pl-PL" sz="1050" b="1" i="1" dirty="0" err="1">
                <a:solidFill>
                  <a:srgbClr val="00B0F0"/>
                </a:solidFill>
              </a:rPr>
              <a:t>Olichwera</a:t>
            </a:r>
            <a:endParaRPr lang="pl-PL" sz="900" b="1" i="1" dirty="0">
              <a:solidFill>
                <a:srgbClr val="00B0F0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AA14BFA-AB60-D8EA-589D-EDEE38AA8462}"/>
              </a:ext>
            </a:extLst>
          </p:cNvPr>
          <p:cNvSpPr txBox="1"/>
          <p:nvPr/>
        </p:nvSpPr>
        <p:spPr>
          <a:xfrm>
            <a:off x="7464947" y="3212886"/>
            <a:ext cx="4543324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050" b="1" i="1" u="sng" dirty="0">
                <a:solidFill>
                  <a:schemeClr val="accent6"/>
                </a:solidFill>
              </a:rPr>
              <a:t>Uwaga !– uproszczenie modelu. Klasycznie, </a:t>
            </a:r>
            <a:r>
              <a:rPr lang="pl-PL" sz="1050" b="1" u="sng" dirty="0" err="1">
                <a:solidFill>
                  <a:schemeClr val="accent6"/>
                </a:solidFill>
              </a:rPr>
              <a:t>Ayrton</a:t>
            </a:r>
            <a:r>
              <a:rPr lang="pl-PL" sz="1050" b="1" u="sng" dirty="0">
                <a:solidFill>
                  <a:schemeClr val="accent6"/>
                </a:solidFill>
              </a:rPr>
              <a:t>-Perry ma płaski karkas</a:t>
            </a:r>
            <a:endParaRPr lang="pl-PL" sz="900" b="1" i="1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02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960DF-708C-7C17-FFF7-4E01C7D88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8F4933-B2CD-41B7-9C7A-B944B9273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3729"/>
            <a:ext cx="9144000" cy="1143000"/>
          </a:xfrm>
        </p:spPr>
        <p:txBody>
          <a:bodyPr/>
          <a:lstStyle/>
          <a:p>
            <a:r>
              <a:rPr lang="pl-PL" b="1" dirty="0"/>
              <a:t>Pękająca ceramika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7F04DEC-57CF-0CCC-D7A2-1D772B6FF5B4}"/>
              </a:ext>
            </a:extLst>
          </p:cNvPr>
          <p:cNvSpPr txBox="1"/>
          <p:nvPr/>
        </p:nvSpPr>
        <p:spPr>
          <a:xfrm>
            <a:off x="58475" y="6396335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1">
                <a:effectLst/>
                <a:latin typeface="Verdana" panose="020B0604030504040204" pitchFamily="34" charset="0"/>
              </a:rPr>
              <a:t>Major Cause for Multilayer Ceramic Capacitor Failures</a:t>
            </a:r>
            <a:r>
              <a:rPr lang="en-US" i="1"/>
              <a:t> </a:t>
            </a:r>
            <a:r>
              <a:rPr lang="pl-PL" i="1"/>
              <a:t> </a:t>
            </a:r>
            <a:r>
              <a:rPr lang="pl-PL" sz="1800" b="0" i="1">
                <a:solidFill>
                  <a:srgbClr val="0000FF"/>
                </a:solidFill>
                <a:effectLst/>
                <a:latin typeface="Verdana" panose="020B0604030504040204" pitchFamily="34" charset="0"/>
              </a:rPr>
              <a:t>www.knowlescapacitors.com</a:t>
            </a:r>
            <a:r>
              <a:rPr lang="pl-PL" i="1"/>
              <a:t> </a:t>
            </a:r>
            <a:br>
              <a:rPr lang="pl-PL" i="1"/>
            </a:br>
            <a:br>
              <a:rPr lang="en-US" i="1"/>
            </a:br>
            <a:endParaRPr lang="pl-PL" i="1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8234745-16B7-5365-5B1F-38699CEABCAC}"/>
              </a:ext>
            </a:extLst>
          </p:cNvPr>
          <p:cNvSpPr txBox="1"/>
          <p:nvPr/>
        </p:nvSpPr>
        <p:spPr>
          <a:xfrm>
            <a:off x="117291" y="658927"/>
            <a:ext cx="6116664" cy="658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30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Obecnie ok. 90% awarii kondensatorów MLCC związana jest z uszkodzeniami mechanicznymi .</a:t>
            </a:r>
            <a:br>
              <a:rPr lang="pl-PL" sz="230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230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Najczęstszym trybem awarii są zwarcia elektrod.</a:t>
            </a:r>
            <a:br>
              <a:rPr lang="pl-PL" sz="230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230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[</a:t>
            </a:r>
            <a:r>
              <a:rPr lang="en-US" sz="2300" b="1" i="1" u="sng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Ceramic Capacitors Crack Resistant</a:t>
            </a:r>
            <a:r>
              <a:rPr lang="pl-PL" sz="23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]</a:t>
            </a:r>
            <a:br>
              <a:rPr lang="pl-PL" sz="23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pl-PL" sz="23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2300" b="1" u="sng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Przyczyna:</a:t>
            </a:r>
          </a:p>
          <a:p>
            <a:r>
              <a:rPr lang="pl-PL" sz="230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-Nadmierne ugięcia PCB </a:t>
            </a:r>
          </a:p>
          <a:p>
            <a:endParaRPr lang="pl-PL" sz="230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pl-PL" sz="2300" b="1" u="sng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Skutki:</a:t>
            </a:r>
          </a:p>
          <a:p>
            <a:r>
              <a:rPr lang="pl-PL" sz="230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-Pęknięcia, penetracja wilgoci, spadek izolacji, przebicie dielektryka.</a:t>
            </a:r>
          </a:p>
          <a:p>
            <a:endParaRPr lang="pl-PL" sz="180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br>
              <a:rPr lang="pl-PL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pl-PL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pl-PL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pl-PL"/>
          </a:p>
        </p:txBody>
      </p:sp>
      <p:grpSp>
        <p:nvGrpSpPr>
          <p:cNvPr id="52" name="Grupa 51">
            <a:extLst>
              <a:ext uri="{FF2B5EF4-FFF2-40B4-BE49-F238E27FC236}">
                <a16:creationId xmlns:a16="http://schemas.microsoft.com/office/drawing/2014/main" id="{2CDDF529-B0D0-5A21-56B1-5684B4E5E766}"/>
              </a:ext>
            </a:extLst>
          </p:cNvPr>
          <p:cNvGrpSpPr/>
          <p:nvPr/>
        </p:nvGrpSpPr>
        <p:grpSpPr>
          <a:xfrm>
            <a:off x="5901163" y="-18042"/>
            <a:ext cx="6217511" cy="3397630"/>
            <a:chOff x="1016295" y="1609158"/>
            <a:chExt cx="6217511" cy="3397630"/>
          </a:xfrm>
        </p:grpSpPr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id="{32C4DC5B-AB4E-501E-B51F-5735425FC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6776" y="2606252"/>
              <a:ext cx="3249693" cy="1543440"/>
            </a:xfrm>
            <a:prstGeom prst="rect">
              <a:avLst/>
            </a:prstGeom>
          </p:spPr>
        </p:pic>
        <p:sp>
          <p:nvSpPr>
            <p:cNvPr id="19" name="Prostokąt: jeden zaokrąglony róg 18">
              <a:extLst>
                <a:ext uri="{FF2B5EF4-FFF2-40B4-BE49-F238E27FC236}">
                  <a16:creationId xmlns:a16="http://schemas.microsoft.com/office/drawing/2014/main" id="{00B8E5A8-DC00-10E2-329A-BED4C3B445A9}"/>
                </a:ext>
              </a:extLst>
            </p:cNvPr>
            <p:cNvSpPr/>
            <p:nvPr/>
          </p:nvSpPr>
          <p:spPr>
            <a:xfrm>
              <a:off x="3231692" y="4543594"/>
              <a:ext cx="4002114" cy="463194"/>
            </a:xfrm>
            <a:prstGeom prst="round1Rect">
              <a:avLst/>
            </a:prstGeom>
            <a:solidFill>
              <a:srgbClr val="00B050"/>
            </a:solidFill>
            <a:ln w="44450">
              <a:solidFill>
                <a:srgbClr val="0032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u="sng"/>
                <a:t>PCB</a:t>
              </a:r>
              <a:endParaRPr lang="pl-PL" b="1" u="sng"/>
            </a:p>
          </p:txBody>
        </p:sp>
        <p:sp>
          <p:nvSpPr>
            <p:cNvPr id="20" name="Prostokąt: jeden zaokrąglony róg 19">
              <a:extLst>
                <a:ext uri="{FF2B5EF4-FFF2-40B4-BE49-F238E27FC236}">
                  <a16:creationId xmlns:a16="http://schemas.microsoft.com/office/drawing/2014/main" id="{8CFE37E6-0E33-F7BE-C26C-F0F25295F1C4}"/>
                </a:ext>
              </a:extLst>
            </p:cNvPr>
            <p:cNvSpPr/>
            <p:nvPr/>
          </p:nvSpPr>
          <p:spPr>
            <a:xfrm>
              <a:off x="3826598" y="4149161"/>
              <a:ext cx="2259758" cy="226459"/>
            </a:xfrm>
            <a:prstGeom prst="round1Rect">
              <a:avLst/>
            </a:prstGeom>
            <a:solidFill>
              <a:srgbClr val="5555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Prostokąt: jeden zaokrąglony róg 20">
              <a:extLst>
                <a:ext uri="{FF2B5EF4-FFF2-40B4-BE49-F238E27FC236}">
                  <a16:creationId xmlns:a16="http://schemas.microsoft.com/office/drawing/2014/main" id="{9491F1C8-EF44-BC03-DCDA-160603E149D4}"/>
                </a:ext>
              </a:extLst>
            </p:cNvPr>
            <p:cNvSpPr/>
            <p:nvPr/>
          </p:nvSpPr>
          <p:spPr>
            <a:xfrm>
              <a:off x="3736711" y="2455097"/>
              <a:ext cx="2259758" cy="196350"/>
            </a:xfrm>
            <a:prstGeom prst="round1Rect">
              <a:avLst/>
            </a:prstGeom>
            <a:solidFill>
              <a:srgbClr val="5555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rostokąt: jeden zaokrąglony róg 21">
              <a:extLst>
                <a:ext uri="{FF2B5EF4-FFF2-40B4-BE49-F238E27FC236}">
                  <a16:creationId xmlns:a16="http://schemas.microsoft.com/office/drawing/2014/main" id="{DDCD4FEF-3486-69E9-3C7B-E1006483C5B4}"/>
                </a:ext>
              </a:extLst>
            </p:cNvPr>
            <p:cNvSpPr/>
            <p:nvPr/>
          </p:nvSpPr>
          <p:spPr>
            <a:xfrm>
              <a:off x="3588025" y="4361346"/>
              <a:ext cx="3399183" cy="220803"/>
            </a:xfrm>
            <a:prstGeom prst="round1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Trójkąt prostokątny 22">
              <a:extLst>
                <a:ext uri="{FF2B5EF4-FFF2-40B4-BE49-F238E27FC236}">
                  <a16:creationId xmlns:a16="http://schemas.microsoft.com/office/drawing/2014/main" id="{64D7D691-609A-1898-BB8F-A4F6742F61A3}"/>
                </a:ext>
              </a:extLst>
            </p:cNvPr>
            <p:cNvSpPr/>
            <p:nvPr/>
          </p:nvSpPr>
          <p:spPr>
            <a:xfrm>
              <a:off x="5996871" y="3016556"/>
              <a:ext cx="801494" cy="1329985"/>
            </a:xfrm>
            <a:prstGeom prst="rtTriangle">
              <a:avLst/>
            </a:prstGeom>
            <a:gradFill flip="none" rotWithShape="1">
              <a:gsLst>
                <a:gs pos="72000">
                  <a:srgbClr val="B7B7B7"/>
                </a:gs>
                <a:gs pos="47000">
                  <a:schemeClr val="tx1">
                    <a:lumMod val="65000"/>
                  </a:schemeClr>
                </a:gs>
                <a:gs pos="100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Dowolny kształt: kształt 24">
              <a:extLst>
                <a:ext uri="{FF2B5EF4-FFF2-40B4-BE49-F238E27FC236}">
                  <a16:creationId xmlns:a16="http://schemas.microsoft.com/office/drawing/2014/main" id="{F946062D-5D24-89A8-C92F-6BF16692C12D}"/>
                </a:ext>
              </a:extLst>
            </p:cNvPr>
            <p:cNvSpPr/>
            <p:nvPr/>
          </p:nvSpPr>
          <p:spPr>
            <a:xfrm>
              <a:off x="5997675" y="3030224"/>
              <a:ext cx="800690" cy="1316317"/>
            </a:xfrm>
            <a:custGeom>
              <a:avLst/>
              <a:gdLst>
                <a:gd name="connsiteX0" fmla="*/ 22125 w 786653"/>
                <a:gd name="connsiteY0" fmla="*/ 7616 h 1380479"/>
                <a:gd name="connsiteX1" fmla="*/ 255805 w 786653"/>
                <a:gd name="connsiteY1" fmla="*/ 830576 h 1380479"/>
                <a:gd name="connsiteX2" fmla="*/ 784125 w 786653"/>
                <a:gd name="connsiteY2" fmla="*/ 1353816 h 1380479"/>
                <a:gd name="connsiteX3" fmla="*/ 22125 w 786653"/>
                <a:gd name="connsiteY3" fmla="*/ 7616 h 138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653" h="1380479">
                  <a:moveTo>
                    <a:pt x="22125" y="7616"/>
                  </a:moveTo>
                  <a:cubicBezTo>
                    <a:pt x="-65928" y="-79591"/>
                    <a:pt x="128805" y="606209"/>
                    <a:pt x="255805" y="830576"/>
                  </a:cubicBezTo>
                  <a:cubicBezTo>
                    <a:pt x="382805" y="1054943"/>
                    <a:pt x="823918" y="1492669"/>
                    <a:pt x="784125" y="1353816"/>
                  </a:cubicBezTo>
                  <a:cubicBezTo>
                    <a:pt x="744332" y="1214963"/>
                    <a:pt x="110178" y="94823"/>
                    <a:pt x="22125" y="76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75EEDA96-F937-6966-F11C-BE71636150E3}"/>
                </a:ext>
              </a:extLst>
            </p:cNvPr>
            <p:cNvSpPr txBox="1"/>
            <p:nvPr/>
          </p:nvSpPr>
          <p:spPr>
            <a:xfrm>
              <a:off x="2640807" y="1609158"/>
              <a:ext cx="13535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/>
                <a:t>Rdzeń i </a:t>
              </a:r>
              <a:br>
                <a:rPr lang="pl-PL" sz="2000"/>
              </a:br>
              <a:r>
                <a:rPr lang="pl-PL" sz="2000"/>
                <a:t>elektrody</a:t>
              </a:r>
            </a:p>
          </p:txBody>
        </p:sp>
        <p:sp>
          <p:nvSpPr>
            <p:cNvPr id="27" name="pole tekstowe 26">
              <a:extLst>
                <a:ext uri="{FF2B5EF4-FFF2-40B4-BE49-F238E27FC236}">
                  <a16:creationId xmlns:a16="http://schemas.microsoft.com/office/drawing/2014/main" id="{418E68E5-6855-7547-6623-7CD256D7CD4F}"/>
                </a:ext>
              </a:extLst>
            </p:cNvPr>
            <p:cNvSpPr txBox="1"/>
            <p:nvPr/>
          </p:nvSpPr>
          <p:spPr>
            <a:xfrm>
              <a:off x="4135273" y="1657045"/>
              <a:ext cx="15168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/>
                <a:t>Terminal</a:t>
              </a:r>
            </a:p>
          </p:txBody>
        </p:sp>
        <p:sp>
          <p:nvSpPr>
            <p:cNvPr id="30" name="pole tekstowe 29">
              <a:extLst>
                <a:ext uri="{FF2B5EF4-FFF2-40B4-BE49-F238E27FC236}">
                  <a16:creationId xmlns:a16="http://schemas.microsoft.com/office/drawing/2014/main" id="{B7587724-64E5-94DB-193A-E2BE93B3AC6C}"/>
                </a:ext>
              </a:extLst>
            </p:cNvPr>
            <p:cNvSpPr txBox="1"/>
            <p:nvPr/>
          </p:nvSpPr>
          <p:spPr>
            <a:xfrm>
              <a:off x="5616238" y="1613041"/>
              <a:ext cx="15168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/>
                <a:t>Menisk</a:t>
              </a:r>
              <a:br>
                <a:rPr lang="pl-PL" sz="2000"/>
              </a:br>
              <a:r>
                <a:rPr lang="pl-PL" sz="2000"/>
                <a:t>Lutowniczy</a:t>
              </a:r>
            </a:p>
          </p:txBody>
        </p:sp>
        <p:sp>
          <p:nvSpPr>
            <p:cNvPr id="31" name="pole tekstowe 30">
              <a:extLst>
                <a:ext uri="{FF2B5EF4-FFF2-40B4-BE49-F238E27FC236}">
                  <a16:creationId xmlns:a16="http://schemas.microsoft.com/office/drawing/2014/main" id="{D5785847-11EE-64B0-5B31-0556A3785B0F}"/>
                </a:ext>
              </a:extLst>
            </p:cNvPr>
            <p:cNvSpPr txBox="1"/>
            <p:nvPr/>
          </p:nvSpPr>
          <p:spPr>
            <a:xfrm>
              <a:off x="1016295" y="4108417"/>
              <a:ext cx="22597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/>
                <a:t>Zapoczątkowanie</a:t>
              </a:r>
              <a:br>
                <a:rPr lang="pl-PL" sz="2000"/>
              </a:br>
              <a:r>
                <a:rPr lang="pl-PL" sz="2000"/>
                <a:t> pękania</a:t>
              </a:r>
            </a:p>
          </p:txBody>
        </p:sp>
        <p:cxnSp>
          <p:nvCxnSpPr>
            <p:cNvPr id="33" name="Łącznik prosty ze strzałką 32">
              <a:extLst>
                <a:ext uri="{FF2B5EF4-FFF2-40B4-BE49-F238E27FC236}">
                  <a16:creationId xmlns:a16="http://schemas.microsoft.com/office/drawing/2014/main" id="{DC0736D4-5B74-7359-A3F8-56D15071685E}"/>
                </a:ext>
              </a:extLst>
            </p:cNvPr>
            <p:cNvCxnSpPr/>
            <p:nvPr/>
          </p:nvCxnSpPr>
          <p:spPr>
            <a:xfrm flipV="1">
              <a:off x="2656888" y="2690951"/>
              <a:ext cx="0" cy="119122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id="{320AAED1-4E82-A629-D646-6D90612CA56B}"/>
                </a:ext>
              </a:extLst>
            </p:cNvPr>
            <p:cNvSpPr txBox="1"/>
            <p:nvPr/>
          </p:nvSpPr>
          <p:spPr>
            <a:xfrm rot="16200000">
              <a:off x="1592926" y="2764691"/>
              <a:ext cx="12846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/>
                <a:t>Kierunek</a:t>
              </a:r>
              <a:br>
                <a:rPr lang="pl-PL" sz="2000"/>
              </a:br>
              <a:r>
                <a:rPr lang="pl-PL" sz="2000"/>
                <a:t>Siły</a:t>
              </a:r>
            </a:p>
          </p:txBody>
        </p:sp>
        <p:cxnSp>
          <p:nvCxnSpPr>
            <p:cNvPr id="37" name="Łącznik prosty ze strzałką 36">
              <a:extLst>
                <a:ext uri="{FF2B5EF4-FFF2-40B4-BE49-F238E27FC236}">
                  <a16:creationId xmlns:a16="http://schemas.microsoft.com/office/drawing/2014/main" id="{D2511692-13A5-8494-5CEE-27F6478F73A2}"/>
                </a:ext>
              </a:extLst>
            </p:cNvPr>
            <p:cNvCxnSpPr>
              <a:cxnSpLocks/>
              <a:stCxn id="8" idx="3"/>
              <a:endCxn id="20" idx="1"/>
            </p:cNvCxnSpPr>
            <p:nvPr/>
          </p:nvCxnSpPr>
          <p:spPr>
            <a:xfrm flipV="1">
              <a:off x="3114590" y="4262391"/>
              <a:ext cx="712008" cy="220341"/>
            </a:xfrm>
            <a:prstGeom prst="straightConnector1">
              <a:avLst/>
            </a:prstGeom>
            <a:ln w="38100"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Łącznik prosty ze strzałką 39">
              <a:extLst>
                <a:ext uri="{FF2B5EF4-FFF2-40B4-BE49-F238E27FC236}">
                  <a16:creationId xmlns:a16="http://schemas.microsoft.com/office/drawing/2014/main" id="{090F6524-A0D8-E05E-CAB1-3048CB3F8D6C}"/>
                </a:ext>
              </a:extLst>
            </p:cNvPr>
            <p:cNvCxnSpPr>
              <a:cxnSpLocks/>
              <a:stCxn id="27" idx="2"/>
              <a:endCxn id="21" idx="0"/>
            </p:cNvCxnSpPr>
            <p:nvPr/>
          </p:nvCxnSpPr>
          <p:spPr>
            <a:xfrm flipH="1">
              <a:off x="4866590" y="2057155"/>
              <a:ext cx="27116" cy="397942"/>
            </a:xfrm>
            <a:prstGeom prst="straightConnector1">
              <a:avLst/>
            </a:prstGeom>
            <a:ln w="38100"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Łącznik prosty ze strzałką 44">
              <a:extLst>
                <a:ext uri="{FF2B5EF4-FFF2-40B4-BE49-F238E27FC236}">
                  <a16:creationId xmlns:a16="http://schemas.microsoft.com/office/drawing/2014/main" id="{CAC26E42-C232-5417-7A42-C113DD37A766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>
              <a:off x="6258045" y="2317044"/>
              <a:ext cx="0" cy="1505152"/>
            </a:xfrm>
            <a:prstGeom prst="straightConnector1">
              <a:avLst/>
            </a:prstGeom>
            <a:ln w="38100"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ze strzałką 47">
              <a:extLst>
                <a:ext uri="{FF2B5EF4-FFF2-40B4-BE49-F238E27FC236}">
                  <a16:creationId xmlns:a16="http://schemas.microsoft.com/office/drawing/2014/main" id="{DD83E471-4913-559F-B227-63256BA782FB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3317606" y="2317044"/>
              <a:ext cx="211760" cy="528208"/>
            </a:xfrm>
            <a:prstGeom prst="straightConnector1">
              <a:avLst/>
            </a:prstGeom>
            <a:ln w="38100"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7498818F-F5AA-B6D0-78A8-8A38FC4021B1}"/>
              </a:ext>
            </a:extLst>
          </p:cNvPr>
          <p:cNvSpPr txBox="1"/>
          <p:nvPr/>
        </p:nvSpPr>
        <p:spPr>
          <a:xfrm>
            <a:off x="5761494" y="2933170"/>
            <a:ext cx="628470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240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pl-PL" sz="2400" b="1" u="sng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Rozwiązania:</a:t>
            </a:r>
          </a:p>
          <a:p>
            <a:r>
              <a:rPr lang="pl-PL" sz="240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1.Minimalizacja </a:t>
            </a:r>
            <a:r>
              <a:rPr lang="pl-PL" sz="240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naprężeń</a:t>
            </a:r>
            <a:r>
              <a:rPr lang="pl-PL" sz="240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(właściwe rozmieszczenie, unikanie krawędzi, bliskości punktów montażu)</a:t>
            </a:r>
            <a:r>
              <a:rPr lang="pl-PL" sz="240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endParaRPr lang="pl-PL" sz="240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pl-PL" sz="2400">
                <a:latin typeface="+mj-lt"/>
                <a:cs typeface="Times New Roman" panose="02020603050405020304" pitchFamily="18" charset="0"/>
              </a:rPr>
              <a:t>2.Odpowiedni dobór elementów (o ile możliwe – unikanie </a:t>
            </a:r>
          </a:p>
          <a:p>
            <a:r>
              <a:rPr lang="pl-PL" sz="2400">
                <a:latin typeface="+mj-lt"/>
                <a:cs typeface="Times New Roman" panose="02020603050405020304" pitchFamily="18" charset="0"/>
              </a:rPr>
              <a:t>3. Połączenie w/w</a:t>
            </a:r>
            <a:endParaRPr lang="pl-PL" sz="2400">
              <a:latin typeface="+mj-lt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E316710-3AD9-D771-E31C-83E0365DB144}"/>
              </a:ext>
            </a:extLst>
          </p:cNvPr>
          <p:cNvSpPr/>
          <p:nvPr/>
        </p:nvSpPr>
        <p:spPr>
          <a:xfrm>
            <a:off x="6839862" y="944211"/>
            <a:ext cx="612007" cy="120634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A229AF0-1C80-2A3C-C718-9FA11E91C6FF}"/>
              </a:ext>
            </a:extLst>
          </p:cNvPr>
          <p:cNvSpPr/>
          <p:nvPr/>
        </p:nvSpPr>
        <p:spPr>
          <a:xfrm>
            <a:off x="7543604" y="23394"/>
            <a:ext cx="1234636" cy="691803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54A03013-21C3-13B6-A2EA-E22A0C28C332}"/>
              </a:ext>
            </a:extLst>
          </p:cNvPr>
          <p:cNvSpPr/>
          <p:nvPr/>
        </p:nvSpPr>
        <p:spPr>
          <a:xfrm>
            <a:off x="9020141" y="51178"/>
            <a:ext cx="1177270" cy="35847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C4479F7-54B1-C473-9D93-60C3137B71D1}"/>
              </a:ext>
            </a:extLst>
          </p:cNvPr>
          <p:cNvSpPr/>
          <p:nvPr/>
        </p:nvSpPr>
        <p:spPr>
          <a:xfrm>
            <a:off x="10505962" y="29845"/>
            <a:ext cx="1424049" cy="645194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BEDEE0-0C71-D517-E9AA-AF12DD7F7B05}"/>
              </a:ext>
            </a:extLst>
          </p:cNvPr>
          <p:cNvSpPr/>
          <p:nvPr/>
        </p:nvSpPr>
        <p:spPr>
          <a:xfrm>
            <a:off x="5945484" y="2521961"/>
            <a:ext cx="2053974" cy="667142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895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09E58-80B0-B3A9-157C-C4053C000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>
            <a:extLst>
              <a:ext uri="{FF2B5EF4-FFF2-40B4-BE49-F238E27FC236}">
                <a16:creationId xmlns:a16="http://schemas.microsoft.com/office/drawing/2014/main" id="{DC74C157-CC51-AA81-9288-EFC481780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31440"/>
            <a:ext cx="9144000" cy="1143000"/>
          </a:xfrm>
        </p:spPr>
        <p:txBody>
          <a:bodyPr rtlCol="0"/>
          <a:lstStyle/>
          <a:p>
            <a:pPr rtl="0"/>
            <a:r>
              <a:rPr lang="pl-PL" b="1" dirty="0">
                <a:latin typeface="Avenir Next LT Pro Light" panose="020B0304020202020204" pitchFamily="34" charset="-18"/>
              </a:rPr>
              <a:t>O czym będziemy mówić</a:t>
            </a:r>
          </a:p>
        </p:txBody>
      </p:sp>
      <p:sp>
        <p:nvSpPr>
          <p:cNvPr id="14" name="Zawartość — symbol zastępczy 13">
            <a:extLst>
              <a:ext uri="{FF2B5EF4-FFF2-40B4-BE49-F238E27FC236}">
                <a16:creationId xmlns:a16="http://schemas.microsoft.com/office/drawing/2014/main" id="{EF376742-35DD-D7FB-0234-F5F79EB7E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80" y="804778"/>
            <a:ext cx="11856640" cy="6030848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pl-PL" sz="3600">
                <a:latin typeface="Avenir Next LT Pro Light" panose="020B0304020202020204" pitchFamily="34" charset="-18"/>
              </a:rPr>
              <a:t>Trochę o mnie</a:t>
            </a:r>
          </a:p>
          <a:p>
            <a:pPr rtl="0"/>
            <a:r>
              <a:rPr lang="pl-PL" sz="3600">
                <a:latin typeface="Avenir Next LT Pro Light" panose="020B0304020202020204" pitchFamily="34" charset="-18"/>
              </a:rPr>
              <a:t>Geneza Prezentacji</a:t>
            </a:r>
          </a:p>
          <a:p>
            <a:pPr rtl="0"/>
            <a:r>
              <a:rPr lang="pl-PL" sz="3600" b="1" u="sng">
                <a:latin typeface="Avenir Next LT Pro Light" panose="020B0304020202020204" pitchFamily="34" charset="-18"/>
              </a:rPr>
              <a:t>Nietypowe własności :</a:t>
            </a:r>
          </a:p>
          <a:p>
            <a:pPr lvl="1"/>
            <a:r>
              <a:rPr lang="pl-PL" sz="3200">
                <a:latin typeface="Avenir Next LT Pro Light" panose="020B0304020202020204" pitchFamily="34" charset="-18"/>
              </a:rPr>
              <a:t>Rezystorów,</a:t>
            </a:r>
          </a:p>
          <a:p>
            <a:pPr lvl="2"/>
            <a:r>
              <a:rPr lang="pl-PL" sz="2800">
                <a:latin typeface="Avenir Next LT Pro Light" panose="020B0304020202020204" pitchFamily="34" charset="-18"/>
              </a:rPr>
              <a:t>Tryby i powody awarii,</a:t>
            </a:r>
          </a:p>
          <a:p>
            <a:pPr lvl="2"/>
            <a:r>
              <a:rPr lang="pl-PL" sz="2800">
                <a:latin typeface="Avenir Next LT Pro Light" panose="020B0304020202020204" pitchFamily="34" charset="-18"/>
              </a:rPr>
              <a:t>Zapobieganie,</a:t>
            </a:r>
          </a:p>
          <a:p>
            <a:pPr lvl="2"/>
            <a:r>
              <a:rPr lang="pl-PL" sz="2800">
                <a:latin typeface="Avenir Next LT Pro Light" panose="020B0304020202020204" pitchFamily="34" charset="-18"/>
              </a:rPr>
              <a:t>Inne zjawiska,</a:t>
            </a:r>
          </a:p>
          <a:p>
            <a:pPr lvl="1"/>
            <a:r>
              <a:rPr lang="pl-PL" sz="3200">
                <a:latin typeface="Avenir Next LT Pro Light" panose="020B0304020202020204" pitchFamily="34" charset="-18"/>
              </a:rPr>
              <a:t>Kondensatorów,</a:t>
            </a:r>
          </a:p>
          <a:p>
            <a:pPr lvl="2"/>
            <a:r>
              <a:rPr lang="pl-PL" sz="2800">
                <a:latin typeface="Avenir Next LT Pro Light" panose="020B0304020202020204" pitchFamily="34" charset="-18"/>
              </a:rPr>
              <a:t>Ceramicznych,</a:t>
            </a:r>
          </a:p>
          <a:p>
            <a:pPr lvl="2"/>
            <a:r>
              <a:rPr lang="pl-PL" sz="2800">
                <a:latin typeface="Avenir Next LT Pro Light" panose="020B0304020202020204" pitchFamily="34" charset="-18"/>
              </a:rPr>
              <a:t>Elektrolitycznych (tantalowych)</a:t>
            </a:r>
          </a:p>
          <a:p>
            <a:pPr lvl="1"/>
            <a:r>
              <a:rPr lang="pl-PL" sz="3200">
                <a:latin typeface="Avenir Next LT Pro Light" panose="020B0304020202020204" pitchFamily="34" charset="-18"/>
              </a:rPr>
              <a:t>Elementów indukcyjnych i rdzeni,</a:t>
            </a:r>
          </a:p>
          <a:p>
            <a:pPr lvl="1"/>
            <a:r>
              <a:rPr lang="pl-PL" sz="3200">
                <a:latin typeface="Avenir Next LT Pro Light" panose="020B0304020202020204" pitchFamily="34" charset="-18"/>
              </a:rPr>
              <a:t>Odgromnik Gazowy </a:t>
            </a:r>
          </a:p>
          <a:p>
            <a:pPr marL="365760" lvl="1" indent="0">
              <a:buNone/>
            </a:pPr>
            <a:endParaRPr lang="pl-PL">
              <a:latin typeface="Avenir Next LT Pro Light" panose="020B03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13153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188B25-D553-493F-244C-911C7BF51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3568"/>
          </a:xfrm>
        </p:spPr>
        <p:txBody>
          <a:bodyPr/>
          <a:lstStyle/>
          <a:p>
            <a:r>
              <a:rPr lang="pl-PL" b="1" dirty="0"/>
              <a:t>Pękająca ceramika - scenariusze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8049649-4D05-32D0-A2CA-7516966EF8D5}"/>
              </a:ext>
            </a:extLst>
          </p:cNvPr>
          <p:cNvSpPr txBox="1"/>
          <p:nvPr/>
        </p:nvSpPr>
        <p:spPr>
          <a:xfrm>
            <a:off x="165901" y="6515624"/>
            <a:ext cx="101407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>
                <a:effectLst/>
              </a:rPr>
              <a:t>Major Cause for Multilayer Ceramic Capacitor Failures</a:t>
            </a:r>
            <a:r>
              <a:rPr lang="en-US" sz="1400"/>
              <a:t> </a:t>
            </a:r>
            <a:r>
              <a:rPr lang="pl-PL" sz="1400"/>
              <a:t> </a:t>
            </a:r>
            <a:r>
              <a:rPr lang="pl-PL" sz="1400" b="0" i="0">
                <a:solidFill>
                  <a:srgbClr val="0000FF"/>
                </a:solidFill>
                <a:effectLst/>
              </a:rPr>
              <a:t>www.knowlescapacitors.com</a:t>
            </a:r>
            <a:r>
              <a:rPr lang="pl-PL" sz="1400"/>
              <a:t> </a:t>
            </a:r>
            <a:br>
              <a:rPr lang="pl-PL" sz="1400"/>
            </a:br>
            <a:br>
              <a:rPr lang="en-US" sz="1400"/>
            </a:br>
            <a:endParaRPr lang="pl-PL" sz="1400"/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F0DB5885-58B6-69A2-4EE0-9DC2210B6937}"/>
              </a:ext>
            </a:extLst>
          </p:cNvPr>
          <p:cNvGrpSpPr/>
          <p:nvPr/>
        </p:nvGrpSpPr>
        <p:grpSpPr>
          <a:xfrm>
            <a:off x="8209822" y="48818"/>
            <a:ext cx="3743325" cy="2771775"/>
            <a:chOff x="14452507" y="2187355"/>
            <a:chExt cx="3743325" cy="2771775"/>
          </a:xfrm>
        </p:grpSpPr>
        <p:pic>
          <p:nvPicPr>
            <p:cNvPr id="7" name="Obraz 6" descr="Obraz zawierający zrzut ekranu, linia, żółty, Wielobarwność&#10;&#10;Zawartość wygenerowana przez sztuczną inteligencję może być niepoprawna.">
              <a:extLst>
                <a:ext uri="{FF2B5EF4-FFF2-40B4-BE49-F238E27FC236}">
                  <a16:creationId xmlns:a16="http://schemas.microsoft.com/office/drawing/2014/main" id="{5CC86CEB-A9F3-8192-2BD5-18952F38C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52507" y="2187355"/>
              <a:ext cx="3743325" cy="2771775"/>
            </a:xfrm>
            <a:prstGeom prst="rect">
              <a:avLst/>
            </a:prstGeom>
          </p:spPr>
        </p:pic>
        <p:sp>
          <p:nvSpPr>
            <p:cNvPr id="10" name="Gwiazda: 10 punktów 9">
              <a:extLst>
                <a:ext uri="{FF2B5EF4-FFF2-40B4-BE49-F238E27FC236}">
                  <a16:creationId xmlns:a16="http://schemas.microsoft.com/office/drawing/2014/main" id="{5B739716-CEF7-9AC3-6E8A-7F0FCAD422E5}"/>
                </a:ext>
              </a:extLst>
            </p:cNvPr>
            <p:cNvSpPr/>
            <p:nvPr/>
          </p:nvSpPr>
          <p:spPr>
            <a:xfrm>
              <a:off x="15742917" y="3369461"/>
              <a:ext cx="991583" cy="746188"/>
            </a:xfrm>
            <a:prstGeom prst="star10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Gwiazda: 10 punktów 11">
              <a:extLst>
                <a:ext uri="{FF2B5EF4-FFF2-40B4-BE49-F238E27FC236}">
                  <a16:creationId xmlns:a16="http://schemas.microsoft.com/office/drawing/2014/main" id="{D81014C1-D339-D1CD-018B-B6F4DC6CE907}"/>
                </a:ext>
              </a:extLst>
            </p:cNvPr>
            <p:cNvSpPr/>
            <p:nvPr/>
          </p:nvSpPr>
          <p:spPr>
            <a:xfrm>
              <a:off x="15902469" y="3428997"/>
              <a:ext cx="762410" cy="586179"/>
            </a:xfrm>
            <a:prstGeom prst="star10">
              <a:avLst/>
            </a:prstGeom>
            <a:solidFill>
              <a:schemeClr val="accent6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Gwiazda: 10 punktów 12">
              <a:extLst>
                <a:ext uri="{FF2B5EF4-FFF2-40B4-BE49-F238E27FC236}">
                  <a16:creationId xmlns:a16="http://schemas.microsoft.com/office/drawing/2014/main" id="{EDDE5A55-D6D8-8E05-D510-D5F51BB1316D}"/>
                </a:ext>
              </a:extLst>
            </p:cNvPr>
            <p:cNvSpPr/>
            <p:nvPr/>
          </p:nvSpPr>
          <p:spPr>
            <a:xfrm rot="877118">
              <a:off x="16117765" y="3470653"/>
              <a:ext cx="384386" cy="423169"/>
            </a:xfrm>
            <a:prstGeom prst="star10">
              <a:avLst/>
            </a:prstGeom>
            <a:solidFill>
              <a:srgbClr val="FF00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E69D7813-031B-EA29-9FFF-E276493D6B20}"/>
              </a:ext>
            </a:extLst>
          </p:cNvPr>
          <p:cNvGrpSpPr/>
          <p:nvPr/>
        </p:nvGrpSpPr>
        <p:grpSpPr>
          <a:xfrm>
            <a:off x="8209822" y="4327559"/>
            <a:ext cx="3810000" cy="2362200"/>
            <a:chOff x="8209822" y="3898596"/>
            <a:chExt cx="3810000" cy="2362200"/>
          </a:xfrm>
        </p:grpSpPr>
        <p:pic>
          <p:nvPicPr>
            <p:cNvPr id="17" name="Obraz 16" descr="Obraz zawierający zrzut ekranu, linia, żółty, Równolegle&#10;&#10;Zawartość wygenerowana przez sztuczną inteligencję może być niepoprawna.">
              <a:extLst>
                <a:ext uri="{FF2B5EF4-FFF2-40B4-BE49-F238E27FC236}">
                  <a16:creationId xmlns:a16="http://schemas.microsoft.com/office/drawing/2014/main" id="{5DDF9656-CD90-13A2-B9FD-3D4632B9F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822" y="3898596"/>
              <a:ext cx="3810000" cy="2362200"/>
            </a:xfrm>
            <a:prstGeom prst="rect">
              <a:avLst/>
            </a:prstGeom>
          </p:spPr>
        </p:pic>
        <p:sp>
          <p:nvSpPr>
            <p:cNvPr id="20" name="Błyskawica 19">
              <a:extLst>
                <a:ext uri="{FF2B5EF4-FFF2-40B4-BE49-F238E27FC236}">
                  <a16:creationId xmlns:a16="http://schemas.microsoft.com/office/drawing/2014/main" id="{4D40756E-A216-4340-621F-F233BB0ED18F}"/>
                </a:ext>
              </a:extLst>
            </p:cNvPr>
            <p:cNvSpPr/>
            <p:nvPr/>
          </p:nvSpPr>
          <p:spPr>
            <a:xfrm rot="3074268">
              <a:off x="9831817" y="3695741"/>
              <a:ext cx="1058562" cy="2454580"/>
            </a:xfrm>
            <a:prstGeom prst="lightningBol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D5F27E8-21C5-7B04-7DA0-7973F5FB9142}"/>
              </a:ext>
            </a:extLst>
          </p:cNvPr>
          <p:cNvSpPr txBox="1"/>
          <p:nvPr/>
        </p:nvSpPr>
        <p:spPr>
          <a:xfrm>
            <a:off x="9364009" y="3840481"/>
            <a:ext cx="17459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/>
              <a:t>Rozwarcie</a:t>
            </a:r>
          </a:p>
        </p:txBody>
      </p:sp>
      <p:sp>
        <p:nvSpPr>
          <p:cNvPr id="33" name="Łuk 32">
            <a:extLst>
              <a:ext uri="{FF2B5EF4-FFF2-40B4-BE49-F238E27FC236}">
                <a16:creationId xmlns:a16="http://schemas.microsoft.com/office/drawing/2014/main" id="{7BE8818B-EDDC-F763-FAC8-F52DC677377E}"/>
              </a:ext>
            </a:extLst>
          </p:cNvPr>
          <p:cNvSpPr/>
          <p:nvPr/>
        </p:nvSpPr>
        <p:spPr>
          <a:xfrm>
            <a:off x="392102" y="4455980"/>
            <a:ext cx="4699322" cy="1484783"/>
          </a:xfrm>
          <a:prstGeom prst="arc">
            <a:avLst>
              <a:gd name="adj1" fmla="val 10795711"/>
              <a:gd name="adj2" fmla="val 0"/>
            </a:avLst>
          </a:prstGeom>
          <a:ln w="1270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0" name="Grupa 39">
            <a:extLst>
              <a:ext uri="{FF2B5EF4-FFF2-40B4-BE49-F238E27FC236}">
                <a16:creationId xmlns:a16="http://schemas.microsoft.com/office/drawing/2014/main" id="{F27ED0DE-6AD6-5C11-7C7F-1F8008688248}"/>
              </a:ext>
            </a:extLst>
          </p:cNvPr>
          <p:cNvGrpSpPr/>
          <p:nvPr/>
        </p:nvGrpSpPr>
        <p:grpSpPr>
          <a:xfrm>
            <a:off x="292764" y="2483485"/>
            <a:ext cx="5287002" cy="2957817"/>
            <a:chOff x="-56417" y="2497932"/>
            <a:chExt cx="5287002" cy="2957817"/>
          </a:xfrm>
        </p:grpSpPr>
        <p:pic>
          <p:nvPicPr>
            <p:cNvPr id="29" name="Obraz 28">
              <a:extLst>
                <a:ext uri="{FF2B5EF4-FFF2-40B4-BE49-F238E27FC236}">
                  <a16:creationId xmlns:a16="http://schemas.microsoft.com/office/drawing/2014/main" id="{3992A453-C912-DE09-1CA6-AEA5D47E1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19279" y="2497932"/>
              <a:ext cx="3652266" cy="1777298"/>
            </a:xfrm>
            <a:prstGeom prst="rect">
              <a:avLst/>
            </a:prstGeom>
          </p:spPr>
        </p:pic>
        <p:sp>
          <p:nvSpPr>
            <p:cNvPr id="35" name="Strzałka: w dół 34">
              <a:extLst>
                <a:ext uri="{FF2B5EF4-FFF2-40B4-BE49-F238E27FC236}">
                  <a16:creationId xmlns:a16="http://schemas.microsoft.com/office/drawing/2014/main" id="{300FF7FA-D44B-09F1-63C7-22FAB3D1C2B2}"/>
                </a:ext>
              </a:extLst>
            </p:cNvPr>
            <p:cNvSpPr/>
            <p:nvPr/>
          </p:nvSpPr>
          <p:spPr>
            <a:xfrm>
              <a:off x="4375674" y="4453187"/>
              <a:ext cx="392118" cy="893943"/>
            </a:xfrm>
            <a:prstGeom prst="downArrow">
              <a:avLst/>
            </a:prstGeom>
            <a:gradFill>
              <a:gsLst>
                <a:gs pos="29000">
                  <a:srgbClr val="FFFF00"/>
                </a:gs>
                <a:gs pos="7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Strzałka: w dół 35">
              <a:extLst>
                <a:ext uri="{FF2B5EF4-FFF2-40B4-BE49-F238E27FC236}">
                  <a16:creationId xmlns:a16="http://schemas.microsoft.com/office/drawing/2014/main" id="{22DEAD53-2A77-B7FF-27A7-CAA00EBBA986}"/>
                </a:ext>
              </a:extLst>
            </p:cNvPr>
            <p:cNvSpPr/>
            <p:nvPr/>
          </p:nvSpPr>
          <p:spPr>
            <a:xfrm>
              <a:off x="179115" y="4629163"/>
              <a:ext cx="392118" cy="826586"/>
            </a:xfrm>
            <a:prstGeom prst="downArrow">
              <a:avLst/>
            </a:prstGeom>
            <a:gradFill>
              <a:gsLst>
                <a:gs pos="29000">
                  <a:srgbClr val="FFFF00"/>
                </a:gs>
                <a:gs pos="7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Strzałka: w dół 36">
              <a:extLst>
                <a:ext uri="{FF2B5EF4-FFF2-40B4-BE49-F238E27FC236}">
                  <a16:creationId xmlns:a16="http://schemas.microsoft.com/office/drawing/2014/main" id="{B22D5A05-3028-AC0E-F2BC-51965A9A7069}"/>
                </a:ext>
              </a:extLst>
            </p:cNvPr>
            <p:cNvSpPr/>
            <p:nvPr/>
          </p:nvSpPr>
          <p:spPr>
            <a:xfrm rot="10800000">
              <a:off x="2302777" y="4541103"/>
              <a:ext cx="451997" cy="436011"/>
            </a:xfrm>
            <a:prstGeom prst="downArrow">
              <a:avLst/>
            </a:prstGeom>
            <a:gradFill>
              <a:gsLst>
                <a:gs pos="29000">
                  <a:srgbClr val="FFFF00"/>
                </a:gs>
                <a:gs pos="7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Strzałka: kolista 37">
              <a:extLst>
                <a:ext uri="{FF2B5EF4-FFF2-40B4-BE49-F238E27FC236}">
                  <a16:creationId xmlns:a16="http://schemas.microsoft.com/office/drawing/2014/main" id="{92BF6D33-4A6E-ED91-788B-117285157248}"/>
                </a:ext>
              </a:extLst>
            </p:cNvPr>
            <p:cNvSpPr/>
            <p:nvPr/>
          </p:nvSpPr>
          <p:spPr>
            <a:xfrm rot="13892349" flipV="1">
              <a:off x="-349181" y="3410659"/>
              <a:ext cx="1853694" cy="1268165"/>
            </a:xfrm>
            <a:prstGeom prst="circularArrow">
              <a:avLst/>
            </a:prstGeom>
            <a:gradFill>
              <a:gsLst>
                <a:gs pos="29000">
                  <a:srgbClr val="FFFF00"/>
                </a:gs>
                <a:gs pos="7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39" name="Strzałka: kolista 38">
              <a:extLst>
                <a:ext uri="{FF2B5EF4-FFF2-40B4-BE49-F238E27FC236}">
                  <a16:creationId xmlns:a16="http://schemas.microsoft.com/office/drawing/2014/main" id="{E87E799E-8376-D3B2-D9E3-05FB19028852}"/>
                </a:ext>
              </a:extLst>
            </p:cNvPr>
            <p:cNvSpPr/>
            <p:nvPr/>
          </p:nvSpPr>
          <p:spPr>
            <a:xfrm rot="17281262">
              <a:off x="3557280" y="3400459"/>
              <a:ext cx="1954977" cy="1391633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2521633"/>
                <a:gd name="adj5" fmla="val 12500"/>
              </a:avLst>
            </a:prstGeom>
            <a:gradFill>
              <a:gsLst>
                <a:gs pos="29000">
                  <a:srgbClr val="FFFF00"/>
                </a:gs>
                <a:gs pos="7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</p:grpSp>
      <p:sp>
        <p:nvSpPr>
          <p:cNvPr id="41" name="Połowa ramki 40">
            <a:extLst>
              <a:ext uri="{FF2B5EF4-FFF2-40B4-BE49-F238E27FC236}">
                <a16:creationId xmlns:a16="http://schemas.microsoft.com/office/drawing/2014/main" id="{3E61DAA1-EA1F-87F4-05F6-3819B62F5B55}"/>
              </a:ext>
            </a:extLst>
          </p:cNvPr>
          <p:cNvSpPr/>
          <p:nvPr/>
        </p:nvSpPr>
        <p:spPr>
          <a:xfrm rot="11277201">
            <a:off x="4054889" y="3494122"/>
            <a:ext cx="795063" cy="1099155"/>
          </a:xfrm>
          <a:prstGeom prst="halfFrame">
            <a:avLst>
              <a:gd name="adj1" fmla="val 40365"/>
              <a:gd name="adj2" fmla="val 33333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2" name="Połowa ramki 41">
            <a:extLst>
              <a:ext uri="{FF2B5EF4-FFF2-40B4-BE49-F238E27FC236}">
                <a16:creationId xmlns:a16="http://schemas.microsoft.com/office/drawing/2014/main" id="{61D36243-EF22-AE7D-FB59-0C2136666B05}"/>
              </a:ext>
            </a:extLst>
          </p:cNvPr>
          <p:cNvSpPr/>
          <p:nvPr/>
        </p:nvSpPr>
        <p:spPr>
          <a:xfrm rot="10060630" flipH="1">
            <a:off x="700620" y="3573597"/>
            <a:ext cx="821189" cy="1016461"/>
          </a:xfrm>
          <a:prstGeom prst="halfFrame">
            <a:avLst>
              <a:gd name="adj1" fmla="val 40365"/>
              <a:gd name="adj2" fmla="val 33333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65D25CE9-A4B8-348A-5BDE-08869F4170AA}"/>
              </a:ext>
            </a:extLst>
          </p:cNvPr>
          <p:cNvSpPr txBox="1"/>
          <p:nvPr/>
        </p:nvSpPr>
        <p:spPr>
          <a:xfrm>
            <a:off x="238852" y="1817269"/>
            <a:ext cx="53139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600" b="1" u="sng"/>
              <a:t>Stres powodowany ugięciem PCB</a:t>
            </a: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F5D67C6B-B08F-6447-D57F-EE1F4E66C9C5}"/>
              </a:ext>
            </a:extLst>
          </p:cNvPr>
          <p:cNvSpPr txBox="1"/>
          <p:nvPr/>
        </p:nvSpPr>
        <p:spPr>
          <a:xfrm>
            <a:off x="2324681" y="4926437"/>
            <a:ext cx="1199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u="sng"/>
              <a:t>PCB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9" name="Pismo odręczne 48">
                <a:extLst>
                  <a:ext uri="{FF2B5EF4-FFF2-40B4-BE49-F238E27FC236}">
                    <a16:creationId xmlns:a16="http://schemas.microsoft.com/office/drawing/2014/main" id="{003696D7-9ED1-DF2F-6B58-BF47E0ACCE19}"/>
                  </a:ext>
                </a:extLst>
              </p14:cNvPr>
              <p14:cNvContentPartPr/>
              <p14:nvPr/>
            </p14:nvContentPartPr>
            <p14:xfrm>
              <a:off x="9637824" y="2581224"/>
              <a:ext cx="21960" cy="40320"/>
            </p14:xfrm>
          </p:contentPart>
        </mc:Choice>
        <mc:Fallback xmlns="">
          <p:pic>
            <p:nvPicPr>
              <p:cNvPr id="49" name="Pismo odręczne 48">
                <a:extLst>
                  <a:ext uri="{FF2B5EF4-FFF2-40B4-BE49-F238E27FC236}">
                    <a16:creationId xmlns:a16="http://schemas.microsoft.com/office/drawing/2014/main" id="{003696D7-9ED1-DF2F-6B58-BF47E0ACCE1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19824" y="2563584"/>
                <a:ext cx="57600" cy="7596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upa 56">
            <a:extLst>
              <a:ext uri="{FF2B5EF4-FFF2-40B4-BE49-F238E27FC236}">
                <a16:creationId xmlns:a16="http://schemas.microsoft.com/office/drawing/2014/main" id="{0912CCAE-8C96-0A50-FCAD-C66F643749EC}"/>
              </a:ext>
            </a:extLst>
          </p:cNvPr>
          <p:cNvGrpSpPr/>
          <p:nvPr/>
        </p:nvGrpSpPr>
        <p:grpSpPr>
          <a:xfrm>
            <a:off x="9771744" y="2033304"/>
            <a:ext cx="406080" cy="441720"/>
            <a:chOff x="9771744" y="2033304"/>
            <a:chExt cx="406080" cy="44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0" name="Pismo odręczne 49">
                  <a:extLst>
                    <a:ext uri="{FF2B5EF4-FFF2-40B4-BE49-F238E27FC236}">
                      <a16:creationId xmlns:a16="http://schemas.microsoft.com/office/drawing/2014/main" id="{6EC7EEFB-16CF-12C5-E7A1-0BAE9ABD575E}"/>
                    </a:ext>
                  </a:extLst>
                </p14:cNvPr>
                <p14:cNvContentPartPr/>
                <p14:nvPr/>
              </p14:nvContentPartPr>
              <p14:xfrm>
                <a:off x="9771744" y="2474664"/>
                <a:ext cx="360" cy="360"/>
              </p14:xfrm>
            </p:contentPart>
          </mc:Choice>
          <mc:Fallback xmlns="">
            <p:pic>
              <p:nvPicPr>
                <p:cNvPr id="50" name="Pismo odręczne 49">
                  <a:extLst>
                    <a:ext uri="{FF2B5EF4-FFF2-40B4-BE49-F238E27FC236}">
                      <a16:creationId xmlns:a16="http://schemas.microsoft.com/office/drawing/2014/main" id="{6EC7EEFB-16CF-12C5-E7A1-0BAE9ABD575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54104" y="245702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1" name="Pismo odręczne 50">
                  <a:extLst>
                    <a:ext uri="{FF2B5EF4-FFF2-40B4-BE49-F238E27FC236}">
                      <a16:creationId xmlns:a16="http://schemas.microsoft.com/office/drawing/2014/main" id="{912E0632-42F1-F194-927C-7C9D1223AD9A}"/>
                    </a:ext>
                  </a:extLst>
                </p14:cNvPr>
                <p14:cNvContentPartPr/>
                <p14:nvPr/>
              </p14:nvContentPartPr>
              <p14:xfrm>
                <a:off x="9826464" y="2444064"/>
                <a:ext cx="1440" cy="360"/>
              </p14:xfrm>
            </p:contentPart>
          </mc:Choice>
          <mc:Fallback xmlns="">
            <p:pic>
              <p:nvPicPr>
                <p:cNvPr id="51" name="Pismo odręczne 50">
                  <a:extLst>
                    <a:ext uri="{FF2B5EF4-FFF2-40B4-BE49-F238E27FC236}">
                      <a16:creationId xmlns:a16="http://schemas.microsoft.com/office/drawing/2014/main" id="{912E0632-42F1-F194-927C-7C9D1223AD9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808824" y="2426424"/>
                  <a:ext cx="370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2" name="Pismo odręczne 51">
                  <a:extLst>
                    <a:ext uri="{FF2B5EF4-FFF2-40B4-BE49-F238E27FC236}">
                      <a16:creationId xmlns:a16="http://schemas.microsoft.com/office/drawing/2014/main" id="{56B89652-1D19-DC9A-83CC-1F84CCF3D060}"/>
                    </a:ext>
                  </a:extLst>
                </p14:cNvPr>
                <p14:cNvContentPartPr/>
                <p14:nvPr/>
              </p14:nvContentPartPr>
              <p14:xfrm>
                <a:off x="9911784" y="2413824"/>
                <a:ext cx="360" cy="360"/>
              </p14:xfrm>
            </p:contentPart>
          </mc:Choice>
          <mc:Fallback xmlns="">
            <p:pic>
              <p:nvPicPr>
                <p:cNvPr id="52" name="Pismo odręczne 51">
                  <a:extLst>
                    <a:ext uri="{FF2B5EF4-FFF2-40B4-BE49-F238E27FC236}">
                      <a16:creationId xmlns:a16="http://schemas.microsoft.com/office/drawing/2014/main" id="{56B89652-1D19-DC9A-83CC-1F84CCF3D06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894144" y="239618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3" name="Pismo odręczne 52">
                  <a:extLst>
                    <a:ext uri="{FF2B5EF4-FFF2-40B4-BE49-F238E27FC236}">
                      <a16:creationId xmlns:a16="http://schemas.microsoft.com/office/drawing/2014/main" id="{1945C7A3-6CA3-BEB8-7882-B732A80C3B88}"/>
                    </a:ext>
                  </a:extLst>
                </p14:cNvPr>
                <p14:cNvContentPartPr/>
                <p14:nvPr/>
              </p14:nvContentPartPr>
              <p14:xfrm>
                <a:off x="9954624" y="2401584"/>
                <a:ext cx="3960" cy="360"/>
              </p14:xfrm>
            </p:contentPart>
          </mc:Choice>
          <mc:Fallback xmlns="">
            <p:pic>
              <p:nvPicPr>
                <p:cNvPr id="53" name="Pismo odręczne 52">
                  <a:extLst>
                    <a:ext uri="{FF2B5EF4-FFF2-40B4-BE49-F238E27FC236}">
                      <a16:creationId xmlns:a16="http://schemas.microsoft.com/office/drawing/2014/main" id="{1945C7A3-6CA3-BEB8-7882-B732A80C3B8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936984" y="2383944"/>
                  <a:ext cx="396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4" name="Pismo odręczne 53">
                  <a:extLst>
                    <a:ext uri="{FF2B5EF4-FFF2-40B4-BE49-F238E27FC236}">
                      <a16:creationId xmlns:a16="http://schemas.microsoft.com/office/drawing/2014/main" id="{0087F4DA-7DB0-8364-8BF8-5188E6AA6B68}"/>
                    </a:ext>
                  </a:extLst>
                </p14:cNvPr>
                <p14:cNvContentPartPr/>
                <p14:nvPr/>
              </p14:nvContentPartPr>
              <p14:xfrm>
                <a:off x="9997464" y="2367384"/>
                <a:ext cx="143280" cy="28440"/>
              </p14:xfrm>
            </p:contentPart>
          </mc:Choice>
          <mc:Fallback xmlns="">
            <p:pic>
              <p:nvPicPr>
                <p:cNvPr id="54" name="Pismo odręczne 53">
                  <a:extLst>
                    <a:ext uri="{FF2B5EF4-FFF2-40B4-BE49-F238E27FC236}">
                      <a16:creationId xmlns:a16="http://schemas.microsoft.com/office/drawing/2014/main" id="{0087F4DA-7DB0-8364-8BF8-5188E6AA6B6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979464" y="2349744"/>
                  <a:ext cx="1789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6" name="Pismo odręczne 55">
                  <a:extLst>
                    <a:ext uri="{FF2B5EF4-FFF2-40B4-BE49-F238E27FC236}">
                      <a16:creationId xmlns:a16="http://schemas.microsoft.com/office/drawing/2014/main" id="{6EDB0B02-04AC-C0BB-2E78-57FDD4E0738B}"/>
                    </a:ext>
                  </a:extLst>
                </p14:cNvPr>
                <p14:cNvContentPartPr/>
                <p14:nvPr/>
              </p14:nvContentPartPr>
              <p14:xfrm>
                <a:off x="9996024" y="2033304"/>
                <a:ext cx="181800" cy="311760"/>
              </p14:xfrm>
            </p:contentPart>
          </mc:Choice>
          <mc:Fallback xmlns="">
            <p:pic>
              <p:nvPicPr>
                <p:cNvPr id="56" name="Pismo odręczne 55">
                  <a:extLst>
                    <a:ext uri="{FF2B5EF4-FFF2-40B4-BE49-F238E27FC236}">
                      <a16:creationId xmlns:a16="http://schemas.microsoft.com/office/drawing/2014/main" id="{6EDB0B02-04AC-C0BB-2E78-57FDD4E0738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978024" y="2015664"/>
                  <a:ext cx="217440" cy="347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9" name="Strzałka: w dół 58">
            <a:extLst>
              <a:ext uri="{FF2B5EF4-FFF2-40B4-BE49-F238E27FC236}">
                <a16:creationId xmlns:a16="http://schemas.microsoft.com/office/drawing/2014/main" id="{CAE86719-5EBB-96B4-D1A3-45D1E6735031}"/>
              </a:ext>
            </a:extLst>
          </p:cNvPr>
          <p:cNvSpPr/>
          <p:nvPr/>
        </p:nvSpPr>
        <p:spPr>
          <a:xfrm rot="14443764">
            <a:off x="6766319" y="761316"/>
            <a:ext cx="415776" cy="2344409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0" name="Strzałka: w dół 59">
            <a:extLst>
              <a:ext uri="{FF2B5EF4-FFF2-40B4-BE49-F238E27FC236}">
                <a16:creationId xmlns:a16="http://schemas.microsoft.com/office/drawing/2014/main" id="{3E325310-7B8C-6CAA-53D3-DC07A6A8D7DB}"/>
              </a:ext>
            </a:extLst>
          </p:cNvPr>
          <p:cNvSpPr/>
          <p:nvPr/>
        </p:nvSpPr>
        <p:spPr>
          <a:xfrm rot="17970239">
            <a:off x="6932959" y="3957401"/>
            <a:ext cx="438412" cy="2426709"/>
          </a:xfrm>
          <a:prstGeom prst="downArrow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4019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B8719-C73D-04AF-E4F3-4AC69466D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9F0D1A-C1AF-9A3B-5DFD-75A44BDB3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03" y="74344"/>
            <a:ext cx="9144000" cy="49969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Pękająca ceramika – co robić ?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7CB191D-2178-B510-AB67-83EEEA6770F4}"/>
              </a:ext>
            </a:extLst>
          </p:cNvPr>
          <p:cNvSpPr txBox="1"/>
          <p:nvPr/>
        </p:nvSpPr>
        <p:spPr>
          <a:xfrm>
            <a:off x="-24084" y="6506082"/>
            <a:ext cx="1172465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>
                <a:effectLst/>
                <a:latin typeface="Verdana" panose="020B0604030504040204" pitchFamily="34" charset="0"/>
              </a:rPr>
              <a:t>Major Cause for Multilayer Ceramic Capacitor Failures</a:t>
            </a:r>
            <a:r>
              <a:rPr lang="en-US" sz="1400"/>
              <a:t> </a:t>
            </a:r>
            <a:r>
              <a:rPr lang="pl-PL" sz="1400"/>
              <a:t> </a:t>
            </a:r>
            <a:r>
              <a:rPr lang="pl-PL" sz="1400" b="0" i="0">
                <a:solidFill>
                  <a:srgbClr val="0000FF"/>
                </a:solidFill>
                <a:effectLst/>
                <a:latin typeface="Verdana" panose="020B0604030504040204" pitchFamily="34" charset="0"/>
              </a:rPr>
              <a:t>www.knowlescapacitors.com</a:t>
            </a:r>
            <a:r>
              <a:rPr lang="pl-PL" sz="1400"/>
              <a:t> </a:t>
            </a:r>
            <a:br>
              <a:rPr lang="pl-PL" sz="1600"/>
            </a:br>
            <a:br>
              <a:rPr lang="en-US" sz="1600"/>
            </a:br>
            <a:endParaRPr lang="pl-PL" sz="160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4DF2A53-413E-CA91-2700-77ED21BEF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53" y="558701"/>
            <a:ext cx="5197970" cy="409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91D668FC-18F7-4D54-B874-685EC5A1F39E}"/>
              </a:ext>
            </a:extLst>
          </p:cNvPr>
          <p:cNvCxnSpPr>
            <a:cxnSpLocks/>
          </p:cNvCxnSpPr>
          <p:nvPr/>
        </p:nvCxnSpPr>
        <p:spPr>
          <a:xfrm>
            <a:off x="3365407" y="4140598"/>
            <a:ext cx="0" cy="27432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656D2A1-6A24-E64B-4A9C-CD14B2DBC5C8}"/>
              </a:ext>
            </a:extLst>
          </p:cNvPr>
          <p:cNvSpPr txBox="1"/>
          <p:nvPr/>
        </p:nvSpPr>
        <p:spPr>
          <a:xfrm>
            <a:off x="3589706" y="876801"/>
            <a:ext cx="2278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u="sng">
                <a:solidFill>
                  <a:srgbClr val="00B050"/>
                </a:solidFill>
              </a:rPr>
              <a:t>Poprawnie</a:t>
            </a:r>
            <a:endParaRPr lang="pl-PL" sz="3200" u="sng">
              <a:solidFill>
                <a:srgbClr val="00B050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532AE20-CD56-02B0-11F1-DB83300AAB31}"/>
              </a:ext>
            </a:extLst>
          </p:cNvPr>
          <p:cNvSpPr txBox="1"/>
          <p:nvPr/>
        </p:nvSpPr>
        <p:spPr>
          <a:xfrm>
            <a:off x="7254241" y="3067718"/>
            <a:ext cx="490161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sz="2200" b="1">
                <a:latin typeface="+mj-lt"/>
              </a:rPr>
              <a:t>Klejenie:</a:t>
            </a:r>
            <a:endParaRPr lang="pl-PL" sz="220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200">
                <a:latin typeface="+mj-lt"/>
              </a:rPr>
              <a:t>Może znacząco obniżyć wytrzymałość kondensatora na zginanie.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200">
                <a:latin typeface="+mj-lt"/>
              </a:rPr>
              <a:t>W eksperymentach: kondensator przyklejony wymagał ~50% mniejszego ugięcia płytki, by uległ pęknięciu, w porównaniu z nieprzyklejonym.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801C5C5-F322-0213-C287-C14776CEFED2}"/>
              </a:ext>
            </a:extLst>
          </p:cNvPr>
          <p:cNvSpPr txBox="1"/>
          <p:nvPr/>
        </p:nvSpPr>
        <p:spPr>
          <a:xfrm>
            <a:off x="646748" y="871498"/>
            <a:ext cx="30370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u="sng">
                <a:solidFill>
                  <a:srgbClr val="C00000"/>
                </a:solidFill>
              </a:rPr>
              <a:t>Niepoprawnie</a:t>
            </a:r>
            <a:endParaRPr lang="pl-PL" sz="2800" u="sng">
              <a:solidFill>
                <a:srgbClr val="C00000"/>
              </a:solidFill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975B805-9ACA-D8F4-DE21-293F3FA03460}"/>
              </a:ext>
            </a:extLst>
          </p:cNvPr>
          <p:cNvSpPr txBox="1"/>
          <p:nvPr/>
        </p:nvSpPr>
        <p:spPr>
          <a:xfrm>
            <a:off x="5838243" y="230507"/>
            <a:ext cx="320082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sz="2200" b="1"/>
              <a:t>Rozmiar pól lutowniczych </a:t>
            </a:r>
            <a:endParaRPr lang="pl-PL" sz="2200"/>
          </a:p>
          <a:p>
            <a:pPr lvl="1"/>
            <a:r>
              <a:rPr lang="pl-PL" sz="2000"/>
              <a:t>Zmniejszenie ich rozmiaru może istotnie ograniczyć naprężenia wywierane na kondensator nawet około ok.50%. </a:t>
            </a:r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1486323C-D7ED-8BF9-2B96-77A73EF35637}"/>
              </a:ext>
            </a:extLst>
          </p:cNvPr>
          <p:cNvCxnSpPr>
            <a:cxnSpLocks/>
          </p:cNvCxnSpPr>
          <p:nvPr/>
        </p:nvCxnSpPr>
        <p:spPr>
          <a:xfrm>
            <a:off x="3365407" y="819041"/>
            <a:ext cx="0" cy="27432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az 20">
            <a:extLst>
              <a:ext uri="{FF2B5EF4-FFF2-40B4-BE49-F238E27FC236}">
                <a16:creationId xmlns:a16="http://schemas.microsoft.com/office/drawing/2014/main" id="{0353F108-DA90-8BCD-7228-E28F85510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425" y="2243290"/>
            <a:ext cx="3048425" cy="1209844"/>
          </a:xfrm>
          <a:prstGeom prst="rect">
            <a:avLst/>
          </a:prstGeom>
        </p:spPr>
      </p:pic>
      <p:grpSp>
        <p:nvGrpSpPr>
          <p:cNvPr id="32" name="Grupa 31">
            <a:extLst>
              <a:ext uri="{FF2B5EF4-FFF2-40B4-BE49-F238E27FC236}">
                <a16:creationId xmlns:a16="http://schemas.microsoft.com/office/drawing/2014/main" id="{C0CB8FA8-6DFE-2238-D7A1-9A7196F2AED4}"/>
              </a:ext>
            </a:extLst>
          </p:cNvPr>
          <p:cNvGrpSpPr/>
          <p:nvPr/>
        </p:nvGrpSpPr>
        <p:grpSpPr>
          <a:xfrm>
            <a:off x="9039067" y="554613"/>
            <a:ext cx="3058418" cy="1143452"/>
            <a:chOff x="8875933" y="646707"/>
            <a:chExt cx="3058418" cy="1143452"/>
          </a:xfrm>
        </p:grpSpPr>
        <p:pic>
          <p:nvPicPr>
            <p:cNvPr id="27" name="Obraz 26">
              <a:extLst>
                <a:ext uri="{FF2B5EF4-FFF2-40B4-BE49-F238E27FC236}">
                  <a16:creationId xmlns:a16="http://schemas.microsoft.com/office/drawing/2014/main" id="{573C5D83-EFAF-EDF8-EA2B-E3C99F070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19641" y="874121"/>
              <a:ext cx="2241879" cy="703009"/>
            </a:xfrm>
            <a:prstGeom prst="rect">
              <a:avLst/>
            </a:prstGeom>
          </p:spPr>
        </p:pic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B0DBC6C7-53C0-926F-BA18-24E8901C0D9F}"/>
                </a:ext>
              </a:extLst>
            </p:cNvPr>
            <p:cNvSpPr/>
            <p:nvPr/>
          </p:nvSpPr>
          <p:spPr>
            <a:xfrm>
              <a:off x="8875933" y="660246"/>
              <a:ext cx="726740" cy="1129913"/>
            </a:xfrm>
            <a:prstGeom prst="rect">
              <a:avLst/>
            </a:prstGeom>
            <a:solidFill>
              <a:schemeClr val="accent1">
                <a:alpha val="61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74A7BFAB-A68C-6DD8-9D88-B577E0C719A3}"/>
                </a:ext>
              </a:extLst>
            </p:cNvPr>
            <p:cNvSpPr/>
            <p:nvPr/>
          </p:nvSpPr>
          <p:spPr>
            <a:xfrm>
              <a:off x="11207611" y="646707"/>
              <a:ext cx="726740" cy="1129913"/>
            </a:xfrm>
            <a:prstGeom prst="rect">
              <a:avLst/>
            </a:prstGeom>
            <a:solidFill>
              <a:schemeClr val="accent1">
                <a:alpha val="61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E0720F4-FD91-477F-C7BD-695B81DEA090}"/>
              </a:ext>
            </a:extLst>
          </p:cNvPr>
          <p:cNvSpPr txBox="1"/>
          <p:nvPr/>
        </p:nvSpPr>
        <p:spPr>
          <a:xfrm>
            <a:off x="9711056" y="137621"/>
            <a:ext cx="2093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u="sng">
                <a:solidFill>
                  <a:srgbClr val="C00000"/>
                </a:solidFill>
              </a:rPr>
              <a:t>Najgorsze</a:t>
            </a:r>
            <a:endParaRPr lang="pl-PL" sz="3200" u="sng">
              <a:solidFill>
                <a:srgbClr val="C00000"/>
              </a:solidFill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80D6FFBA-D8BA-C00E-F92C-BDEDCCFDE109}"/>
              </a:ext>
            </a:extLst>
          </p:cNvPr>
          <p:cNvSpPr txBox="1"/>
          <p:nvPr/>
        </p:nvSpPr>
        <p:spPr>
          <a:xfrm>
            <a:off x="9653104" y="2047854"/>
            <a:ext cx="2093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u="sng">
                <a:solidFill>
                  <a:srgbClr val="00B050"/>
                </a:solidFill>
              </a:rPr>
              <a:t>Najlepsze</a:t>
            </a:r>
            <a:endParaRPr lang="pl-PL" sz="3200" u="sng">
              <a:solidFill>
                <a:srgbClr val="00B050"/>
              </a:solidFill>
            </a:endParaRP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B52A345C-F664-F2B0-1A8D-EAC9180F53CB}"/>
              </a:ext>
            </a:extLst>
          </p:cNvPr>
          <p:cNvSpPr txBox="1"/>
          <p:nvPr/>
        </p:nvSpPr>
        <p:spPr>
          <a:xfrm>
            <a:off x="131339" y="4739202"/>
            <a:ext cx="7543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/>
              <a:t>Zastosowanie slotu wzdłuż krawędzi </a:t>
            </a:r>
            <a:r>
              <a:rPr lang="pl-PL" sz="2400" err="1"/>
              <a:t>depanelizacji</a:t>
            </a:r>
            <a:r>
              <a:rPr lang="pl-PL" sz="2400"/>
              <a:t> zmniejsza naprężenia działające na kondensator o około 50%.</a:t>
            </a:r>
          </a:p>
        </p:txBody>
      </p:sp>
    </p:spTree>
    <p:extLst>
      <p:ext uri="{BB962C8B-B14F-4D97-AF65-F5344CB8AC3E}">
        <p14:creationId xmlns:p14="http://schemas.microsoft.com/office/powerpoint/2010/main" val="1799196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C98AE-F277-C0FD-D418-9786CEF39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A72377-3C41-FCF4-CD1E-56ACBCCE0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59432"/>
            <a:ext cx="9144000" cy="1143000"/>
          </a:xfrm>
        </p:spPr>
        <p:txBody>
          <a:bodyPr/>
          <a:lstStyle/>
          <a:p>
            <a:r>
              <a:rPr lang="pl-PL" b="1" dirty="0"/>
              <a:t>Pękająca ceramika i stres mechaniczny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34456D8-0D9A-D4A2-1422-6627703A6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129" y="0"/>
            <a:ext cx="3932871" cy="333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6D41F9C-92E2-A6FD-035A-40FD6024F046}"/>
              </a:ext>
            </a:extLst>
          </p:cNvPr>
          <p:cNvSpPr txBox="1"/>
          <p:nvPr/>
        </p:nvSpPr>
        <p:spPr>
          <a:xfrm rot="16200000">
            <a:off x="8445436" y="1552573"/>
            <a:ext cx="30370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u="sng">
                <a:solidFill>
                  <a:srgbClr val="C00000"/>
                </a:solidFill>
              </a:rPr>
              <a:t>Niepoprawnie</a:t>
            </a:r>
            <a:endParaRPr lang="pl-PL" sz="2800" u="sng">
              <a:solidFill>
                <a:srgbClr val="C0000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55089EF-8013-3C62-8F47-E7F34B95400B}"/>
              </a:ext>
            </a:extLst>
          </p:cNvPr>
          <p:cNvSpPr txBox="1"/>
          <p:nvPr/>
        </p:nvSpPr>
        <p:spPr>
          <a:xfrm rot="16200000">
            <a:off x="10791226" y="1931928"/>
            <a:ext cx="2278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u="sng">
                <a:solidFill>
                  <a:srgbClr val="00B050"/>
                </a:solidFill>
              </a:rPr>
              <a:t>Poprawnie</a:t>
            </a:r>
            <a:endParaRPr lang="pl-PL" sz="3200" u="sng">
              <a:solidFill>
                <a:srgbClr val="00B050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C138D65-0ED7-D192-BDFA-6EA39CB10941}"/>
              </a:ext>
            </a:extLst>
          </p:cNvPr>
          <p:cNvSpPr txBox="1"/>
          <p:nvPr/>
        </p:nvSpPr>
        <p:spPr>
          <a:xfrm>
            <a:off x="10904613" y="301438"/>
            <a:ext cx="1156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u="sng">
                <a:solidFill>
                  <a:schemeClr val="bg2">
                    <a:lumMod val="40000"/>
                    <a:lumOff val="60000"/>
                  </a:schemeClr>
                </a:solidFill>
              </a:rPr>
              <a:t>BRAK</a:t>
            </a:r>
            <a:r>
              <a:rPr lang="pl-PL" sz="2800" b="1" u="sng">
                <a:solidFill>
                  <a:srgbClr val="00B050"/>
                </a:solidFill>
              </a:rPr>
              <a:t> </a:t>
            </a:r>
            <a:endParaRPr lang="pl-PL" sz="3200" u="sng">
              <a:solidFill>
                <a:srgbClr val="00B050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DDC11A3-B79B-C5FD-5C79-6EFE6CD96826}"/>
              </a:ext>
            </a:extLst>
          </p:cNvPr>
          <p:cNvSpPr txBox="1"/>
          <p:nvPr/>
        </p:nvSpPr>
        <p:spPr>
          <a:xfrm>
            <a:off x="7562920" y="776054"/>
            <a:ext cx="11562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>
                <a:solidFill>
                  <a:schemeClr val="bg2">
                    <a:lumMod val="40000"/>
                    <a:lumOff val="60000"/>
                  </a:schemeClr>
                </a:solidFill>
              </a:rPr>
              <a:t>Róg PCB</a:t>
            </a:r>
            <a:r>
              <a:rPr lang="pl-PL" sz="2800" b="1">
                <a:solidFill>
                  <a:srgbClr val="00B050"/>
                </a:solidFill>
              </a:rPr>
              <a:t> </a:t>
            </a:r>
            <a:endParaRPr lang="pl-PL" sz="3200">
              <a:solidFill>
                <a:srgbClr val="00B050"/>
              </a:solidFill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7D2316A-F1E5-4E39-6396-7D3CE484ADA2}"/>
              </a:ext>
            </a:extLst>
          </p:cNvPr>
          <p:cNvSpPr txBox="1"/>
          <p:nvPr/>
        </p:nvSpPr>
        <p:spPr>
          <a:xfrm>
            <a:off x="73556" y="2290416"/>
            <a:ext cx="8420204" cy="2604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800" dirty="0"/>
              <a:t>Zalecana orientacja względem krawędzi płytki</a:t>
            </a:r>
            <a:br>
              <a:rPr lang="pl-PL" sz="2800" dirty="0"/>
            </a:br>
            <a:r>
              <a:rPr lang="pl-PL" sz="2800" dirty="0"/>
              <a:t>Uwaga: strefa </a:t>
            </a:r>
            <a:r>
              <a:rPr lang="pl-PL" sz="2800" dirty="0" err="1"/>
              <a:t>naprężeń</a:t>
            </a:r>
            <a:r>
              <a:rPr lang="pl-PL" sz="2800" dirty="0"/>
              <a:t> zazwyczaj obejmuje obszar do 5 mm od krawędzi płytki lub punktu mocowania.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554DFDF-ADE7-3ADB-A9EA-00E7DB159FA9}"/>
              </a:ext>
            </a:extLst>
          </p:cNvPr>
          <p:cNvSpPr txBox="1"/>
          <p:nvPr/>
        </p:nvSpPr>
        <p:spPr>
          <a:xfrm>
            <a:off x="4572000" y="6457890"/>
            <a:ext cx="769112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latin typeface="Verdana" panose="020B0604030504040204" pitchFamily="34" charset="0"/>
              </a:rPr>
              <a:t>Major Cause for Multilayer Ceramic Capacitor Failures</a:t>
            </a:r>
            <a:r>
              <a:rPr lang="en-US" sz="1400" dirty="0"/>
              <a:t> </a:t>
            </a:r>
            <a:r>
              <a:rPr lang="pl-PL" sz="1400" dirty="0"/>
              <a:t> </a:t>
            </a:r>
            <a:r>
              <a:rPr lang="pl-PL" sz="1400" b="0" i="0" dirty="0">
                <a:solidFill>
                  <a:srgbClr val="0000FF"/>
                </a:solidFill>
                <a:effectLst/>
                <a:latin typeface="Verdana" panose="020B0604030504040204" pitchFamily="34" charset="0"/>
              </a:rPr>
              <a:t>www.knowlescapacitors.com</a:t>
            </a:r>
            <a:r>
              <a:rPr lang="pl-PL" sz="1400" dirty="0"/>
              <a:t> </a:t>
            </a:r>
            <a:br>
              <a:rPr lang="pl-PL" sz="1600" dirty="0"/>
            </a:br>
            <a:br>
              <a:rPr lang="en-US" sz="1600" dirty="0"/>
            </a:b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562538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7AB6D-97CD-1C0A-3676-B9E2B6C9D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3F6080-2A61-1B62-9381-5E3FD030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914"/>
            <a:ext cx="9144000" cy="737234"/>
          </a:xfrm>
        </p:spPr>
        <p:txBody>
          <a:bodyPr/>
          <a:lstStyle/>
          <a:p>
            <a:r>
              <a:rPr lang="pl-PL" b="1" dirty="0"/>
              <a:t>Pękająca ceramika i stres mechaniczny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8CD95C5-DE4A-3710-DD1A-A18A0BBEDA06}"/>
              </a:ext>
            </a:extLst>
          </p:cNvPr>
          <p:cNvSpPr txBox="1"/>
          <p:nvPr/>
        </p:nvSpPr>
        <p:spPr>
          <a:xfrm>
            <a:off x="4572000" y="6496212"/>
            <a:ext cx="76911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latin typeface="Verdana" panose="020B0604030504040204" pitchFamily="34" charset="0"/>
              </a:rPr>
              <a:t>Major Cause for Multilayer Ceramic Capacitor Failures</a:t>
            </a:r>
            <a:r>
              <a:rPr lang="en-US" sz="1400" dirty="0"/>
              <a:t> </a:t>
            </a:r>
            <a:r>
              <a:rPr lang="pl-PL" sz="1400" dirty="0"/>
              <a:t> </a:t>
            </a:r>
            <a:r>
              <a:rPr lang="pl-PL" sz="1400" b="0" i="0" dirty="0">
                <a:solidFill>
                  <a:srgbClr val="0000FF"/>
                </a:solidFill>
                <a:effectLst/>
                <a:latin typeface="Verdana" panose="020B0604030504040204" pitchFamily="34" charset="0"/>
              </a:rPr>
              <a:t>www.knowlescapacitors.com</a:t>
            </a:r>
            <a:r>
              <a:rPr lang="pl-PL" sz="1400" dirty="0"/>
              <a:t> </a:t>
            </a:r>
            <a:endParaRPr lang="pl-PL" sz="1600" dirty="0"/>
          </a:p>
        </p:txBody>
      </p:sp>
      <p:sp>
        <p:nvSpPr>
          <p:cNvPr id="2083" name="Łuk 2082">
            <a:extLst>
              <a:ext uri="{FF2B5EF4-FFF2-40B4-BE49-F238E27FC236}">
                <a16:creationId xmlns:a16="http://schemas.microsoft.com/office/drawing/2014/main" id="{6E5AE9EE-C488-3EC4-1663-225381BA3675}"/>
              </a:ext>
            </a:extLst>
          </p:cNvPr>
          <p:cNvSpPr/>
          <p:nvPr/>
        </p:nvSpPr>
        <p:spPr>
          <a:xfrm rot="4972188">
            <a:off x="-567807" y="-1445924"/>
            <a:ext cx="3931529" cy="10960846"/>
          </a:xfrm>
          <a:prstGeom prst="arc">
            <a:avLst>
              <a:gd name="adj1" fmla="val 16812060"/>
              <a:gd name="adj2" fmla="val 2368762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84" name="Łuk 2083">
            <a:extLst>
              <a:ext uri="{FF2B5EF4-FFF2-40B4-BE49-F238E27FC236}">
                <a16:creationId xmlns:a16="http://schemas.microsoft.com/office/drawing/2014/main" id="{21E40A1E-F990-2A42-8705-759760E22F49}"/>
              </a:ext>
            </a:extLst>
          </p:cNvPr>
          <p:cNvSpPr/>
          <p:nvPr/>
        </p:nvSpPr>
        <p:spPr>
          <a:xfrm rot="5114961">
            <a:off x="195694" y="-2697877"/>
            <a:ext cx="4477502" cy="7819178"/>
          </a:xfrm>
          <a:prstGeom prst="arc">
            <a:avLst>
              <a:gd name="adj1" fmla="val 16268102"/>
              <a:gd name="adj2" fmla="val 2368762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154" name="Grupa 2153">
            <a:extLst>
              <a:ext uri="{FF2B5EF4-FFF2-40B4-BE49-F238E27FC236}">
                <a16:creationId xmlns:a16="http://schemas.microsoft.com/office/drawing/2014/main" id="{116FDBEF-1AAE-0081-605D-4C2B3C2E4050}"/>
              </a:ext>
            </a:extLst>
          </p:cNvPr>
          <p:cNvGrpSpPr/>
          <p:nvPr/>
        </p:nvGrpSpPr>
        <p:grpSpPr>
          <a:xfrm>
            <a:off x="35944" y="960798"/>
            <a:ext cx="7691120" cy="5158644"/>
            <a:chOff x="83594" y="264049"/>
            <a:chExt cx="7135208" cy="5158644"/>
          </a:xfrm>
        </p:grpSpPr>
        <p:grpSp>
          <p:nvGrpSpPr>
            <p:cNvPr id="2048" name="Grupa 2047">
              <a:extLst>
                <a:ext uri="{FF2B5EF4-FFF2-40B4-BE49-F238E27FC236}">
                  <a16:creationId xmlns:a16="http://schemas.microsoft.com/office/drawing/2014/main" id="{A9FFE156-C009-29E1-D885-D0471FCA3C9A}"/>
                </a:ext>
              </a:extLst>
            </p:cNvPr>
            <p:cNvGrpSpPr/>
            <p:nvPr/>
          </p:nvGrpSpPr>
          <p:grpSpPr>
            <a:xfrm>
              <a:off x="83594" y="2654330"/>
              <a:ext cx="7135208" cy="2768363"/>
              <a:chOff x="168417" y="2752761"/>
              <a:chExt cx="5112707" cy="1530283"/>
            </a:xfrm>
          </p:grpSpPr>
          <p:grpSp>
            <p:nvGrpSpPr>
              <p:cNvPr id="35" name="Grupa 34">
                <a:extLst>
                  <a:ext uri="{FF2B5EF4-FFF2-40B4-BE49-F238E27FC236}">
                    <a16:creationId xmlns:a16="http://schemas.microsoft.com/office/drawing/2014/main" id="{6A697E42-EC43-6CD9-4494-6FDACEE9C551}"/>
                  </a:ext>
                </a:extLst>
              </p:cNvPr>
              <p:cNvGrpSpPr/>
              <p:nvPr/>
            </p:nvGrpSpPr>
            <p:grpSpPr>
              <a:xfrm>
                <a:off x="181409" y="2922099"/>
                <a:ext cx="5099715" cy="1352477"/>
                <a:chOff x="5633085" y="4003838"/>
                <a:chExt cx="5099715" cy="1352477"/>
              </a:xfrm>
            </p:grpSpPr>
            <p:cxnSp>
              <p:nvCxnSpPr>
                <p:cNvPr id="18" name="Łącznik prosty 17">
                  <a:extLst>
                    <a:ext uri="{FF2B5EF4-FFF2-40B4-BE49-F238E27FC236}">
                      <a16:creationId xmlns:a16="http://schemas.microsoft.com/office/drawing/2014/main" id="{0C764FD6-2C57-B4C2-2E78-16169EA036EF}"/>
                    </a:ext>
                  </a:extLst>
                </p:cNvPr>
                <p:cNvCxnSpPr/>
                <p:nvPr/>
              </p:nvCxnSpPr>
              <p:spPr>
                <a:xfrm>
                  <a:off x="6268800" y="4014040"/>
                  <a:ext cx="4464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Łącznik prosty 18">
                  <a:extLst>
                    <a:ext uri="{FF2B5EF4-FFF2-40B4-BE49-F238E27FC236}">
                      <a16:creationId xmlns:a16="http://schemas.microsoft.com/office/drawing/2014/main" id="{165812AD-1486-0A01-7579-4550C69C38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33085" y="5356315"/>
                  <a:ext cx="44596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Łącznik prosty 19">
                  <a:extLst>
                    <a:ext uri="{FF2B5EF4-FFF2-40B4-BE49-F238E27FC236}">
                      <a16:creationId xmlns:a16="http://schemas.microsoft.com/office/drawing/2014/main" id="{A1A6A4DD-C45F-EF9F-F6C5-ABC95F0C3B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33085" y="4014040"/>
                  <a:ext cx="635715" cy="134227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Łącznik prosty 25">
                  <a:extLst>
                    <a:ext uri="{FF2B5EF4-FFF2-40B4-BE49-F238E27FC236}">
                      <a16:creationId xmlns:a16="http://schemas.microsoft.com/office/drawing/2014/main" id="{DCCF5B80-0FDA-5E5D-F975-E6632D2C7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092690" y="4003838"/>
                  <a:ext cx="640110" cy="135247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a 35">
                <a:extLst>
                  <a:ext uri="{FF2B5EF4-FFF2-40B4-BE49-F238E27FC236}">
                    <a16:creationId xmlns:a16="http://schemas.microsoft.com/office/drawing/2014/main" id="{33F4FC9F-1178-17A7-F809-B8818C1B61E9}"/>
                  </a:ext>
                </a:extLst>
              </p:cNvPr>
              <p:cNvGrpSpPr/>
              <p:nvPr/>
            </p:nvGrpSpPr>
            <p:grpSpPr>
              <a:xfrm>
                <a:off x="168417" y="2752761"/>
                <a:ext cx="5099715" cy="1352477"/>
                <a:chOff x="5633085" y="4003838"/>
                <a:chExt cx="5099715" cy="1352477"/>
              </a:xfrm>
            </p:grpSpPr>
            <p:cxnSp>
              <p:nvCxnSpPr>
                <p:cNvPr id="37" name="Łącznik prosty 36">
                  <a:extLst>
                    <a:ext uri="{FF2B5EF4-FFF2-40B4-BE49-F238E27FC236}">
                      <a16:creationId xmlns:a16="http://schemas.microsoft.com/office/drawing/2014/main" id="{0F4BB09E-A0FF-7490-F4ED-972071D988EA}"/>
                    </a:ext>
                  </a:extLst>
                </p:cNvPr>
                <p:cNvCxnSpPr/>
                <p:nvPr/>
              </p:nvCxnSpPr>
              <p:spPr>
                <a:xfrm>
                  <a:off x="6268800" y="4014040"/>
                  <a:ext cx="4464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Łącznik prosty 37">
                  <a:extLst>
                    <a:ext uri="{FF2B5EF4-FFF2-40B4-BE49-F238E27FC236}">
                      <a16:creationId xmlns:a16="http://schemas.microsoft.com/office/drawing/2014/main" id="{8E188A5D-FFFF-95A6-4E6E-9112F80794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33085" y="5356315"/>
                  <a:ext cx="44596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Łącznik prosty 38">
                  <a:extLst>
                    <a:ext uri="{FF2B5EF4-FFF2-40B4-BE49-F238E27FC236}">
                      <a16:creationId xmlns:a16="http://schemas.microsoft.com/office/drawing/2014/main" id="{4DABCE20-A3B6-0C82-6FE7-B62009AC91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33085" y="4014040"/>
                  <a:ext cx="635715" cy="134227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Łącznik prosty 39">
                  <a:extLst>
                    <a:ext uri="{FF2B5EF4-FFF2-40B4-BE49-F238E27FC236}">
                      <a16:creationId xmlns:a16="http://schemas.microsoft.com/office/drawing/2014/main" id="{DE2EE323-F9C6-E1F6-BAAF-CDD7F26B1E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092690" y="4003838"/>
                  <a:ext cx="640110" cy="135247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1" name="Łącznik prosty 40">
                <a:extLst>
                  <a:ext uri="{FF2B5EF4-FFF2-40B4-BE49-F238E27FC236}">
                    <a16:creationId xmlns:a16="http://schemas.microsoft.com/office/drawing/2014/main" id="{F1841F93-F31D-310A-EC4C-48C8F28AED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8417" y="4105238"/>
                <a:ext cx="0" cy="17780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Łącznik prosty 44">
                <a:extLst>
                  <a:ext uri="{FF2B5EF4-FFF2-40B4-BE49-F238E27FC236}">
                    <a16:creationId xmlns:a16="http://schemas.microsoft.com/office/drawing/2014/main" id="{75A7BA25-F01F-F573-0BC8-5D6295D1EF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28022" y="4096770"/>
                <a:ext cx="0" cy="17780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Łącznik prosty 45">
                <a:extLst>
                  <a:ext uri="{FF2B5EF4-FFF2-40B4-BE49-F238E27FC236}">
                    <a16:creationId xmlns:a16="http://schemas.microsoft.com/office/drawing/2014/main" id="{ABC3803D-C5C9-2F1E-FBB0-471C898517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7124" y="2762963"/>
                <a:ext cx="0" cy="17780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Łącznik prosty 46">
                <a:extLst>
                  <a:ext uri="{FF2B5EF4-FFF2-40B4-BE49-F238E27FC236}">
                    <a16:creationId xmlns:a16="http://schemas.microsoft.com/office/drawing/2014/main" id="{19368897-3561-1D1B-63B5-2CBE8DB17C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76095" y="2752761"/>
                <a:ext cx="0" cy="17780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98" name="Łącznik prosty 2097">
              <a:extLst>
                <a:ext uri="{FF2B5EF4-FFF2-40B4-BE49-F238E27FC236}">
                  <a16:creationId xmlns:a16="http://schemas.microsoft.com/office/drawing/2014/main" id="{F38995B0-F94D-E7AF-D906-DBF162D5E7C0}"/>
                </a:ext>
              </a:extLst>
            </p:cNvPr>
            <p:cNvCxnSpPr>
              <a:cxnSpLocks/>
            </p:cNvCxnSpPr>
            <p:nvPr/>
          </p:nvCxnSpPr>
          <p:spPr>
            <a:xfrm>
              <a:off x="5920751" y="264049"/>
              <a:ext cx="0" cy="335436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0" name="Grupa 2099">
            <a:extLst>
              <a:ext uri="{FF2B5EF4-FFF2-40B4-BE49-F238E27FC236}">
                <a16:creationId xmlns:a16="http://schemas.microsoft.com/office/drawing/2014/main" id="{E653B3C4-BF17-A203-64A0-9DB2892BAF5F}"/>
              </a:ext>
            </a:extLst>
          </p:cNvPr>
          <p:cNvGrpSpPr/>
          <p:nvPr/>
        </p:nvGrpSpPr>
        <p:grpSpPr>
          <a:xfrm>
            <a:off x="923137" y="3862214"/>
            <a:ext cx="1341120" cy="468802"/>
            <a:chOff x="3049124" y="-2050008"/>
            <a:chExt cx="5112707" cy="1669334"/>
          </a:xfrm>
        </p:grpSpPr>
        <p:grpSp>
          <p:nvGrpSpPr>
            <p:cNvPr id="2101" name="Grupa 2100">
              <a:extLst>
                <a:ext uri="{FF2B5EF4-FFF2-40B4-BE49-F238E27FC236}">
                  <a16:creationId xmlns:a16="http://schemas.microsoft.com/office/drawing/2014/main" id="{F9D28696-43F3-500A-4EB5-A735F62FA47C}"/>
                </a:ext>
              </a:extLst>
            </p:cNvPr>
            <p:cNvGrpSpPr/>
            <p:nvPr/>
          </p:nvGrpSpPr>
          <p:grpSpPr>
            <a:xfrm>
              <a:off x="3049124" y="-1958928"/>
              <a:ext cx="5112707" cy="1530283"/>
              <a:chOff x="5772493" y="3986900"/>
              <a:chExt cx="5112707" cy="1530283"/>
            </a:xfrm>
          </p:grpSpPr>
          <p:grpSp>
            <p:nvGrpSpPr>
              <p:cNvPr id="2104" name="Grupa 2103">
                <a:extLst>
                  <a:ext uri="{FF2B5EF4-FFF2-40B4-BE49-F238E27FC236}">
                    <a16:creationId xmlns:a16="http://schemas.microsoft.com/office/drawing/2014/main" id="{D2EA6DCE-32AE-F28A-9DE4-BDB3C7F95BE2}"/>
                  </a:ext>
                </a:extLst>
              </p:cNvPr>
              <p:cNvGrpSpPr/>
              <p:nvPr/>
            </p:nvGrpSpPr>
            <p:grpSpPr>
              <a:xfrm>
                <a:off x="5785485" y="4156238"/>
                <a:ext cx="5099715" cy="1352477"/>
                <a:chOff x="5633085" y="4003838"/>
                <a:chExt cx="5099715" cy="1352477"/>
              </a:xfrm>
            </p:grpSpPr>
            <p:cxnSp>
              <p:nvCxnSpPr>
                <p:cNvPr id="2114" name="Łącznik prosty 2113">
                  <a:extLst>
                    <a:ext uri="{FF2B5EF4-FFF2-40B4-BE49-F238E27FC236}">
                      <a16:creationId xmlns:a16="http://schemas.microsoft.com/office/drawing/2014/main" id="{CFE88593-6C10-6ED9-14A3-22ED3B21425B}"/>
                    </a:ext>
                  </a:extLst>
                </p:cNvPr>
                <p:cNvCxnSpPr/>
                <p:nvPr/>
              </p:nvCxnSpPr>
              <p:spPr>
                <a:xfrm>
                  <a:off x="6268800" y="4014040"/>
                  <a:ext cx="4464000" cy="0"/>
                </a:xfrm>
                <a:prstGeom prst="line">
                  <a:avLst/>
                </a:prstGeom>
                <a:ln>
                  <a:solidFill>
                    <a:srgbClr val="C07C27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5" name="Łącznik prosty 2114">
                  <a:extLst>
                    <a:ext uri="{FF2B5EF4-FFF2-40B4-BE49-F238E27FC236}">
                      <a16:creationId xmlns:a16="http://schemas.microsoft.com/office/drawing/2014/main" id="{523B4998-B94A-6A2B-7115-4D52FDDDF1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33085" y="5356315"/>
                  <a:ext cx="4459605" cy="0"/>
                </a:xfrm>
                <a:prstGeom prst="line">
                  <a:avLst/>
                </a:prstGeom>
                <a:ln>
                  <a:solidFill>
                    <a:srgbClr val="C07C27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6" name="Łącznik prosty 2115">
                  <a:extLst>
                    <a:ext uri="{FF2B5EF4-FFF2-40B4-BE49-F238E27FC236}">
                      <a16:creationId xmlns:a16="http://schemas.microsoft.com/office/drawing/2014/main" id="{612927B0-ABD7-8747-D1AC-481861DD1B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33085" y="4014040"/>
                  <a:ext cx="635715" cy="1342275"/>
                </a:xfrm>
                <a:prstGeom prst="line">
                  <a:avLst/>
                </a:prstGeom>
                <a:ln>
                  <a:solidFill>
                    <a:srgbClr val="C07C27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7" name="Łącznik prosty 2116">
                  <a:extLst>
                    <a:ext uri="{FF2B5EF4-FFF2-40B4-BE49-F238E27FC236}">
                      <a16:creationId xmlns:a16="http://schemas.microsoft.com/office/drawing/2014/main" id="{EAAB2D8C-0CCB-31A7-1147-E546CFE929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092690" y="4003838"/>
                  <a:ext cx="640110" cy="1352477"/>
                </a:xfrm>
                <a:prstGeom prst="line">
                  <a:avLst/>
                </a:prstGeom>
                <a:ln>
                  <a:solidFill>
                    <a:srgbClr val="C07C27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05" name="Grupa 2104">
                <a:extLst>
                  <a:ext uri="{FF2B5EF4-FFF2-40B4-BE49-F238E27FC236}">
                    <a16:creationId xmlns:a16="http://schemas.microsoft.com/office/drawing/2014/main" id="{DA3B2B9F-21A4-53A4-D019-073D0E5AD54C}"/>
                  </a:ext>
                </a:extLst>
              </p:cNvPr>
              <p:cNvGrpSpPr/>
              <p:nvPr/>
            </p:nvGrpSpPr>
            <p:grpSpPr>
              <a:xfrm>
                <a:off x="5772493" y="3986900"/>
                <a:ext cx="5099715" cy="1352477"/>
                <a:chOff x="5633085" y="4003838"/>
                <a:chExt cx="5099715" cy="1352477"/>
              </a:xfrm>
            </p:grpSpPr>
            <p:cxnSp>
              <p:nvCxnSpPr>
                <p:cNvPr id="2110" name="Łącznik prosty 2109">
                  <a:extLst>
                    <a:ext uri="{FF2B5EF4-FFF2-40B4-BE49-F238E27FC236}">
                      <a16:creationId xmlns:a16="http://schemas.microsoft.com/office/drawing/2014/main" id="{CC9869EA-6CCD-A36E-874F-3F83BB864C7B}"/>
                    </a:ext>
                  </a:extLst>
                </p:cNvPr>
                <p:cNvCxnSpPr/>
                <p:nvPr/>
              </p:nvCxnSpPr>
              <p:spPr>
                <a:xfrm>
                  <a:off x="6268800" y="4014040"/>
                  <a:ext cx="4464000" cy="0"/>
                </a:xfrm>
                <a:prstGeom prst="line">
                  <a:avLst/>
                </a:prstGeom>
                <a:ln>
                  <a:solidFill>
                    <a:srgbClr val="C07C27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1" name="Łącznik prosty 2110">
                  <a:extLst>
                    <a:ext uri="{FF2B5EF4-FFF2-40B4-BE49-F238E27FC236}">
                      <a16:creationId xmlns:a16="http://schemas.microsoft.com/office/drawing/2014/main" id="{8E920F65-79EA-D6EE-3D00-0545F6B63E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33085" y="5356315"/>
                  <a:ext cx="4459605" cy="0"/>
                </a:xfrm>
                <a:prstGeom prst="line">
                  <a:avLst/>
                </a:prstGeom>
                <a:ln>
                  <a:solidFill>
                    <a:srgbClr val="C07C27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2" name="Łącznik prosty 2111">
                  <a:extLst>
                    <a:ext uri="{FF2B5EF4-FFF2-40B4-BE49-F238E27FC236}">
                      <a16:creationId xmlns:a16="http://schemas.microsoft.com/office/drawing/2014/main" id="{7873EBB5-2A32-BCB5-0B46-67ED742A62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33085" y="4014040"/>
                  <a:ext cx="635715" cy="1342275"/>
                </a:xfrm>
                <a:prstGeom prst="line">
                  <a:avLst/>
                </a:prstGeom>
                <a:ln>
                  <a:solidFill>
                    <a:srgbClr val="C07C27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3" name="Łącznik prosty 2112">
                  <a:extLst>
                    <a:ext uri="{FF2B5EF4-FFF2-40B4-BE49-F238E27FC236}">
                      <a16:creationId xmlns:a16="http://schemas.microsoft.com/office/drawing/2014/main" id="{9369A1A3-DEC2-0FE9-CEB8-1028176DF8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092690" y="4003838"/>
                  <a:ext cx="640110" cy="1352477"/>
                </a:xfrm>
                <a:prstGeom prst="line">
                  <a:avLst/>
                </a:prstGeom>
                <a:ln>
                  <a:solidFill>
                    <a:srgbClr val="C07C27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06" name="Łącznik prosty 2105">
                <a:extLst>
                  <a:ext uri="{FF2B5EF4-FFF2-40B4-BE49-F238E27FC236}">
                    <a16:creationId xmlns:a16="http://schemas.microsoft.com/office/drawing/2014/main" id="{7BB995CF-14FF-FE46-BAFD-118ADBD852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72493" y="5339377"/>
                <a:ext cx="0" cy="177806"/>
              </a:xfrm>
              <a:prstGeom prst="line">
                <a:avLst/>
              </a:prstGeom>
              <a:ln>
                <a:solidFill>
                  <a:srgbClr val="C07C27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7" name="Łącznik prosty 2106">
                <a:extLst>
                  <a:ext uri="{FF2B5EF4-FFF2-40B4-BE49-F238E27FC236}">
                    <a16:creationId xmlns:a16="http://schemas.microsoft.com/office/drawing/2014/main" id="{CF8759C9-08A4-8E67-A8E1-B20B570F6E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32098" y="5330909"/>
                <a:ext cx="0" cy="177806"/>
              </a:xfrm>
              <a:prstGeom prst="line">
                <a:avLst/>
              </a:prstGeom>
              <a:ln>
                <a:solidFill>
                  <a:srgbClr val="C07C27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8" name="Łącznik prosty 2107">
                <a:extLst>
                  <a:ext uri="{FF2B5EF4-FFF2-40B4-BE49-F238E27FC236}">
                    <a16:creationId xmlns:a16="http://schemas.microsoft.com/office/drawing/2014/main" id="{59F77F71-D276-0AE3-61A5-596B00B9AA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21200" y="3997102"/>
                <a:ext cx="0" cy="177806"/>
              </a:xfrm>
              <a:prstGeom prst="line">
                <a:avLst/>
              </a:prstGeom>
              <a:ln>
                <a:solidFill>
                  <a:srgbClr val="C07C27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9" name="Łącznik prosty 2108">
                <a:extLst>
                  <a:ext uri="{FF2B5EF4-FFF2-40B4-BE49-F238E27FC236}">
                    <a16:creationId xmlns:a16="http://schemas.microsoft.com/office/drawing/2014/main" id="{BB26E9F5-44CF-B969-F2B1-2C0CAD1EEE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80171" y="3986900"/>
                <a:ext cx="0" cy="177806"/>
              </a:xfrm>
              <a:prstGeom prst="line">
                <a:avLst/>
              </a:prstGeom>
              <a:ln>
                <a:solidFill>
                  <a:srgbClr val="C07C27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02" name="Sześcian 2101">
              <a:extLst>
                <a:ext uri="{FF2B5EF4-FFF2-40B4-BE49-F238E27FC236}">
                  <a16:creationId xmlns:a16="http://schemas.microsoft.com/office/drawing/2014/main" id="{45859A86-538F-7298-2EE9-8F221D82114D}"/>
                </a:ext>
              </a:extLst>
            </p:cNvPr>
            <p:cNvSpPr/>
            <p:nvPr/>
          </p:nvSpPr>
          <p:spPr>
            <a:xfrm rot="12376004">
              <a:off x="3361173" y="-2050008"/>
              <a:ext cx="296439" cy="1663748"/>
            </a:xfrm>
            <a:prstGeom prst="cub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03" name="Sześcian 2102">
              <a:extLst>
                <a:ext uri="{FF2B5EF4-FFF2-40B4-BE49-F238E27FC236}">
                  <a16:creationId xmlns:a16="http://schemas.microsoft.com/office/drawing/2014/main" id="{9E35E468-6B07-0380-7DC8-D142DCDBCBE1}"/>
                </a:ext>
              </a:extLst>
            </p:cNvPr>
            <p:cNvSpPr/>
            <p:nvPr/>
          </p:nvSpPr>
          <p:spPr>
            <a:xfrm rot="12376004">
              <a:off x="7562804" y="-2044422"/>
              <a:ext cx="311475" cy="1663748"/>
            </a:xfrm>
            <a:prstGeom prst="cub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118" name="Grupa 2117">
            <a:extLst>
              <a:ext uri="{FF2B5EF4-FFF2-40B4-BE49-F238E27FC236}">
                <a16:creationId xmlns:a16="http://schemas.microsoft.com/office/drawing/2014/main" id="{6E6B8AC8-B767-A852-36F2-0856926B02D9}"/>
              </a:ext>
            </a:extLst>
          </p:cNvPr>
          <p:cNvGrpSpPr/>
          <p:nvPr/>
        </p:nvGrpSpPr>
        <p:grpSpPr>
          <a:xfrm rot="7121279" flipV="1">
            <a:off x="154602" y="4922334"/>
            <a:ext cx="1421035" cy="320031"/>
            <a:chOff x="3049124" y="-2050008"/>
            <a:chExt cx="5112707" cy="1669334"/>
          </a:xfrm>
        </p:grpSpPr>
        <p:grpSp>
          <p:nvGrpSpPr>
            <p:cNvPr id="2119" name="Grupa 2118">
              <a:extLst>
                <a:ext uri="{FF2B5EF4-FFF2-40B4-BE49-F238E27FC236}">
                  <a16:creationId xmlns:a16="http://schemas.microsoft.com/office/drawing/2014/main" id="{7258ED79-9898-E8AF-B8AE-2D21B41153C8}"/>
                </a:ext>
              </a:extLst>
            </p:cNvPr>
            <p:cNvGrpSpPr/>
            <p:nvPr/>
          </p:nvGrpSpPr>
          <p:grpSpPr>
            <a:xfrm>
              <a:off x="3049124" y="-1958928"/>
              <a:ext cx="5112707" cy="1530283"/>
              <a:chOff x="5772493" y="3986900"/>
              <a:chExt cx="5112707" cy="1530283"/>
            </a:xfrm>
          </p:grpSpPr>
          <p:grpSp>
            <p:nvGrpSpPr>
              <p:cNvPr id="2122" name="Grupa 2121">
                <a:extLst>
                  <a:ext uri="{FF2B5EF4-FFF2-40B4-BE49-F238E27FC236}">
                    <a16:creationId xmlns:a16="http://schemas.microsoft.com/office/drawing/2014/main" id="{65F71E6A-47FA-C78F-A4CD-28D266CC0FF8}"/>
                  </a:ext>
                </a:extLst>
              </p:cNvPr>
              <p:cNvGrpSpPr/>
              <p:nvPr/>
            </p:nvGrpSpPr>
            <p:grpSpPr>
              <a:xfrm>
                <a:off x="5785485" y="4156238"/>
                <a:ext cx="5099715" cy="1352477"/>
                <a:chOff x="5633085" y="4003838"/>
                <a:chExt cx="5099715" cy="1352477"/>
              </a:xfrm>
            </p:grpSpPr>
            <p:cxnSp>
              <p:nvCxnSpPr>
                <p:cNvPr id="2132" name="Łącznik prosty 2131">
                  <a:extLst>
                    <a:ext uri="{FF2B5EF4-FFF2-40B4-BE49-F238E27FC236}">
                      <a16:creationId xmlns:a16="http://schemas.microsoft.com/office/drawing/2014/main" id="{C34B2B53-B65F-6068-459F-97B08A879925}"/>
                    </a:ext>
                  </a:extLst>
                </p:cNvPr>
                <p:cNvCxnSpPr/>
                <p:nvPr/>
              </p:nvCxnSpPr>
              <p:spPr>
                <a:xfrm>
                  <a:off x="6268800" y="4014040"/>
                  <a:ext cx="4464000" cy="0"/>
                </a:xfrm>
                <a:prstGeom prst="line">
                  <a:avLst/>
                </a:prstGeom>
                <a:ln>
                  <a:solidFill>
                    <a:srgbClr val="C07C27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3" name="Łącznik prosty 2132">
                  <a:extLst>
                    <a:ext uri="{FF2B5EF4-FFF2-40B4-BE49-F238E27FC236}">
                      <a16:creationId xmlns:a16="http://schemas.microsoft.com/office/drawing/2014/main" id="{F20B7E73-94F3-2934-2A06-EBC54332B7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33085" y="5356315"/>
                  <a:ext cx="4459605" cy="0"/>
                </a:xfrm>
                <a:prstGeom prst="line">
                  <a:avLst/>
                </a:prstGeom>
                <a:ln>
                  <a:solidFill>
                    <a:srgbClr val="C07C27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4" name="Łącznik prosty 2133">
                  <a:extLst>
                    <a:ext uri="{FF2B5EF4-FFF2-40B4-BE49-F238E27FC236}">
                      <a16:creationId xmlns:a16="http://schemas.microsoft.com/office/drawing/2014/main" id="{EB0F7680-005C-309A-41C5-ADC0F490F5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33085" y="4014040"/>
                  <a:ext cx="635715" cy="1342275"/>
                </a:xfrm>
                <a:prstGeom prst="line">
                  <a:avLst/>
                </a:prstGeom>
                <a:ln>
                  <a:solidFill>
                    <a:srgbClr val="C07C27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5" name="Łącznik prosty 2134">
                  <a:extLst>
                    <a:ext uri="{FF2B5EF4-FFF2-40B4-BE49-F238E27FC236}">
                      <a16:creationId xmlns:a16="http://schemas.microsoft.com/office/drawing/2014/main" id="{F12007D0-9113-D876-3003-DEE59882F5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092690" y="4003838"/>
                  <a:ext cx="640110" cy="1352477"/>
                </a:xfrm>
                <a:prstGeom prst="line">
                  <a:avLst/>
                </a:prstGeom>
                <a:ln>
                  <a:solidFill>
                    <a:srgbClr val="C07C27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3" name="Grupa 2122">
                <a:extLst>
                  <a:ext uri="{FF2B5EF4-FFF2-40B4-BE49-F238E27FC236}">
                    <a16:creationId xmlns:a16="http://schemas.microsoft.com/office/drawing/2014/main" id="{1FBB9B5D-A993-ADE5-B5BA-788E93062309}"/>
                  </a:ext>
                </a:extLst>
              </p:cNvPr>
              <p:cNvGrpSpPr/>
              <p:nvPr/>
            </p:nvGrpSpPr>
            <p:grpSpPr>
              <a:xfrm>
                <a:off x="5772493" y="3986900"/>
                <a:ext cx="5099715" cy="1352477"/>
                <a:chOff x="5633085" y="4003838"/>
                <a:chExt cx="5099715" cy="1352477"/>
              </a:xfrm>
            </p:grpSpPr>
            <p:cxnSp>
              <p:nvCxnSpPr>
                <p:cNvPr id="2128" name="Łącznik prosty 2127">
                  <a:extLst>
                    <a:ext uri="{FF2B5EF4-FFF2-40B4-BE49-F238E27FC236}">
                      <a16:creationId xmlns:a16="http://schemas.microsoft.com/office/drawing/2014/main" id="{9B126B5A-0F25-8B92-2782-026B2A481627}"/>
                    </a:ext>
                  </a:extLst>
                </p:cNvPr>
                <p:cNvCxnSpPr/>
                <p:nvPr/>
              </p:nvCxnSpPr>
              <p:spPr>
                <a:xfrm>
                  <a:off x="6268800" y="4014040"/>
                  <a:ext cx="4464000" cy="0"/>
                </a:xfrm>
                <a:prstGeom prst="line">
                  <a:avLst/>
                </a:prstGeom>
                <a:ln>
                  <a:solidFill>
                    <a:srgbClr val="C07C27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9" name="Łącznik prosty 2128">
                  <a:extLst>
                    <a:ext uri="{FF2B5EF4-FFF2-40B4-BE49-F238E27FC236}">
                      <a16:creationId xmlns:a16="http://schemas.microsoft.com/office/drawing/2014/main" id="{B0060358-DB41-98BA-A3CB-0EA30464C4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33085" y="5356315"/>
                  <a:ext cx="4459605" cy="0"/>
                </a:xfrm>
                <a:prstGeom prst="line">
                  <a:avLst/>
                </a:prstGeom>
                <a:ln>
                  <a:solidFill>
                    <a:srgbClr val="C07C27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0" name="Łącznik prosty 2129">
                  <a:extLst>
                    <a:ext uri="{FF2B5EF4-FFF2-40B4-BE49-F238E27FC236}">
                      <a16:creationId xmlns:a16="http://schemas.microsoft.com/office/drawing/2014/main" id="{AF3AAD79-7561-95E2-CAD2-2BC5F60E44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33085" y="4014040"/>
                  <a:ext cx="635715" cy="1342275"/>
                </a:xfrm>
                <a:prstGeom prst="line">
                  <a:avLst/>
                </a:prstGeom>
                <a:ln>
                  <a:solidFill>
                    <a:srgbClr val="C07C27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1" name="Łącznik prosty 2130">
                  <a:extLst>
                    <a:ext uri="{FF2B5EF4-FFF2-40B4-BE49-F238E27FC236}">
                      <a16:creationId xmlns:a16="http://schemas.microsoft.com/office/drawing/2014/main" id="{BEEDBD59-46C5-D27E-F293-1A3EB63E8E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092690" y="4003838"/>
                  <a:ext cx="640110" cy="1352477"/>
                </a:xfrm>
                <a:prstGeom prst="line">
                  <a:avLst/>
                </a:prstGeom>
                <a:ln>
                  <a:solidFill>
                    <a:srgbClr val="C07C27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24" name="Łącznik prosty 2123">
                <a:extLst>
                  <a:ext uri="{FF2B5EF4-FFF2-40B4-BE49-F238E27FC236}">
                    <a16:creationId xmlns:a16="http://schemas.microsoft.com/office/drawing/2014/main" id="{D3444735-607E-E91A-D925-AE2C94E4AC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72493" y="5339377"/>
                <a:ext cx="0" cy="177806"/>
              </a:xfrm>
              <a:prstGeom prst="line">
                <a:avLst/>
              </a:prstGeom>
              <a:ln>
                <a:solidFill>
                  <a:srgbClr val="C07C27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5" name="Łącznik prosty 2124">
                <a:extLst>
                  <a:ext uri="{FF2B5EF4-FFF2-40B4-BE49-F238E27FC236}">
                    <a16:creationId xmlns:a16="http://schemas.microsoft.com/office/drawing/2014/main" id="{3E500046-E9A8-C0FC-A931-FDD6B4ABA4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32098" y="5330909"/>
                <a:ext cx="0" cy="177806"/>
              </a:xfrm>
              <a:prstGeom prst="line">
                <a:avLst/>
              </a:prstGeom>
              <a:ln>
                <a:solidFill>
                  <a:srgbClr val="C07C27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6" name="Łącznik prosty 2125">
                <a:extLst>
                  <a:ext uri="{FF2B5EF4-FFF2-40B4-BE49-F238E27FC236}">
                    <a16:creationId xmlns:a16="http://schemas.microsoft.com/office/drawing/2014/main" id="{542442C1-BE5E-D5D9-2C53-24353133A2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21200" y="3997102"/>
                <a:ext cx="0" cy="177806"/>
              </a:xfrm>
              <a:prstGeom prst="line">
                <a:avLst/>
              </a:prstGeom>
              <a:ln>
                <a:solidFill>
                  <a:srgbClr val="C07C27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7" name="Łącznik prosty 2126">
                <a:extLst>
                  <a:ext uri="{FF2B5EF4-FFF2-40B4-BE49-F238E27FC236}">
                    <a16:creationId xmlns:a16="http://schemas.microsoft.com/office/drawing/2014/main" id="{5CDD7013-32F2-C737-88A6-7183A463B9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80171" y="3986900"/>
                <a:ext cx="0" cy="177806"/>
              </a:xfrm>
              <a:prstGeom prst="line">
                <a:avLst/>
              </a:prstGeom>
              <a:ln>
                <a:solidFill>
                  <a:srgbClr val="C07C27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20" name="Sześcian 2119">
              <a:extLst>
                <a:ext uri="{FF2B5EF4-FFF2-40B4-BE49-F238E27FC236}">
                  <a16:creationId xmlns:a16="http://schemas.microsoft.com/office/drawing/2014/main" id="{0CD34A9D-C898-2E31-7E9D-3FC2618B0290}"/>
                </a:ext>
              </a:extLst>
            </p:cNvPr>
            <p:cNvSpPr/>
            <p:nvPr/>
          </p:nvSpPr>
          <p:spPr>
            <a:xfrm rot="12376004">
              <a:off x="3361173" y="-2050008"/>
              <a:ext cx="296439" cy="1663748"/>
            </a:xfrm>
            <a:prstGeom prst="cub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21" name="Sześcian 2120">
              <a:extLst>
                <a:ext uri="{FF2B5EF4-FFF2-40B4-BE49-F238E27FC236}">
                  <a16:creationId xmlns:a16="http://schemas.microsoft.com/office/drawing/2014/main" id="{B03D064A-6977-8E2D-2F02-C2A1419A20E8}"/>
                </a:ext>
              </a:extLst>
            </p:cNvPr>
            <p:cNvSpPr/>
            <p:nvPr/>
          </p:nvSpPr>
          <p:spPr>
            <a:xfrm rot="12376004">
              <a:off x="7562804" y="-2044422"/>
              <a:ext cx="311475" cy="1663748"/>
            </a:xfrm>
            <a:prstGeom prst="cub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155" name="Łuk 2154">
            <a:extLst>
              <a:ext uri="{FF2B5EF4-FFF2-40B4-BE49-F238E27FC236}">
                <a16:creationId xmlns:a16="http://schemas.microsoft.com/office/drawing/2014/main" id="{59E0742D-B563-ACB8-F8C9-D6D6611920BB}"/>
              </a:ext>
            </a:extLst>
          </p:cNvPr>
          <p:cNvSpPr/>
          <p:nvPr/>
        </p:nvSpPr>
        <p:spPr>
          <a:xfrm>
            <a:off x="5970631" y="4095830"/>
            <a:ext cx="1767464" cy="1961829"/>
          </a:xfrm>
          <a:prstGeom prst="arc">
            <a:avLst>
              <a:gd name="adj1" fmla="val 14377808"/>
              <a:gd name="adj2" fmla="val 5617817"/>
            </a:avLst>
          </a:prstGeom>
          <a:ln w="28575">
            <a:prstDash val="sysDot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56" name="Łuk 2155">
            <a:extLst>
              <a:ext uri="{FF2B5EF4-FFF2-40B4-BE49-F238E27FC236}">
                <a16:creationId xmlns:a16="http://schemas.microsoft.com/office/drawing/2014/main" id="{9459FC9C-05B0-E417-B578-4830D161B69D}"/>
              </a:ext>
            </a:extLst>
          </p:cNvPr>
          <p:cNvSpPr/>
          <p:nvPr/>
        </p:nvSpPr>
        <p:spPr>
          <a:xfrm>
            <a:off x="5877408" y="810284"/>
            <a:ext cx="2444270" cy="2662710"/>
          </a:xfrm>
          <a:prstGeom prst="arc">
            <a:avLst>
              <a:gd name="adj1" fmla="val 14377808"/>
              <a:gd name="adj2" fmla="val 3773718"/>
            </a:avLst>
          </a:prstGeom>
          <a:ln w="28575">
            <a:prstDash val="sysDot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57" name="pole tekstowe 2156">
            <a:extLst>
              <a:ext uri="{FF2B5EF4-FFF2-40B4-BE49-F238E27FC236}">
                <a16:creationId xmlns:a16="http://schemas.microsoft.com/office/drawing/2014/main" id="{C289D660-1FFE-65D1-9137-2F76B3334EC3}"/>
              </a:ext>
            </a:extLst>
          </p:cNvPr>
          <p:cNvSpPr txBox="1"/>
          <p:nvPr/>
        </p:nvSpPr>
        <p:spPr>
          <a:xfrm>
            <a:off x="2196481" y="3758067"/>
            <a:ext cx="253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u="sng" dirty="0">
                <a:solidFill>
                  <a:srgbClr val="C00000"/>
                </a:solidFill>
              </a:rPr>
              <a:t>Niepoprawnie</a:t>
            </a:r>
            <a:endParaRPr lang="pl-PL" sz="2800" u="sng" dirty="0">
              <a:solidFill>
                <a:srgbClr val="C00000"/>
              </a:solidFill>
            </a:endParaRPr>
          </a:p>
        </p:txBody>
      </p:sp>
      <p:sp>
        <p:nvSpPr>
          <p:cNvPr id="2158" name="pole tekstowe 2157">
            <a:extLst>
              <a:ext uri="{FF2B5EF4-FFF2-40B4-BE49-F238E27FC236}">
                <a16:creationId xmlns:a16="http://schemas.microsoft.com/office/drawing/2014/main" id="{A82BDBDF-944D-A1A9-D71E-CDFD38E45704}"/>
              </a:ext>
            </a:extLst>
          </p:cNvPr>
          <p:cNvSpPr txBox="1"/>
          <p:nvPr/>
        </p:nvSpPr>
        <p:spPr>
          <a:xfrm>
            <a:off x="885515" y="5080035"/>
            <a:ext cx="2278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u="sng" dirty="0">
                <a:solidFill>
                  <a:srgbClr val="00B050"/>
                </a:solidFill>
              </a:rPr>
              <a:t>Poprawnie</a:t>
            </a:r>
            <a:endParaRPr lang="pl-PL" sz="3200" u="sng" dirty="0">
              <a:solidFill>
                <a:srgbClr val="00B050"/>
              </a:solidFill>
            </a:endParaRPr>
          </a:p>
        </p:txBody>
      </p:sp>
      <p:sp>
        <p:nvSpPr>
          <p:cNvPr id="2160" name="pole tekstowe 2159">
            <a:extLst>
              <a:ext uri="{FF2B5EF4-FFF2-40B4-BE49-F238E27FC236}">
                <a16:creationId xmlns:a16="http://schemas.microsoft.com/office/drawing/2014/main" id="{ED192964-7660-2FEC-E211-E8D772BA8ACA}"/>
              </a:ext>
            </a:extLst>
          </p:cNvPr>
          <p:cNvSpPr txBox="1"/>
          <p:nvPr/>
        </p:nvSpPr>
        <p:spPr>
          <a:xfrm>
            <a:off x="8107134" y="3981900"/>
            <a:ext cx="31583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FFFF"/>
                </a:solidFill>
              </a:rPr>
              <a:t>Kondensator przemieszcza się zgodnie z kierunkiem ugięcia PCB  </a:t>
            </a:r>
            <a:endParaRPr lang="pl-PL" sz="2800" dirty="0">
              <a:solidFill>
                <a:srgbClr val="FFFFFF"/>
              </a:solidFill>
            </a:endParaRPr>
          </a:p>
        </p:txBody>
      </p:sp>
      <p:sp>
        <p:nvSpPr>
          <p:cNvPr id="2161" name="Prostokąt 2160">
            <a:extLst>
              <a:ext uri="{FF2B5EF4-FFF2-40B4-BE49-F238E27FC236}">
                <a16:creationId xmlns:a16="http://schemas.microsoft.com/office/drawing/2014/main" id="{2F6F97EC-48E6-DB22-9176-921947C24A97}"/>
              </a:ext>
            </a:extLst>
          </p:cNvPr>
          <p:cNvSpPr/>
          <p:nvPr/>
        </p:nvSpPr>
        <p:spPr>
          <a:xfrm>
            <a:off x="8076153" y="3978176"/>
            <a:ext cx="3158321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163" name="Łącznik prosty ze strzałką 2162">
            <a:extLst>
              <a:ext uri="{FF2B5EF4-FFF2-40B4-BE49-F238E27FC236}">
                <a16:creationId xmlns:a16="http://schemas.microsoft.com/office/drawing/2014/main" id="{5125136D-48B1-8D55-2CB6-EAAAD55D18F2}"/>
              </a:ext>
            </a:extLst>
          </p:cNvPr>
          <p:cNvCxnSpPr>
            <a:cxnSpLocks/>
            <a:stCxn id="2161" idx="1"/>
          </p:cNvCxnSpPr>
          <p:nvPr/>
        </p:nvCxnSpPr>
        <p:spPr>
          <a:xfrm flipH="1">
            <a:off x="2814320" y="4763006"/>
            <a:ext cx="5261833" cy="62736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546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5A04B-C1D1-BA53-7907-E47112278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D643B8-7508-0D0F-DF24-E619867E3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658"/>
            <a:ext cx="12192000" cy="1143000"/>
          </a:xfrm>
        </p:spPr>
        <p:txBody>
          <a:bodyPr/>
          <a:lstStyle/>
          <a:p>
            <a:r>
              <a:rPr lang="pl-PL" b="1" dirty="0"/>
              <a:t>Degradacja ceramików</a:t>
            </a:r>
            <a:br>
              <a:rPr lang="pl-PL" b="1" dirty="0"/>
            </a:br>
            <a:r>
              <a:rPr lang="pl-PL" b="1" dirty="0"/>
              <a:t>-fenomen C0G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C5D1074-4F38-7C40-7555-F3224E947633}"/>
              </a:ext>
            </a:extLst>
          </p:cNvPr>
          <p:cNvSpPr txBox="1"/>
          <p:nvPr/>
        </p:nvSpPr>
        <p:spPr>
          <a:xfrm>
            <a:off x="-81374" y="6604084"/>
            <a:ext cx="1102313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i="0">
                <a:solidFill>
                  <a:srgbClr val="FFFFFF"/>
                </a:solidFill>
                <a:effectLst/>
                <a:latin typeface="Red Hat Display"/>
              </a:rPr>
              <a:t>Here’s What Makes MLCC Dielectrics Different</a:t>
            </a:r>
            <a:r>
              <a:rPr lang="pl-PL" sz="900" i="0">
                <a:solidFill>
                  <a:srgbClr val="FFFFFF"/>
                </a:solidFill>
                <a:effectLst/>
                <a:latin typeface="Red Hat Display"/>
              </a:rPr>
              <a:t>| </a:t>
            </a:r>
            <a:r>
              <a:rPr lang="pl-PL" sz="900" i="0" err="1">
                <a:solidFill>
                  <a:srgbClr val="FFFFFF"/>
                </a:solidFill>
                <a:effectLst/>
                <a:latin typeface="Red Hat Display"/>
              </a:rPr>
              <a:t>April</a:t>
            </a:r>
            <a:r>
              <a:rPr lang="pl-PL" sz="900" i="0">
                <a:solidFill>
                  <a:srgbClr val="FFFFFF"/>
                </a:solidFill>
                <a:effectLst/>
                <a:latin typeface="Red Hat Display"/>
              </a:rPr>
              <a:t> 04, 2019|</a:t>
            </a:r>
            <a:r>
              <a:rPr lang="pl-PL" sz="900">
                <a:solidFill>
                  <a:srgbClr val="FFFFFF"/>
                </a:solidFill>
                <a:latin typeface="Red Hat Display"/>
              </a:rPr>
              <a:t> </a:t>
            </a:r>
            <a:r>
              <a:rPr lang="en-US" sz="900"/>
              <a:t>https://www.kemet.com/en/us/technical-resources/heres-what-makes-mlcc-dielectrics-different.html</a:t>
            </a:r>
            <a:br>
              <a:rPr lang="en-US"/>
            </a:br>
            <a:endParaRPr lang="pl-PL"/>
          </a:p>
        </p:txBody>
      </p:sp>
      <p:sp>
        <p:nvSpPr>
          <p:cNvPr id="3" name="Dowolny kształt: kształt 2">
            <a:extLst>
              <a:ext uri="{FF2B5EF4-FFF2-40B4-BE49-F238E27FC236}">
                <a16:creationId xmlns:a16="http://schemas.microsoft.com/office/drawing/2014/main" id="{50B50BC5-DB4F-1DC9-28A0-A0B899518001}"/>
              </a:ext>
            </a:extLst>
          </p:cNvPr>
          <p:cNvSpPr/>
          <p:nvPr/>
        </p:nvSpPr>
        <p:spPr>
          <a:xfrm>
            <a:off x="5710243" y="1951064"/>
            <a:ext cx="989463" cy="989463"/>
          </a:xfrm>
          <a:custGeom>
            <a:avLst/>
            <a:gdLst>
              <a:gd name="connsiteX0" fmla="*/ 136478 w 989463"/>
              <a:gd name="connsiteY0" fmla="*/ 873457 h 989463"/>
              <a:gd name="connsiteX1" fmla="*/ 136478 w 989463"/>
              <a:gd name="connsiteY1" fmla="*/ 873457 h 989463"/>
              <a:gd name="connsiteX2" fmla="*/ 81887 w 989463"/>
              <a:gd name="connsiteY2" fmla="*/ 832513 h 989463"/>
              <a:gd name="connsiteX3" fmla="*/ 13648 w 989463"/>
              <a:gd name="connsiteY3" fmla="*/ 689212 h 989463"/>
              <a:gd name="connsiteX4" fmla="*/ 0 w 989463"/>
              <a:gd name="connsiteY4" fmla="*/ 607325 h 989463"/>
              <a:gd name="connsiteX5" fmla="*/ 47767 w 989463"/>
              <a:gd name="connsiteY5" fmla="*/ 545910 h 989463"/>
              <a:gd name="connsiteX6" fmla="*/ 102358 w 989463"/>
              <a:gd name="connsiteY6" fmla="*/ 477671 h 989463"/>
              <a:gd name="connsiteX7" fmla="*/ 116006 w 989463"/>
              <a:gd name="connsiteY7" fmla="*/ 436728 h 989463"/>
              <a:gd name="connsiteX8" fmla="*/ 156950 w 989463"/>
              <a:gd name="connsiteY8" fmla="*/ 300251 h 989463"/>
              <a:gd name="connsiteX9" fmla="*/ 177421 w 989463"/>
              <a:gd name="connsiteY9" fmla="*/ 61415 h 989463"/>
              <a:gd name="connsiteX10" fmla="*/ 191069 w 989463"/>
              <a:gd name="connsiteY10" fmla="*/ 27295 h 989463"/>
              <a:gd name="connsiteX11" fmla="*/ 225188 w 989463"/>
              <a:gd name="connsiteY11" fmla="*/ 0 h 989463"/>
              <a:gd name="connsiteX12" fmla="*/ 313899 w 989463"/>
              <a:gd name="connsiteY12" fmla="*/ 61415 h 989463"/>
              <a:gd name="connsiteX13" fmla="*/ 348018 w 989463"/>
              <a:gd name="connsiteY13" fmla="*/ 88710 h 989463"/>
              <a:gd name="connsiteX14" fmla="*/ 402609 w 989463"/>
              <a:gd name="connsiteY14" fmla="*/ 102358 h 989463"/>
              <a:gd name="connsiteX15" fmla="*/ 668741 w 989463"/>
              <a:gd name="connsiteY15" fmla="*/ 109182 h 989463"/>
              <a:gd name="connsiteX16" fmla="*/ 743803 w 989463"/>
              <a:gd name="connsiteY16" fmla="*/ 163773 h 989463"/>
              <a:gd name="connsiteX17" fmla="*/ 798394 w 989463"/>
              <a:gd name="connsiteY17" fmla="*/ 218364 h 989463"/>
              <a:gd name="connsiteX18" fmla="*/ 805218 w 989463"/>
              <a:gd name="connsiteY18" fmla="*/ 238836 h 989463"/>
              <a:gd name="connsiteX19" fmla="*/ 825690 w 989463"/>
              <a:gd name="connsiteY19" fmla="*/ 279779 h 989463"/>
              <a:gd name="connsiteX20" fmla="*/ 839338 w 989463"/>
              <a:gd name="connsiteY20" fmla="*/ 300251 h 989463"/>
              <a:gd name="connsiteX21" fmla="*/ 900753 w 989463"/>
              <a:gd name="connsiteY21" fmla="*/ 382137 h 989463"/>
              <a:gd name="connsiteX22" fmla="*/ 934872 w 989463"/>
              <a:gd name="connsiteY22" fmla="*/ 423080 h 989463"/>
              <a:gd name="connsiteX23" fmla="*/ 955344 w 989463"/>
              <a:gd name="connsiteY23" fmla="*/ 443552 h 989463"/>
              <a:gd name="connsiteX24" fmla="*/ 989463 w 989463"/>
              <a:gd name="connsiteY24" fmla="*/ 504967 h 989463"/>
              <a:gd name="connsiteX25" fmla="*/ 948520 w 989463"/>
              <a:gd name="connsiteY25" fmla="*/ 586854 h 989463"/>
              <a:gd name="connsiteX26" fmla="*/ 928048 w 989463"/>
              <a:gd name="connsiteY26" fmla="*/ 593677 h 989463"/>
              <a:gd name="connsiteX27" fmla="*/ 907576 w 989463"/>
              <a:gd name="connsiteY27" fmla="*/ 607325 h 989463"/>
              <a:gd name="connsiteX28" fmla="*/ 852985 w 989463"/>
              <a:gd name="connsiteY28" fmla="*/ 627797 h 989463"/>
              <a:gd name="connsiteX29" fmla="*/ 791570 w 989463"/>
              <a:gd name="connsiteY29" fmla="*/ 675564 h 989463"/>
              <a:gd name="connsiteX30" fmla="*/ 771099 w 989463"/>
              <a:gd name="connsiteY30" fmla="*/ 750627 h 989463"/>
              <a:gd name="connsiteX31" fmla="*/ 764275 w 989463"/>
              <a:gd name="connsiteY31" fmla="*/ 771098 h 989463"/>
              <a:gd name="connsiteX32" fmla="*/ 757451 w 989463"/>
              <a:gd name="connsiteY32" fmla="*/ 798394 h 989463"/>
              <a:gd name="connsiteX33" fmla="*/ 709684 w 989463"/>
              <a:gd name="connsiteY33" fmla="*/ 859809 h 989463"/>
              <a:gd name="connsiteX34" fmla="*/ 675564 w 989463"/>
              <a:gd name="connsiteY34" fmla="*/ 866633 h 989463"/>
              <a:gd name="connsiteX35" fmla="*/ 648269 w 989463"/>
              <a:gd name="connsiteY35" fmla="*/ 880280 h 989463"/>
              <a:gd name="connsiteX36" fmla="*/ 525439 w 989463"/>
              <a:gd name="connsiteY36" fmla="*/ 866633 h 989463"/>
              <a:gd name="connsiteX37" fmla="*/ 470848 w 989463"/>
              <a:gd name="connsiteY37" fmla="*/ 873457 h 989463"/>
              <a:gd name="connsiteX38" fmla="*/ 436729 w 989463"/>
              <a:gd name="connsiteY38" fmla="*/ 880280 h 989463"/>
              <a:gd name="connsiteX39" fmla="*/ 395785 w 989463"/>
              <a:gd name="connsiteY39" fmla="*/ 914400 h 989463"/>
              <a:gd name="connsiteX40" fmla="*/ 354842 w 989463"/>
              <a:gd name="connsiteY40" fmla="*/ 934871 h 989463"/>
              <a:gd name="connsiteX41" fmla="*/ 320723 w 989463"/>
              <a:gd name="connsiteY41" fmla="*/ 962167 h 989463"/>
              <a:gd name="connsiteX42" fmla="*/ 245660 w 989463"/>
              <a:gd name="connsiteY42" fmla="*/ 989463 h 989463"/>
              <a:gd name="connsiteX43" fmla="*/ 129654 w 989463"/>
              <a:gd name="connsiteY43" fmla="*/ 921224 h 989463"/>
              <a:gd name="connsiteX44" fmla="*/ 136478 w 989463"/>
              <a:gd name="connsiteY44" fmla="*/ 873457 h 98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89463" h="989463">
                <a:moveTo>
                  <a:pt x="136478" y="873457"/>
                </a:moveTo>
                <a:lnTo>
                  <a:pt x="136478" y="873457"/>
                </a:lnTo>
                <a:cubicBezTo>
                  <a:pt x="118281" y="859809"/>
                  <a:pt x="94504" y="851439"/>
                  <a:pt x="81887" y="832513"/>
                </a:cubicBezTo>
                <a:cubicBezTo>
                  <a:pt x="52540" y="788492"/>
                  <a:pt x="13648" y="689212"/>
                  <a:pt x="13648" y="689212"/>
                </a:cubicBezTo>
                <a:cubicBezTo>
                  <a:pt x="9099" y="661916"/>
                  <a:pt x="0" y="634997"/>
                  <a:pt x="0" y="607325"/>
                </a:cubicBezTo>
                <a:cubicBezTo>
                  <a:pt x="0" y="573162"/>
                  <a:pt x="26743" y="564832"/>
                  <a:pt x="47767" y="545910"/>
                </a:cubicBezTo>
                <a:cubicBezTo>
                  <a:pt x="73621" y="522641"/>
                  <a:pt x="88162" y="508902"/>
                  <a:pt x="102358" y="477671"/>
                </a:cubicBezTo>
                <a:cubicBezTo>
                  <a:pt x="108311" y="464574"/>
                  <a:pt x="110955" y="450198"/>
                  <a:pt x="116006" y="436728"/>
                </a:cubicBezTo>
                <a:cubicBezTo>
                  <a:pt x="154482" y="334127"/>
                  <a:pt x="136069" y="404655"/>
                  <a:pt x="156950" y="300251"/>
                </a:cubicBezTo>
                <a:cubicBezTo>
                  <a:pt x="163774" y="220639"/>
                  <a:pt x="147745" y="135604"/>
                  <a:pt x="177421" y="61415"/>
                </a:cubicBezTo>
                <a:cubicBezTo>
                  <a:pt x="181970" y="50042"/>
                  <a:pt x="183549" y="36964"/>
                  <a:pt x="191069" y="27295"/>
                </a:cubicBezTo>
                <a:cubicBezTo>
                  <a:pt x="200011" y="15798"/>
                  <a:pt x="213815" y="9098"/>
                  <a:pt x="225188" y="0"/>
                </a:cubicBezTo>
                <a:cubicBezTo>
                  <a:pt x="254758" y="20472"/>
                  <a:pt x="285815" y="38948"/>
                  <a:pt x="313899" y="61415"/>
                </a:cubicBezTo>
                <a:cubicBezTo>
                  <a:pt x="325272" y="70513"/>
                  <a:pt x="334794" y="82607"/>
                  <a:pt x="348018" y="88710"/>
                </a:cubicBezTo>
                <a:cubicBezTo>
                  <a:pt x="365049" y="96570"/>
                  <a:pt x="383890" y="101163"/>
                  <a:pt x="402609" y="102358"/>
                </a:cubicBezTo>
                <a:cubicBezTo>
                  <a:pt x="491169" y="108011"/>
                  <a:pt x="580030" y="106907"/>
                  <a:pt x="668741" y="109182"/>
                </a:cubicBezTo>
                <a:cubicBezTo>
                  <a:pt x="696440" y="127648"/>
                  <a:pt x="719397" y="141244"/>
                  <a:pt x="743803" y="163773"/>
                </a:cubicBezTo>
                <a:cubicBezTo>
                  <a:pt x="762713" y="181228"/>
                  <a:pt x="798394" y="218364"/>
                  <a:pt x="798394" y="218364"/>
                </a:cubicBezTo>
                <a:cubicBezTo>
                  <a:pt x="800669" y="225188"/>
                  <a:pt x="802297" y="232263"/>
                  <a:pt x="805218" y="238836"/>
                </a:cubicBezTo>
                <a:cubicBezTo>
                  <a:pt x="811415" y="252779"/>
                  <a:pt x="818280" y="266441"/>
                  <a:pt x="825690" y="279779"/>
                </a:cubicBezTo>
                <a:cubicBezTo>
                  <a:pt x="829673" y="286948"/>
                  <a:pt x="834488" y="293637"/>
                  <a:pt x="839338" y="300251"/>
                </a:cubicBezTo>
                <a:cubicBezTo>
                  <a:pt x="859515" y="327765"/>
                  <a:pt x="879806" y="355205"/>
                  <a:pt x="900753" y="382137"/>
                </a:cubicBezTo>
                <a:cubicBezTo>
                  <a:pt x="911660" y="396160"/>
                  <a:pt x="922310" y="410518"/>
                  <a:pt x="934872" y="423080"/>
                </a:cubicBezTo>
                <a:cubicBezTo>
                  <a:pt x="941696" y="429904"/>
                  <a:pt x="949554" y="435832"/>
                  <a:pt x="955344" y="443552"/>
                </a:cubicBezTo>
                <a:cubicBezTo>
                  <a:pt x="968195" y="460687"/>
                  <a:pt x="979742" y="485525"/>
                  <a:pt x="989463" y="504967"/>
                </a:cubicBezTo>
                <a:cubicBezTo>
                  <a:pt x="980997" y="598090"/>
                  <a:pt x="1007548" y="572098"/>
                  <a:pt x="948520" y="586854"/>
                </a:cubicBezTo>
                <a:cubicBezTo>
                  <a:pt x="941542" y="588598"/>
                  <a:pt x="934872" y="591403"/>
                  <a:pt x="928048" y="593677"/>
                </a:cubicBezTo>
                <a:cubicBezTo>
                  <a:pt x="921224" y="598226"/>
                  <a:pt x="915114" y="604094"/>
                  <a:pt x="907576" y="607325"/>
                </a:cubicBezTo>
                <a:cubicBezTo>
                  <a:pt x="869237" y="623756"/>
                  <a:pt x="889944" y="602210"/>
                  <a:pt x="852985" y="627797"/>
                </a:cubicBezTo>
                <a:cubicBezTo>
                  <a:pt x="831662" y="642559"/>
                  <a:pt x="791570" y="675564"/>
                  <a:pt x="791570" y="675564"/>
                </a:cubicBezTo>
                <a:cubicBezTo>
                  <a:pt x="765559" y="714583"/>
                  <a:pt x="783841" y="680546"/>
                  <a:pt x="771099" y="750627"/>
                </a:cubicBezTo>
                <a:cubicBezTo>
                  <a:pt x="769812" y="757704"/>
                  <a:pt x="766251" y="764182"/>
                  <a:pt x="764275" y="771098"/>
                </a:cubicBezTo>
                <a:cubicBezTo>
                  <a:pt x="761698" y="780116"/>
                  <a:pt x="760744" y="789612"/>
                  <a:pt x="757451" y="798394"/>
                </a:cubicBezTo>
                <a:cubicBezTo>
                  <a:pt x="748391" y="822555"/>
                  <a:pt x="732369" y="846198"/>
                  <a:pt x="709684" y="859809"/>
                </a:cubicBezTo>
                <a:cubicBezTo>
                  <a:pt x="699738" y="865776"/>
                  <a:pt x="686937" y="864358"/>
                  <a:pt x="675564" y="866633"/>
                </a:cubicBezTo>
                <a:cubicBezTo>
                  <a:pt x="666466" y="871182"/>
                  <a:pt x="658441" y="880280"/>
                  <a:pt x="648269" y="880280"/>
                </a:cubicBezTo>
                <a:cubicBezTo>
                  <a:pt x="607074" y="880280"/>
                  <a:pt x="525439" y="866633"/>
                  <a:pt x="525439" y="866633"/>
                </a:cubicBezTo>
                <a:cubicBezTo>
                  <a:pt x="507242" y="868908"/>
                  <a:pt x="488973" y="870669"/>
                  <a:pt x="470848" y="873457"/>
                </a:cubicBezTo>
                <a:cubicBezTo>
                  <a:pt x="459385" y="875220"/>
                  <a:pt x="446911" y="874726"/>
                  <a:pt x="436729" y="880280"/>
                </a:cubicBezTo>
                <a:cubicBezTo>
                  <a:pt x="421133" y="888787"/>
                  <a:pt x="410567" y="904545"/>
                  <a:pt x="395785" y="914400"/>
                </a:cubicBezTo>
                <a:cubicBezTo>
                  <a:pt x="383089" y="922864"/>
                  <a:pt x="367715" y="926679"/>
                  <a:pt x="354842" y="934871"/>
                </a:cubicBezTo>
                <a:cubicBezTo>
                  <a:pt x="342554" y="942690"/>
                  <a:pt x="333212" y="954673"/>
                  <a:pt x="320723" y="962167"/>
                </a:cubicBezTo>
                <a:cubicBezTo>
                  <a:pt x="308855" y="969288"/>
                  <a:pt x="256404" y="985882"/>
                  <a:pt x="245660" y="989463"/>
                </a:cubicBezTo>
                <a:cubicBezTo>
                  <a:pt x="135017" y="949229"/>
                  <a:pt x="202067" y="985591"/>
                  <a:pt x="129654" y="921224"/>
                </a:cubicBezTo>
                <a:cubicBezTo>
                  <a:pt x="107289" y="901344"/>
                  <a:pt x="135341" y="881418"/>
                  <a:pt x="136478" y="873457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Dowolny kształt: kształt 3">
            <a:extLst>
              <a:ext uri="{FF2B5EF4-FFF2-40B4-BE49-F238E27FC236}">
                <a16:creationId xmlns:a16="http://schemas.microsoft.com/office/drawing/2014/main" id="{76A3BEFA-1060-6B4B-3324-0CF928835BCC}"/>
              </a:ext>
            </a:extLst>
          </p:cNvPr>
          <p:cNvSpPr/>
          <p:nvPr/>
        </p:nvSpPr>
        <p:spPr>
          <a:xfrm>
            <a:off x="5942255" y="1548455"/>
            <a:ext cx="1057702" cy="818866"/>
          </a:xfrm>
          <a:custGeom>
            <a:avLst/>
            <a:gdLst>
              <a:gd name="connsiteX0" fmla="*/ 320723 w 1057702"/>
              <a:gd name="connsiteY0" fmla="*/ 464024 h 818866"/>
              <a:gd name="connsiteX1" fmla="*/ 320723 w 1057702"/>
              <a:gd name="connsiteY1" fmla="*/ 464024 h 818866"/>
              <a:gd name="connsiteX2" fmla="*/ 177421 w 1057702"/>
              <a:gd name="connsiteY2" fmla="*/ 457200 h 818866"/>
              <a:gd name="connsiteX3" fmla="*/ 150126 w 1057702"/>
              <a:gd name="connsiteY3" fmla="*/ 402609 h 818866"/>
              <a:gd name="connsiteX4" fmla="*/ 136478 w 1057702"/>
              <a:gd name="connsiteY4" fmla="*/ 382137 h 818866"/>
              <a:gd name="connsiteX5" fmla="*/ 116006 w 1057702"/>
              <a:gd name="connsiteY5" fmla="*/ 320722 h 818866"/>
              <a:gd name="connsiteX6" fmla="*/ 54591 w 1057702"/>
              <a:gd name="connsiteY6" fmla="*/ 232012 h 818866"/>
              <a:gd name="connsiteX7" fmla="*/ 40943 w 1057702"/>
              <a:gd name="connsiteY7" fmla="*/ 204716 h 818866"/>
              <a:gd name="connsiteX8" fmla="*/ 34120 w 1057702"/>
              <a:gd name="connsiteY8" fmla="*/ 184245 h 818866"/>
              <a:gd name="connsiteX9" fmla="*/ 0 w 1057702"/>
              <a:gd name="connsiteY9" fmla="*/ 156949 h 818866"/>
              <a:gd name="connsiteX10" fmla="*/ 6824 w 1057702"/>
              <a:gd name="connsiteY10" fmla="*/ 136478 h 818866"/>
              <a:gd name="connsiteX11" fmla="*/ 75063 w 1057702"/>
              <a:gd name="connsiteY11" fmla="*/ 116006 h 818866"/>
              <a:gd name="connsiteX12" fmla="*/ 102358 w 1057702"/>
              <a:gd name="connsiteY12" fmla="*/ 109182 h 818866"/>
              <a:gd name="connsiteX13" fmla="*/ 150126 w 1057702"/>
              <a:gd name="connsiteY13" fmla="*/ 81886 h 818866"/>
              <a:gd name="connsiteX14" fmla="*/ 197893 w 1057702"/>
              <a:gd name="connsiteY14" fmla="*/ 68239 h 818866"/>
              <a:gd name="connsiteX15" fmla="*/ 238836 w 1057702"/>
              <a:gd name="connsiteY15" fmla="*/ 54591 h 818866"/>
              <a:gd name="connsiteX16" fmla="*/ 259308 w 1057702"/>
              <a:gd name="connsiteY16" fmla="*/ 27295 h 818866"/>
              <a:gd name="connsiteX17" fmla="*/ 313899 w 1057702"/>
              <a:gd name="connsiteY17" fmla="*/ 13648 h 818866"/>
              <a:gd name="connsiteX18" fmla="*/ 341194 w 1057702"/>
              <a:gd name="connsiteY18" fmla="*/ 0 h 818866"/>
              <a:gd name="connsiteX19" fmla="*/ 429905 w 1057702"/>
              <a:gd name="connsiteY19" fmla="*/ 27295 h 818866"/>
              <a:gd name="connsiteX20" fmla="*/ 580030 w 1057702"/>
              <a:gd name="connsiteY20" fmla="*/ 191069 h 818866"/>
              <a:gd name="connsiteX21" fmla="*/ 634621 w 1057702"/>
              <a:gd name="connsiteY21" fmla="*/ 232012 h 818866"/>
              <a:gd name="connsiteX22" fmla="*/ 784746 w 1057702"/>
              <a:gd name="connsiteY22" fmla="*/ 300251 h 818866"/>
              <a:gd name="connsiteX23" fmla="*/ 859809 w 1057702"/>
              <a:gd name="connsiteY23" fmla="*/ 348018 h 818866"/>
              <a:gd name="connsiteX24" fmla="*/ 887105 w 1057702"/>
              <a:gd name="connsiteY24" fmla="*/ 388961 h 818866"/>
              <a:gd name="connsiteX25" fmla="*/ 914400 w 1057702"/>
              <a:gd name="connsiteY25" fmla="*/ 409433 h 818866"/>
              <a:gd name="connsiteX26" fmla="*/ 1023582 w 1057702"/>
              <a:gd name="connsiteY26" fmla="*/ 504967 h 818866"/>
              <a:gd name="connsiteX27" fmla="*/ 1057702 w 1057702"/>
              <a:gd name="connsiteY27" fmla="*/ 559558 h 818866"/>
              <a:gd name="connsiteX28" fmla="*/ 1050878 w 1057702"/>
              <a:gd name="connsiteY28" fmla="*/ 709683 h 818866"/>
              <a:gd name="connsiteX29" fmla="*/ 1016758 w 1057702"/>
              <a:gd name="connsiteY29" fmla="*/ 736979 h 818866"/>
              <a:gd name="connsiteX30" fmla="*/ 996287 w 1057702"/>
              <a:gd name="connsiteY30" fmla="*/ 757451 h 818866"/>
              <a:gd name="connsiteX31" fmla="*/ 962167 w 1057702"/>
              <a:gd name="connsiteY31" fmla="*/ 798394 h 818866"/>
              <a:gd name="connsiteX32" fmla="*/ 928048 w 1057702"/>
              <a:gd name="connsiteY32" fmla="*/ 818866 h 818866"/>
              <a:gd name="connsiteX33" fmla="*/ 832514 w 1057702"/>
              <a:gd name="connsiteY33" fmla="*/ 805218 h 818866"/>
              <a:gd name="connsiteX34" fmla="*/ 784746 w 1057702"/>
              <a:gd name="connsiteY34" fmla="*/ 757451 h 818866"/>
              <a:gd name="connsiteX35" fmla="*/ 723332 w 1057702"/>
              <a:gd name="connsiteY35" fmla="*/ 696036 h 818866"/>
              <a:gd name="connsiteX36" fmla="*/ 689212 w 1057702"/>
              <a:gd name="connsiteY36" fmla="*/ 641445 h 818866"/>
              <a:gd name="connsiteX37" fmla="*/ 655093 w 1057702"/>
              <a:gd name="connsiteY37" fmla="*/ 614149 h 818866"/>
              <a:gd name="connsiteX38" fmla="*/ 627797 w 1057702"/>
              <a:gd name="connsiteY38" fmla="*/ 573206 h 818866"/>
              <a:gd name="connsiteX39" fmla="*/ 607326 w 1057702"/>
              <a:gd name="connsiteY39" fmla="*/ 559558 h 818866"/>
              <a:gd name="connsiteX40" fmla="*/ 580030 w 1057702"/>
              <a:gd name="connsiteY40" fmla="*/ 532263 h 818866"/>
              <a:gd name="connsiteX41" fmla="*/ 539087 w 1057702"/>
              <a:gd name="connsiteY41" fmla="*/ 511791 h 818866"/>
              <a:gd name="connsiteX42" fmla="*/ 518615 w 1057702"/>
              <a:gd name="connsiteY42" fmla="*/ 491319 h 818866"/>
              <a:gd name="connsiteX43" fmla="*/ 491320 w 1057702"/>
              <a:gd name="connsiteY43" fmla="*/ 484495 h 818866"/>
              <a:gd name="connsiteX44" fmla="*/ 361666 w 1057702"/>
              <a:gd name="connsiteY44" fmla="*/ 477672 h 818866"/>
              <a:gd name="connsiteX45" fmla="*/ 320723 w 1057702"/>
              <a:gd name="connsiteY45" fmla="*/ 464024 h 81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7702" h="818866">
                <a:moveTo>
                  <a:pt x="320723" y="464024"/>
                </a:moveTo>
                <a:lnTo>
                  <a:pt x="320723" y="464024"/>
                </a:lnTo>
                <a:cubicBezTo>
                  <a:pt x="304846" y="465158"/>
                  <a:pt x="206001" y="483182"/>
                  <a:pt x="177421" y="457200"/>
                </a:cubicBezTo>
                <a:cubicBezTo>
                  <a:pt x="162367" y="443515"/>
                  <a:pt x="159868" y="420470"/>
                  <a:pt x="150126" y="402609"/>
                </a:cubicBezTo>
                <a:cubicBezTo>
                  <a:pt x="146199" y="395409"/>
                  <a:pt x="139632" y="389708"/>
                  <a:pt x="136478" y="382137"/>
                </a:cubicBezTo>
                <a:cubicBezTo>
                  <a:pt x="128178" y="362218"/>
                  <a:pt x="131265" y="335981"/>
                  <a:pt x="116006" y="320722"/>
                </a:cubicBezTo>
                <a:cubicBezTo>
                  <a:pt x="67501" y="272217"/>
                  <a:pt x="89080" y="300988"/>
                  <a:pt x="54591" y="232012"/>
                </a:cubicBezTo>
                <a:cubicBezTo>
                  <a:pt x="50042" y="222913"/>
                  <a:pt x="44160" y="214367"/>
                  <a:pt x="40943" y="204716"/>
                </a:cubicBezTo>
                <a:cubicBezTo>
                  <a:pt x="38669" y="197892"/>
                  <a:pt x="38801" y="189706"/>
                  <a:pt x="34120" y="184245"/>
                </a:cubicBezTo>
                <a:cubicBezTo>
                  <a:pt x="24641" y="173186"/>
                  <a:pt x="11373" y="166048"/>
                  <a:pt x="0" y="156949"/>
                </a:cubicBezTo>
                <a:cubicBezTo>
                  <a:pt x="2275" y="150125"/>
                  <a:pt x="2331" y="142095"/>
                  <a:pt x="6824" y="136478"/>
                </a:cubicBezTo>
                <a:cubicBezTo>
                  <a:pt x="23231" y="115970"/>
                  <a:pt x="53395" y="119946"/>
                  <a:pt x="75063" y="116006"/>
                </a:cubicBezTo>
                <a:cubicBezTo>
                  <a:pt x="84290" y="114328"/>
                  <a:pt x="93260" y="111457"/>
                  <a:pt x="102358" y="109182"/>
                </a:cubicBezTo>
                <a:cubicBezTo>
                  <a:pt x="118281" y="100083"/>
                  <a:pt x="133270" y="89110"/>
                  <a:pt x="150126" y="81886"/>
                </a:cubicBezTo>
                <a:cubicBezTo>
                  <a:pt x="165347" y="75363"/>
                  <a:pt x="182066" y="73109"/>
                  <a:pt x="197893" y="68239"/>
                </a:cubicBezTo>
                <a:cubicBezTo>
                  <a:pt x="211643" y="64008"/>
                  <a:pt x="225188" y="59140"/>
                  <a:pt x="238836" y="54591"/>
                </a:cubicBezTo>
                <a:cubicBezTo>
                  <a:pt x="245660" y="45492"/>
                  <a:pt x="249323" y="32741"/>
                  <a:pt x="259308" y="27295"/>
                </a:cubicBezTo>
                <a:cubicBezTo>
                  <a:pt x="275775" y="18313"/>
                  <a:pt x="296105" y="19579"/>
                  <a:pt x="313899" y="13648"/>
                </a:cubicBezTo>
                <a:cubicBezTo>
                  <a:pt x="323549" y="10431"/>
                  <a:pt x="332096" y="4549"/>
                  <a:pt x="341194" y="0"/>
                </a:cubicBezTo>
                <a:cubicBezTo>
                  <a:pt x="370764" y="9098"/>
                  <a:pt x="403846" y="10618"/>
                  <a:pt x="429905" y="27295"/>
                </a:cubicBezTo>
                <a:cubicBezTo>
                  <a:pt x="486010" y="63202"/>
                  <a:pt x="533935" y="144976"/>
                  <a:pt x="580030" y="191069"/>
                </a:cubicBezTo>
                <a:cubicBezTo>
                  <a:pt x="609063" y="220101"/>
                  <a:pt x="600130" y="216922"/>
                  <a:pt x="634621" y="232012"/>
                </a:cubicBezTo>
                <a:cubicBezTo>
                  <a:pt x="697668" y="259595"/>
                  <a:pt x="726451" y="266939"/>
                  <a:pt x="784746" y="300251"/>
                </a:cubicBezTo>
                <a:cubicBezTo>
                  <a:pt x="810496" y="314965"/>
                  <a:pt x="859809" y="348018"/>
                  <a:pt x="859809" y="348018"/>
                </a:cubicBezTo>
                <a:cubicBezTo>
                  <a:pt x="868908" y="361666"/>
                  <a:pt x="876208" y="376702"/>
                  <a:pt x="887105" y="388961"/>
                </a:cubicBezTo>
                <a:cubicBezTo>
                  <a:pt x="894661" y="397461"/>
                  <a:pt x="905734" y="402067"/>
                  <a:pt x="914400" y="409433"/>
                </a:cubicBezTo>
                <a:cubicBezTo>
                  <a:pt x="951247" y="440753"/>
                  <a:pt x="997951" y="463959"/>
                  <a:pt x="1023582" y="504967"/>
                </a:cubicBezTo>
                <a:lnTo>
                  <a:pt x="1057702" y="559558"/>
                </a:lnTo>
                <a:cubicBezTo>
                  <a:pt x="1055427" y="609600"/>
                  <a:pt x="1062142" y="660873"/>
                  <a:pt x="1050878" y="709683"/>
                </a:cubicBezTo>
                <a:cubicBezTo>
                  <a:pt x="1047603" y="723875"/>
                  <a:pt x="1027719" y="727388"/>
                  <a:pt x="1016758" y="736979"/>
                </a:cubicBezTo>
                <a:cubicBezTo>
                  <a:pt x="1009495" y="743334"/>
                  <a:pt x="1002698" y="750238"/>
                  <a:pt x="996287" y="757451"/>
                </a:cubicBezTo>
                <a:cubicBezTo>
                  <a:pt x="984484" y="770729"/>
                  <a:pt x="975372" y="786510"/>
                  <a:pt x="962167" y="798394"/>
                </a:cubicBezTo>
                <a:cubicBezTo>
                  <a:pt x="952309" y="807267"/>
                  <a:pt x="939421" y="812042"/>
                  <a:pt x="928048" y="818866"/>
                </a:cubicBezTo>
                <a:cubicBezTo>
                  <a:pt x="916013" y="817662"/>
                  <a:pt x="855100" y="814898"/>
                  <a:pt x="832514" y="805218"/>
                </a:cubicBezTo>
                <a:cubicBezTo>
                  <a:pt x="807019" y="794291"/>
                  <a:pt x="804564" y="778794"/>
                  <a:pt x="784746" y="757451"/>
                </a:cubicBezTo>
                <a:cubicBezTo>
                  <a:pt x="765046" y="736236"/>
                  <a:pt x="736279" y="721931"/>
                  <a:pt x="723332" y="696036"/>
                </a:cubicBezTo>
                <a:cubicBezTo>
                  <a:pt x="712520" y="674412"/>
                  <a:pt x="706930" y="659163"/>
                  <a:pt x="689212" y="641445"/>
                </a:cubicBezTo>
                <a:cubicBezTo>
                  <a:pt x="678913" y="631146"/>
                  <a:pt x="664836" y="624975"/>
                  <a:pt x="655093" y="614149"/>
                </a:cubicBezTo>
                <a:cubicBezTo>
                  <a:pt x="644120" y="601957"/>
                  <a:pt x="638598" y="585550"/>
                  <a:pt x="627797" y="573206"/>
                </a:cubicBezTo>
                <a:cubicBezTo>
                  <a:pt x="622397" y="567034"/>
                  <a:pt x="613553" y="564895"/>
                  <a:pt x="607326" y="559558"/>
                </a:cubicBezTo>
                <a:cubicBezTo>
                  <a:pt x="597556" y="551184"/>
                  <a:pt x="590571" y="539642"/>
                  <a:pt x="580030" y="532263"/>
                </a:cubicBezTo>
                <a:cubicBezTo>
                  <a:pt x="567530" y="523513"/>
                  <a:pt x="551783" y="520255"/>
                  <a:pt x="539087" y="511791"/>
                </a:cubicBezTo>
                <a:cubicBezTo>
                  <a:pt x="531057" y="506438"/>
                  <a:pt x="526994" y="496107"/>
                  <a:pt x="518615" y="491319"/>
                </a:cubicBezTo>
                <a:cubicBezTo>
                  <a:pt x="510472" y="486666"/>
                  <a:pt x="500663" y="485307"/>
                  <a:pt x="491320" y="484495"/>
                </a:cubicBezTo>
                <a:cubicBezTo>
                  <a:pt x="448205" y="480746"/>
                  <a:pt x="404884" y="479946"/>
                  <a:pt x="361666" y="477672"/>
                </a:cubicBezTo>
                <a:cubicBezTo>
                  <a:pt x="339586" y="455592"/>
                  <a:pt x="327547" y="466299"/>
                  <a:pt x="320723" y="464024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Dowolny kształt: kształt 5">
            <a:extLst>
              <a:ext uri="{FF2B5EF4-FFF2-40B4-BE49-F238E27FC236}">
                <a16:creationId xmlns:a16="http://schemas.microsoft.com/office/drawing/2014/main" id="{747FDA9F-BF5F-DC51-60C1-44E2E38CA82E}"/>
              </a:ext>
            </a:extLst>
          </p:cNvPr>
          <p:cNvSpPr/>
          <p:nvPr/>
        </p:nvSpPr>
        <p:spPr>
          <a:xfrm>
            <a:off x="6522285" y="1282324"/>
            <a:ext cx="1003506" cy="941695"/>
          </a:xfrm>
          <a:custGeom>
            <a:avLst/>
            <a:gdLst>
              <a:gd name="connsiteX0" fmla="*/ 95534 w 1003506"/>
              <a:gd name="connsiteY0" fmla="*/ 61414 h 941695"/>
              <a:gd name="connsiteX1" fmla="*/ 95534 w 1003506"/>
              <a:gd name="connsiteY1" fmla="*/ 61414 h 941695"/>
              <a:gd name="connsiteX2" fmla="*/ 47767 w 1003506"/>
              <a:gd name="connsiteY2" fmla="*/ 163773 h 941695"/>
              <a:gd name="connsiteX3" fmla="*/ 34119 w 1003506"/>
              <a:gd name="connsiteY3" fmla="*/ 211540 h 941695"/>
              <a:gd name="connsiteX4" fmla="*/ 0 w 1003506"/>
              <a:gd name="connsiteY4" fmla="*/ 300250 h 941695"/>
              <a:gd name="connsiteX5" fmla="*/ 13648 w 1003506"/>
              <a:gd name="connsiteY5" fmla="*/ 395785 h 941695"/>
              <a:gd name="connsiteX6" fmla="*/ 81887 w 1003506"/>
              <a:gd name="connsiteY6" fmla="*/ 477671 h 941695"/>
              <a:gd name="connsiteX7" fmla="*/ 102358 w 1003506"/>
              <a:gd name="connsiteY7" fmla="*/ 498143 h 941695"/>
              <a:gd name="connsiteX8" fmla="*/ 143302 w 1003506"/>
              <a:gd name="connsiteY8" fmla="*/ 532262 h 941695"/>
              <a:gd name="connsiteX9" fmla="*/ 191069 w 1003506"/>
              <a:gd name="connsiteY9" fmla="*/ 539086 h 941695"/>
              <a:gd name="connsiteX10" fmla="*/ 286603 w 1003506"/>
              <a:gd name="connsiteY10" fmla="*/ 566382 h 941695"/>
              <a:gd name="connsiteX11" fmla="*/ 334370 w 1003506"/>
              <a:gd name="connsiteY11" fmla="*/ 593677 h 941695"/>
              <a:gd name="connsiteX12" fmla="*/ 354842 w 1003506"/>
              <a:gd name="connsiteY12" fmla="*/ 614149 h 941695"/>
              <a:gd name="connsiteX13" fmla="*/ 382137 w 1003506"/>
              <a:gd name="connsiteY13" fmla="*/ 668740 h 941695"/>
              <a:gd name="connsiteX14" fmla="*/ 395785 w 1003506"/>
              <a:gd name="connsiteY14" fmla="*/ 696035 h 941695"/>
              <a:gd name="connsiteX15" fmla="*/ 402609 w 1003506"/>
              <a:gd name="connsiteY15" fmla="*/ 723331 h 941695"/>
              <a:gd name="connsiteX16" fmla="*/ 443552 w 1003506"/>
              <a:gd name="connsiteY16" fmla="*/ 777922 h 941695"/>
              <a:gd name="connsiteX17" fmla="*/ 457200 w 1003506"/>
              <a:gd name="connsiteY17" fmla="*/ 812041 h 941695"/>
              <a:gd name="connsiteX18" fmla="*/ 470848 w 1003506"/>
              <a:gd name="connsiteY18" fmla="*/ 852985 h 941695"/>
              <a:gd name="connsiteX19" fmla="*/ 498143 w 1003506"/>
              <a:gd name="connsiteY19" fmla="*/ 907576 h 941695"/>
              <a:gd name="connsiteX20" fmla="*/ 566382 w 1003506"/>
              <a:gd name="connsiteY20" fmla="*/ 934871 h 941695"/>
              <a:gd name="connsiteX21" fmla="*/ 607325 w 1003506"/>
              <a:gd name="connsiteY21" fmla="*/ 941695 h 941695"/>
              <a:gd name="connsiteX22" fmla="*/ 784746 w 1003506"/>
              <a:gd name="connsiteY22" fmla="*/ 921223 h 941695"/>
              <a:gd name="connsiteX23" fmla="*/ 839337 w 1003506"/>
              <a:gd name="connsiteY23" fmla="*/ 873456 h 941695"/>
              <a:gd name="connsiteX24" fmla="*/ 893928 w 1003506"/>
              <a:gd name="connsiteY24" fmla="*/ 784746 h 941695"/>
              <a:gd name="connsiteX25" fmla="*/ 914400 w 1003506"/>
              <a:gd name="connsiteY25" fmla="*/ 689211 h 941695"/>
              <a:gd name="connsiteX26" fmla="*/ 921224 w 1003506"/>
              <a:gd name="connsiteY26" fmla="*/ 668740 h 941695"/>
              <a:gd name="connsiteX27" fmla="*/ 900752 w 1003506"/>
              <a:gd name="connsiteY27" fmla="*/ 593677 h 941695"/>
              <a:gd name="connsiteX28" fmla="*/ 893928 w 1003506"/>
              <a:gd name="connsiteY28" fmla="*/ 559558 h 941695"/>
              <a:gd name="connsiteX29" fmla="*/ 873457 w 1003506"/>
              <a:gd name="connsiteY29" fmla="*/ 477671 h 941695"/>
              <a:gd name="connsiteX30" fmla="*/ 934872 w 1003506"/>
              <a:gd name="connsiteY30" fmla="*/ 320722 h 941695"/>
              <a:gd name="connsiteX31" fmla="*/ 962167 w 1003506"/>
              <a:gd name="connsiteY31" fmla="*/ 300250 h 941695"/>
              <a:gd name="connsiteX32" fmla="*/ 982639 w 1003506"/>
              <a:gd name="connsiteY32" fmla="*/ 245659 h 941695"/>
              <a:gd name="connsiteX33" fmla="*/ 1003111 w 1003506"/>
              <a:gd name="connsiteY33" fmla="*/ 204716 h 941695"/>
              <a:gd name="connsiteX34" fmla="*/ 996287 w 1003506"/>
              <a:gd name="connsiteY34" fmla="*/ 177420 h 941695"/>
              <a:gd name="connsiteX35" fmla="*/ 948519 w 1003506"/>
              <a:gd name="connsiteY35" fmla="*/ 129653 h 941695"/>
              <a:gd name="connsiteX36" fmla="*/ 914400 w 1003506"/>
              <a:gd name="connsiteY36" fmla="*/ 109182 h 941695"/>
              <a:gd name="connsiteX37" fmla="*/ 825690 w 1003506"/>
              <a:gd name="connsiteY37" fmla="*/ 95534 h 941695"/>
              <a:gd name="connsiteX38" fmla="*/ 709684 w 1003506"/>
              <a:gd name="connsiteY38" fmla="*/ 61414 h 941695"/>
              <a:gd name="connsiteX39" fmla="*/ 382137 w 1003506"/>
              <a:gd name="connsiteY39" fmla="*/ 27295 h 941695"/>
              <a:gd name="connsiteX40" fmla="*/ 252484 w 1003506"/>
              <a:gd name="connsiteY40" fmla="*/ 0 h 941695"/>
              <a:gd name="connsiteX41" fmla="*/ 95534 w 1003506"/>
              <a:gd name="connsiteY41" fmla="*/ 88710 h 941695"/>
              <a:gd name="connsiteX42" fmla="*/ 95534 w 1003506"/>
              <a:gd name="connsiteY42" fmla="*/ 61414 h 94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03506" h="941695">
                <a:moveTo>
                  <a:pt x="95534" y="61414"/>
                </a:moveTo>
                <a:lnTo>
                  <a:pt x="95534" y="61414"/>
                </a:lnTo>
                <a:cubicBezTo>
                  <a:pt x="79612" y="95534"/>
                  <a:pt x="62023" y="128924"/>
                  <a:pt x="47767" y="163773"/>
                </a:cubicBezTo>
                <a:cubicBezTo>
                  <a:pt x="41497" y="179100"/>
                  <a:pt x="38989" y="195713"/>
                  <a:pt x="34119" y="211540"/>
                </a:cubicBezTo>
                <a:cubicBezTo>
                  <a:pt x="20207" y="256753"/>
                  <a:pt x="19861" y="253908"/>
                  <a:pt x="0" y="300250"/>
                </a:cubicBezTo>
                <a:cubicBezTo>
                  <a:pt x="4549" y="332095"/>
                  <a:pt x="3895" y="365131"/>
                  <a:pt x="13648" y="395785"/>
                </a:cubicBezTo>
                <a:cubicBezTo>
                  <a:pt x="29503" y="445616"/>
                  <a:pt x="48646" y="448585"/>
                  <a:pt x="81887" y="477671"/>
                </a:cubicBezTo>
                <a:cubicBezTo>
                  <a:pt x="89150" y="484026"/>
                  <a:pt x="95145" y="491732"/>
                  <a:pt x="102358" y="498143"/>
                </a:cubicBezTo>
                <a:cubicBezTo>
                  <a:pt x="115636" y="509946"/>
                  <a:pt x="127172" y="524817"/>
                  <a:pt x="143302" y="532262"/>
                </a:cubicBezTo>
                <a:cubicBezTo>
                  <a:pt x="157906" y="539002"/>
                  <a:pt x="175244" y="536209"/>
                  <a:pt x="191069" y="539086"/>
                </a:cubicBezTo>
                <a:cubicBezTo>
                  <a:pt x="211888" y="542871"/>
                  <a:pt x="284119" y="565495"/>
                  <a:pt x="286603" y="566382"/>
                </a:cubicBezTo>
                <a:cubicBezTo>
                  <a:pt x="298288" y="570555"/>
                  <a:pt x="323935" y="584981"/>
                  <a:pt x="334370" y="593677"/>
                </a:cubicBezTo>
                <a:cubicBezTo>
                  <a:pt x="341784" y="599855"/>
                  <a:pt x="349661" y="606007"/>
                  <a:pt x="354842" y="614149"/>
                </a:cubicBezTo>
                <a:cubicBezTo>
                  <a:pt x="365765" y="631313"/>
                  <a:pt x="373039" y="650543"/>
                  <a:pt x="382137" y="668740"/>
                </a:cubicBezTo>
                <a:lnTo>
                  <a:pt x="395785" y="696035"/>
                </a:lnTo>
                <a:cubicBezTo>
                  <a:pt x="398060" y="705134"/>
                  <a:pt x="398800" y="714761"/>
                  <a:pt x="402609" y="723331"/>
                </a:cubicBezTo>
                <a:cubicBezTo>
                  <a:pt x="416174" y="753853"/>
                  <a:pt x="422341" y="756710"/>
                  <a:pt x="443552" y="777922"/>
                </a:cubicBezTo>
                <a:cubicBezTo>
                  <a:pt x="448101" y="789295"/>
                  <a:pt x="453014" y="800529"/>
                  <a:pt x="457200" y="812041"/>
                </a:cubicBezTo>
                <a:cubicBezTo>
                  <a:pt x="462116" y="825561"/>
                  <a:pt x="465181" y="839762"/>
                  <a:pt x="470848" y="852985"/>
                </a:cubicBezTo>
                <a:cubicBezTo>
                  <a:pt x="478862" y="871685"/>
                  <a:pt x="485260" y="891830"/>
                  <a:pt x="498143" y="907576"/>
                </a:cubicBezTo>
                <a:cubicBezTo>
                  <a:pt x="514912" y="928071"/>
                  <a:pt x="543127" y="930643"/>
                  <a:pt x="566382" y="934871"/>
                </a:cubicBezTo>
                <a:cubicBezTo>
                  <a:pt x="579995" y="937346"/>
                  <a:pt x="593677" y="939420"/>
                  <a:pt x="607325" y="941695"/>
                </a:cubicBezTo>
                <a:cubicBezTo>
                  <a:pt x="666465" y="934871"/>
                  <a:pt x="726588" y="933945"/>
                  <a:pt x="784746" y="921223"/>
                </a:cubicBezTo>
                <a:cubicBezTo>
                  <a:pt x="820125" y="913484"/>
                  <a:pt x="822786" y="895524"/>
                  <a:pt x="839337" y="873456"/>
                </a:cubicBezTo>
                <a:cubicBezTo>
                  <a:pt x="884346" y="813444"/>
                  <a:pt x="853131" y="866342"/>
                  <a:pt x="893928" y="784746"/>
                </a:cubicBezTo>
                <a:cubicBezTo>
                  <a:pt x="900752" y="752901"/>
                  <a:pt x="906941" y="720913"/>
                  <a:pt x="914400" y="689211"/>
                </a:cubicBezTo>
                <a:cubicBezTo>
                  <a:pt x="916047" y="682209"/>
                  <a:pt x="921224" y="675933"/>
                  <a:pt x="921224" y="668740"/>
                </a:cubicBezTo>
                <a:cubicBezTo>
                  <a:pt x="921224" y="627491"/>
                  <a:pt x="911714" y="630217"/>
                  <a:pt x="900752" y="593677"/>
                </a:cubicBezTo>
                <a:cubicBezTo>
                  <a:pt x="897419" y="582568"/>
                  <a:pt x="896741" y="570810"/>
                  <a:pt x="893928" y="559558"/>
                </a:cubicBezTo>
                <a:cubicBezTo>
                  <a:pt x="868679" y="458559"/>
                  <a:pt x="889423" y="557503"/>
                  <a:pt x="873457" y="477671"/>
                </a:cubicBezTo>
                <a:cubicBezTo>
                  <a:pt x="892094" y="414305"/>
                  <a:pt x="893401" y="367376"/>
                  <a:pt x="934872" y="320722"/>
                </a:cubicBezTo>
                <a:cubicBezTo>
                  <a:pt x="942428" y="312222"/>
                  <a:pt x="953069" y="307074"/>
                  <a:pt x="962167" y="300250"/>
                </a:cubicBezTo>
                <a:cubicBezTo>
                  <a:pt x="968991" y="282053"/>
                  <a:pt x="974983" y="263522"/>
                  <a:pt x="982639" y="245659"/>
                </a:cubicBezTo>
                <a:cubicBezTo>
                  <a:pt x="988650" y="231634"/>
                  <a:pt x="1000118" y="219678"/>
                  <a:pt x="1003111" y="204716"/>
                </a:cubicBezTo>
                <a:cubicBezTo>
                  <a:pt x="1004950" y="195519"/>
                  <a:pt x="999982" y="186040"/>
                  <a:pt x="996287" y="177420"/>
                </a:cubicBezTo>
                <a:cubicBezTo>
                  <a:pt x="987043" y="155850"/>
                  <a:pt x="966873" y="142501"/>
                  <a:pt x="948519" y="129653"/>
                </a:cubicBezTo>
                <a:cubicBezTo>
                  <a:pt x="937653" y="122047"/>
                  <a:pt x="927179" y="112732"/>
                  <a:pt x="914400" y="109182"/>
                </a:cubicBezTo>
                <a:cubicBezTo>
                  <a:pt x="885574" y="101175"/>
                  <a:pt x="855079" y="101132"/>
                  <a:pt x="825690" y="95534"/>
                </a:cubicBezTo>
                <a:cubicBezTo>
                  <a:pt x="620546" y="56458"/>
                  <a:pt x="938013" y="111050"/>
                  <a:pt x="709684" y="61414"/>
                </a:cubicBezTo>
                <a:cubicBezTo>
                  <a:pt x="636788" y="45567"/>
                  <a:pt x="406059" y="29406"/>
                  <a:pt x="382137" y="27295"/>
                </a:cubicBezTo>
                <a:cubicBezTo>
                  <a:pt x="284647" y="2922"/>
                  <a:pt x="328104" y="10801"/>
                  <a:pt x="252484" y="0"/>
                </a:cubicBezTo>
                <a:cubicBezTo>
                  <a:pt x="98784" y="36595"/>
                  <a:pt x="118093" y="-12804"/>
                  <a:pt x="95534" y="88710"/>
                </a:cubicBezTo>
                <a:cubicBezTo>
                  <a:pt x="95041" y="90930"/>
                  <a:pt x="95534" y="65963"/>
                  <a:pt x="95534" y="61414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Dowolny kształt: kształt 6">
            <a:extLst>
              <a:ext uri="{FF2B5EF4-FFF2-40B4-BE49-F238E27FC236}">
                <a16:creationId xmlns:a16="http://schemas.microsoft.com/office/drawing/2014/main" id="{892F5375-2D9D-FA5E-E47C-A44E2B23F2C7}"/>
              </a:ext>
            </a:extLst>
          </p:cNvPr>
          <p:cNvSpPr/>
          <p:nvPr/>
        </p:nvSpPr>
        <p:spPr>
          <a:xfrm>
            <a:off x="6508637" y="2231773"/>
            <a:ext cx="941696" cy="940765"/>
          </a:xfrm>
          <a:custGeom>
            <a:avLst/>
            <a:gdLst>
              <a:gd name="connsiteX0" fmla="*/ 75063 w 941696"/>
              <a:gd name="connsiteY0" fmla="*/ 831583 h 940765"/>
              <a:gd name="connsiteX1" fmla="*/ 75063 w 941696"/>
              <a:gd name="connsiteY1" fmla="*/ 831583 h 940765"/>
              <a:gd name="connsiteX2" fmla="*/ 61415 w 941696"/>
              <a:gd name="connsiteY2" fmla="*/ 729225 h 940765"/>
              <a:gd name="connsiteX3" fmla="*/ 54591 w 941696"/>
              <a:gd name="connsiteY3" fmla="*/ 695106 h 940765"/>
              <a:gd name="connsiteX4" fmla="*/ 40944 w 941696"/>
              <a:gd name="connsiteY4" fmla="*/ 667810 h 940765"/>
              <a:gd name="connsiteX5" fmla="*/ 34120 w 941696"/>
              <a:gd name="connsiteY5" fmla="*/ 572276 h 940765"/>
              <a:gd name="connsiteX6" fmla="*/ 20472 w 941696"/>
              <a:gd name="connsiteY6" fmla="*/ 531333 h 940765"/>
              <a:gd name="connsiteX7" fmla="*/ 0 w 941696"/>
              <a:gd name="connsiteY7" fmla="*/ 469918 h 940765"/>
              <a:gd name="connsiteX8" fmla="*/ 20472 w 941696"/>
              <a:gd name="connsiteY8" fmla="*/ 428974 h 940765"/>
              <a:gd name="connsiteX9" fmla="*/ 88711 w 941696"/>
              <a:gd name="connsiteY9" fmla="*/ 394855 h 940765"/>
              <a:gd name="connsiteX10" fmla="*/ 129654 w 941696"/>
              <a:gd name="connsiteY10" fmla="*/ 367560 h 940765"/>
              <a:gd name="connsiteX11" fmla="*/ 177421 w 941696"/>
              <a:gd name="connsiteY11" fmla="*/ 306145 h 940765"/>
              <a:gd name="connsiteX12" fmla="*/ 232012 w 941696"/>
              <a:gd name="connsiteY12" fmla="*/ 237906 h 940765"/>
              <a:gd name="connsiteX13" fmla="*/ 252484 w 941696"/>
              <a:gd name="connsiteY13" fmla="*/ 224258 h 940765"/>
              <a:gd name="connsiteX14" fmla="*/ 279779 w 941696"/>
              <a:gd name="connsiteY14" fmla="*/ 217434 h 940765"/>
              <a:gd name="connsiteX15" fmla="*/ 313899 w 941696"/>
              <a:gd name="connsiteY15" fmla="*/ 203786 h 940765"/>
              <a:gd name="connsiteX16" fmla="*/ 402609 w 941696"/>
              <a:gd name="connsiteY16" fmla="*/ 176491 h 940765"/>
              <a:gd name="connsiteX17" fmla="*/ 429905 w 941696"/>
              <a:gd name="connsiteY17" fmla="*/ 156019 h 940765"/>
              <a:gd name="connsiteX18" fmla="*/ 464024 w 941696"/>
              <a:gd name="connsiteY18" fmla="*/ 115076 h 940765"/>
              <a:gd name="connsiteX19" fmla="*/ 484496 w 941696"/>
              <a:gd name="connsiteY19" fmla="*/ 67309 h 940765"/>
              <a:gd name="connsiteX20" fmla="*/ 518615 w 941696"/>
              <a:gd name="connsiteY20" fmla="*/ 46837 h 940765"/>
              <a:gd name="connsiteX21" fmla="*/ 593678 w 941696"/>
              <a:gd name="connsiteY21" fmla="*/ 26365 h 940765"/>
              <a:gd name="connsiteX22" fmla="*/ 934872 w 941696"/>
              <a:gd name="connsiteY22" fmla="*/ 60485 h 940765"/>
              <a:gd name="connsiteX23" fmla="*/ 941696 w 941696"/>
              <a:gd name="connsiteY23" fmla="*/ 94604 h 940765"/>
              <a:gd name="connsiteX24" fmla="*/ 914400 w 941696"/>
              <a:gd name="connsiteY24" fmla="*/ 237906 h 940765"/>
              <a:gd name="connsiteX25" fmla="*/ 893929 w 941696"/>
              <a:gd name="connsiteY25" fmla="*/ 272025 h 940765"/>
              <a:gd name="connsiteX26" fmla="*/ 880281 w 941696"/>
              <a:gd name="connsiteY26" fmla="*/ 326616 h 940765"/>
              <a:gd name="connsiteX27" fmla="*/ 859809 w 941696"/>
              <a:gd name="connsiteY27" fmla="*/ 654162 h 940765"/>
              <a:gd name="connsiteX28" fmla="*/ 832514 w 941696"/>
              <a:gd name="connsiteY28" fmla="*/ 736049 h 940765"/>
              <a:gd name="connsiteX29" fmla="*/ 812042 w 941696"/>
              <a:gd name="connsiteY29" fmla="*/ 776992 h 940765"/>
              <a:gd name="connsiteX30" fmla="*/ 791570 w 941696"/>
              <a:gd name="connsiteY30" fmla="*/ 783816 h 940765"/>
              <a:gd name="connsiteX31" fmla="*/ 655093 w 941696"/>
              <a:gd name="connsiteY31" fmla="*/ 838407 h 940765"/>
              <a:gd name="connsiteX32" fmla="*/ 511791 w 941696"/>
              <a:gd name="connsiteY32" fmla="*/ 852055 h 940765"/>
              <a:gd name="connsiteX33" fmla="*/ 382138 w 941696"/>
              <a:gd name="connsiteY33" fmla="*/ 886174 h 940765"/>
              <a:gd name="connsiteX34" fmla="*/ 348018 w 941696"/>
              <a:gd name="connsiteY34" fmla="*/ 899822 h 940765"/>
              <a:gd name="connsiteX35" fmla="*/ 300251 w 941696"/>
              <a:gd name="connsiteY35" fmla="*/ 927118 h 940765"/>
              <a:gd name="connsiteX36" fmla="*/ 272956 w 941696"/>
              <a:gd name="connsiteY36" fmla="*/ 933942 h 940765"/>
              <a:gd name="connsiteX37" fmla="*/ 252484 w 941696"/>
              <a:gd name="connsiteY37" fmla="*/ 940765 h 940765"/>
              <a:gd name="connsiteX38" fmla="*/ 150126 w 941696"/>
              <a:gd name="connsiteY38" fmla="*/ 927118 h 940765"/>
              <a:gd name="connsiteX39" fmla="*/ 75063 w 941696"/>
              <a:gd name="connsiteY39" fmla="*/ 831583 h 94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41696" h="940765">
                <a:moveTo>
                  <a:pt x="75063" y="831583"/>
                </a:moveTo>
                <a:lnTo>
                  <a:pt x="75063" y="831583"/>
                </a:lnTo>
                <a:cubicBezTo>
                  <a:pt x="64728" y="717905"/>
                  <a:pt x="75326" y="791823"/>
                  <a:pt x="61415" y="729225"/>
                </a:cubicBezTo>
                <a:cubicBezTo>
                  <a:pt x="58899" y="717903"/>
                  <a:pt x="58259" y="706109"/>
                  <a:pt x="54591" y="695106"/>
                </a:cubicBezTo>
                <a:cubicBezTo>
                  <a:pt x="51374" y="685456"/>
                  <a:pt x="45493" y="676909"/>
                  <a:pt x="40944" y="667810"/>
                </a:cubicBezTo>
                <a:cubicBezTo>
                  <a:pt x="38669" y="635965"/>
                  <a:pt x="38856" y="603849"/>
                  <a:pt x="34120" y="572276"/>
                </a:cubicBezTo>
                <a:cubicBezTo>
                  <a:pt x="31986" y="558049"/>
                  <a:pt x="23293" y="545440"/>
                  <a:pt x="20472" y="531333"/>
                </a:cubicBezTo>
                <a:cubicBezTo>
                  <a:pt x="11653" y="487238"/>
                  <a:pt x="18835" y="507587"/>
                  <a:pt x="0" y="469918"/>
                </a:cubicBezTo>
                <a:cubicBezTo>
                  <a:pt x="6824" y="456270"/>
                  <a:pt x="10335" y="440379"/>
                  <a:pt x="20472" y="428974"/>
                </a:cubicBezTo>
                <a:cubicBezTo>
                  <a:pt x="32781" y="415126"/>
                  <a:pt x="72121" y="401491"/>
                  <a:pt x="88711" y="394855"/>
                </a:cubicBezTo>
                <a:cubicBezTo>
                  <a:pt x="106667" y="340987"/>
                  <a:pt x="76446" y="411900"/>
                  <a:pt x="129654" y="367560"/>
                </a:cubicBezTo>
                <a:cubicBezTo>
                  <a:pt x="149578" y="350957"/>
                  <a:pt x="177421" y="306145"/>
                  <a:pt x="177421" y="306145"/>
                </a:cubicBezTo>
                <a:cubicBezTo>
                  <a:pt x="190562" y="266723"/>
                  <a:pt x="181676" y="283209"/>
                  <a:pt x="232012" y="237906"/>
                </a:cubicBezTo>
                <a:cubicBezTo>
                  <a:pt x="238108" y="232420"/>
                  <a:pt x="244946" y="227489"/>
                  <a:pt x="252484" y="224258"/>
                </a:cubicBezTo>
                <a:cubicBezTo>
                  <a:pt x="261104" y="220564"/>
                  <a:pt x="270882" y="220400"/>
                  <a:pt x="279779" y="217434"/>
                </a:cubicBezTo>
                <a:cubicBezTo>
                  <a:pt x="291400" y="213560"/>
                  <a:pt x="302363" y="207906"/>
                  <a:pt x="313899" y="203786"/>
                </a:cubicBezTo>
                <a:cubicBezTo>
                  <a:pt x="368581" y="184257"/>
                  <a:pt x="361172" y="186851"/>
                  <a:pt x="402609" y="176491"/>
                </a:cubicBezTo>
                <a:cubicBezTo>
                  <a:pt x="411708" y="169667"/>
                  <a:pt x="421270" y="163421"/>
                  <a:pt x="429905" y="156019"/>
                </a:cubicBezTo>
                <a:cubicBezTo>
                  <a:pt x="443110" y="144700"/>
                  <a:pt x="456127" y="130871"/>
                  <a:pt x="464024" y="115076"/>
                </a:cubicBezTo>
                <a:cubicBezTo>
                  <a:pt x="471771" y="99582"/>
                  <a:pt x="473674" y="80836"/>
                  <a:pt x="484496" y="67309"/>
                </a:cubicBezTo>
                <a:cubicBezTo>
                  <a:pt x="492781" y="56952"/>
                  <a:pt x="506541" y="52325"/>
                  <a:pt x="518615" y="46837"/>
                </a:cubicBezTo>
                <a:cubicBezTo>
                  <a:pt x="545824" y="34469"/>
                  <a:pt x="565396" y="32022"/>
                  <a:pt x="593678" y="26365"/>
                </a:cubicBezTo>
                <a:cubicBezTo>
                  <a:pt x="598511" y="26468"/>
                  <a:pt x="885049" y="-51616"/>
                  <a:pt x="934872" y="60485"/>
                </a:cubicBezTo>
                <a:cubicBezTo>
                  <a:pt x="939583" y="71084"/>
                  <a:pt x="939421" y="83231"/>
                  <a:pt x="941696" y="94604"/>
                </a:cubicBezTo>
                <a:cubicBezTo>
                  <a:pt x="937165" y="124057"/>
                  <a:pt x="927801" y="203064"/>
                  <a:pt x="914400" y="237906"/>
                </a:cubicBezTo>
                <a:cubicBezTo>
                  <a:pt x="909639" y="250285"/>
                  <a:pt x="900753" y="260652"/>
                  <a:pt x="893929" y="272025"/>
                </a:cubicBezTo>
                <a:cubicBezTo>
                  <a:pt x="889380" y="290222"/>
                  <a:pt x="881476" y="307897"/>
                  <a:pt x="880281" y="326616"/>
                </a:cubicBezTo>
                <a:cubicBezTo>
                  <a:pt x="864162" y="579144"/>
                  <a:pt x="894778" y="514291"/>
                  <a:pt x="859809" y="654162"/>
                </a:cubicBezTo>
                <a:cubicBezTo>
                  <a:pt x="851984" y="685463"/>
                  <a:pt x="845515" y="707447"/>
                  <a:pt x="832514" y="736049"/>
                </a:cubicBezTo>
                <a:cubicBezTo>
                  <a:pt x="826200" y="749940"/>
                  <a:pt x="821972" y="765407"/>
                  <a:pt x="812042" y="776992"/>
                </a:cubicBezTo>
                <a:cubicBezTo>
                  <a:pt x="807361" y="782453"/>
                  <a:pt x="798210" y="781049"/>
                  <a:pt x="791570" y="783816"/>
                </a:cubicBezTo>
                <a:cubicBezTo>
                  <a:pt x="722657" y="812530"/>
                  <a:pt x="731208" y="814622"/>
                  <a:pt x="655093" y="838407"/>
                </a:cubicBezTo>
                <a:cubicBezTo>
                  <a:pt x="616660" y="850417"/>
                  <a:pt x="533692" y="850686"/>
                  <a:pt x="511791" y="852055"/>
                </a:cubicBezTo>
                <a:cubicBezTo>
                  <a:pt x="414646" y="884437"/>
                  <a:pt x="458388" y="875283"/>
                  <a:pt x="382138" y="886174"/>
                </a:cubicBezTo>
                <a:cubicBezTo>
                  <a:pt x="370765" y="890723"/>
                  <a:pt x="358974" y="894344"/>
                  <a:pt x="348018" y="899822"/>
                </a:cubicBezTo>
                <a:cubicBezTo>
                  <a:pt x="331615" y="908023"/>
                  <a:pt x="316946" y="919529"/>
                  <a:pt x="300251" y="927118"/>
                </a:cubicBezTo>
                <a:cubicBezTo>
                  <a:pt x="291713" y="930999"/>
                  <a:pt x="281974" y="931366"/>
                  <a:pt x="272956" y="933942"/>
                </a:cubicBezTo>
                <a:cubicBezTo>
                  <a:pt x="266040" y="935918"/>
                  <a:pt x="259308" y="938491"/>
                  <a:pt x="252484" y="940765"/>
                </a:cubicBezTo>
                <a:cubicBezTo>
                  <a:pt x="218365" y="936216"/>
                  <a:pt x="181158" y="942013"/>
                  <a:pt x="150126" y="927118"/>
                </a:cubicBezTo>
                <a:cubicBezTo>
                  <a:pt x="102171" y="904100"/>
                  <a:pt x="87573" y="847505"/>
                  <a:pt x="75063" y="831583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Dowolny kształt: kształt 8">
            <a:extLst>
              <a:ext uri="{FF2B5EF4-FFF2-40B4-BE49-F238E27FC236}">
                <a16:creationId xmlns:a16="http://schemas.microsoft.com/office/drawing/2014/main" id="{43E64917-6BF6-67A4-ED34-B8635DFB0FF9}"/>
              </a:ext>
            </a:extLst>
          </p:cNvPr>
          <p:cNvSpPr/>
          <p:nvPr/>
        </p:nvSpPr>
        <p:spPr>
          <a:xfrm>
            <a:off x="7436685" y="1493864"/>
            <a:ext cx="580030" cy="777922"/>
          </a:xfrm>
          <a:custGeom>
            <a:avLst/>
            <a:gdLst>
              <a:gd name="connsiteX0" fmla="*/ 129654 w 580030"/>
              <a:gd name="connsiteY0" fmla="*/ 777922 h 777922"/>
              <a:gd name="connsiteX1" fmla="*/ 129654 w 580030"/>
              <a:gd name="connsiteY1" fmla="*/ 777922 h 777922"/>
              <a:gd name="connsiteX2" fmla="*/ 61415 w 580030"/>
              <a:gd name="connsiteY2" fmla="*/ 750627 h 777922"/>
              <a:gd name="connsiteX3" fmla="*/ 0 w 580030"/>
              <a:gd name="connsiteY3" fmla="*/ 716507 h 777922"/>
              <a:gd name="connsiteX4" fmla="*/ 6824 w 580030"/>
              <a:gd name="connsiteY4" fmla="*/ 675564 h 777922"/>
              <a:gd name="connsiteX5" fmla="*/ 40943 w 580030"/>
              <a:gd name="connsiteY5" fmla="*/ 607325 h 777922"/>
              <a:gd name="connsiteX6" fmla="*/ 54591 w 580030"/>
              <a:gd name="connsiteY6" fmla="*/ 580030 h 777922"/>
              <a:gd name="connsiteX7" fmla="*/ 47767 w 580030"/>
              <a:gd name="connsiteY7" fmla="*/ 504967 h 777922"/>
              <a:gd name="connsiteX8" fmla="*/ 40943 w 580030"/>
              <a:gd name="connsiteY8" fmla="*/ 402609 h 777922"/>
              <a:gd name="connsiteX9" fmla="*/ 27296 w 580030"/>
              <a:gd name="connsiteY9" fmla="*/ 341194 h 777922"/>
              <a:gd name="connsiteX10" fmla="*/ 13648 w 580030"/>
              <a:gd name="connsiteY10" fmla="*/ 272955 h 777922"/>
              <a:gd name="connsiteX11" fmla="*/ 40943 w 580030"/>
              <a:gd name="connsiteY11" fmla="*/ 211540 h 777922"/>
              <a:gd name="connsiteX12" fmla="*/ 47767 w 580030"/>
              <a:gd name="connsiteY12" fmla="*/ 191069 h 777922"/>
              <a:gd name="connsiteX13" fmla="*/ 75063 w 580030"/>
              <a:gd name="connsiteY13" fmla="*/ 122830 h 777922"/>
              <a:gd name="connsiteX14" fmla="*/ 95534 w 580030"/>
              <a:gd name="connsiteY14" fmla="*/ 95534 h 777922"/>
              <a:gd name="connsiteX15" fmla="*/ 129654 w 580030"/>
              <a:gd name="connsiteY15" fmla="*/ 13648 h 777922"/>
              <a:gd name="connsiteX16" fmla="*/ 163773 w 580030"/>
              <a:gd name="connsiteY16" fmla="*/ 0 h 777922"/>
              <a:gd name="connsiteX17" fmla="*/ 279779 w 580030"/>
              <a:gd name="connsiteY17" fmla="*/ 143301 h 777922"/>
              <a:gd name="connsiteX18" fmla="*/ 334370 w 580030"/>
              <a:gd name="connsiteY18" fmla="*/ 238836 h 777922"/>
              <a:gd name="connsiteX19" fmla="*/ 368490 w 580030"/>
              <a:gd name="connsiteY19" fmla="*/ 279779 h 777922"/>
              <a:gd name="connsiteX20" fmla="*/ 443552 w 580030"/>
              <a:gd name="connsiteY20" fmla="*/ 382137 h 777922"/>
              <a:gd name="connsiteX21" fmla="*/ 470848 w 580030"/>
              <a:gd name="connsiteY21" fmla="*/ 416257 h 777922"/>
              <a:gd name="connsiteX22" fmla="*/ 491319 w 580030"/>
              <a:gd name="connsiteY22" fmla="*/ 436728 h 777922"/>
              <a:gd name="connsiteX23" fmla="*/ 559558 w 580030"/>
              <a:gd name="connsiteY23" fmla="*/ 552734 h 777922"/>
              <a:gd name="connsiteX24" fmla="*/ 580030 w 580030"/>
              <a:gd name="connsiteY24" fmla="*/ 634621 h 777922"/>
              <a:gd name="connsiteX25" fmla="*/ 559558 w 580030"/>
              <a:gd name="connsiteY25" fmla="*/ 730155 h 777922"/>
              <a:gd name="connsiteX26" fmla="*/ 511791 w 580030"/>
              <a:gd name="connsiteY26" fmla="*/ 743803 h 777922"/>
              <a:gd name="connsiteX27" fmla="*/ 491319 w 580030"/>
              <a:gd name="connsiteY27" fmla="*/ 750627 h 777922"/>
              <a:gd name="connsiteX28" fmla="*/ 443552 w 580030"/>
              <a:gd name="connsiteY28" fmla="*/ 757451 h 777922"/>
              <a:gd name="connsiteX29" fmla="*/ 375313 w 580030"/>
              <a:gd name="connsiteY29" fmla="*/ 771098 h 777922"/>
              <a:gd name="connsiteX30" fmla="*/ 129654 w 580030"/>
              <a:gd name="connsiteY30" fmla="*/ 777922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0030" h="777922">
                <a:moveTo>
                  <a:pt x="129654" y="777922"/>
                </a:moveTo>
                <a:lnTo>
                  <a:pt x="129654" y="777922"/>
                </a:lnTo>
                <a:cubicBezTo>
                  <a:pt x="106908" y="768824"/>
                  <a:pt x="83031" y="762156"/>
                  <a:pt x="61415" y="750627"/>
                </a:cubicBezTo>
                <a:cubicBezTo>
                  <a:pt x="-19035" y="707720"/>
                  <a:pt x="66544" y="733143"/>
                  <a:pt x="0" y="716507"/>
                </a:cubicBezTo>
                <a:cubicBezTo>
                  <a:pt x="2275" y="702859"/>
                  <a:pt x="2755" y="688788"/>
                  <a:pt x="6824" y="675564"/>
                </a:cubicBezTo>
                <a:cubicBezTo>
                  <a:pt x="24226" y="619009"/>
                  <a:pt x="20670" y="642803"/>
                  <a:pt x="40943" y="607325"/>
                </a:cubicBezTo>
                <a:cubicBezTo>
                  <a:pt x="45990" y="598493"/>
                  <a:pt x="50042" y="589128"/>
                  <a:pt x="54591" y="580030"/>
                </a:cubicBezTo>
                <a:cubicBezTo>
                  <a:pt x="52316" y="555009"/>
                  <a:pt x="49694" y="530017"/>
                  <a:pt x="47767" y="504967"/>
                </a:cubicBezTo>
                <a:cubicBezTo>
                  <a:pt x="45144" y="470873"/>
                  <a:pt x="44185" y="436650"/>
                  <a:pt x="40943" y="402609"/>
                </a:cubicBezTo>
                <a:cubicBezTo>
                  <a:pt x="34123" y="331000"/>
                  <a:pt x="37877" y="387046"/>
                  <a:pt x="27296" y="341194"/>
                </a:cubicBezTo>
                <a:cubicBezTo>
                  <a:pt x="22080" y="318591"/>
                  <a:pt x="18197" y="295701"/>
                  <a:pt x="13648" y="272955"/>
                </a:cubicBezTo>
                <a:cubicBezTo>
                  <a:pt x="26289" y="209754"/>
                  <a:pt x="9997" y="265697"/>
                  <a:pt x="40943" y="211540"/>
                </a:cubicBezTo>
                <a:cubicBezTo>
                  <a:pt x="44512" y="205295"/>
                  <a:pt x="45185" y="197782"/>
                  <a:pt x="47767" y="191069"/>
                </a:cubicBezTo>
                <a:cubicBezTo>
                  <a:pt x="56562" y="168203"/>
                  <a:pt x="64107" y="144742"/>
                  <a:pt x="75063" y="122830"/>
                </a:cubicBezTo>
                <a:cubicBezTo>
                  <a:pt x="80149" y="112658"/>
                  <a:pt x="88710" y="104633"/>
                  <a:pt x="95534" y="95534"/>
                </a:cubicBezTo>
                <a:cubicBezTo>
                  <a:pt x="100841" y="74307"/>
                  <a:pt x="112160" y="20646"/>
                  <a:pt x="129654" y="13648"/>
                </a:cubicBezTo>
                <a:lnTo>
                  <a:pt x="163773" y="0"/>
                </a:lnTo>
                <a:cubicBezTo>
                  <a:pt x="195398" y="35139"/>
                  <a:pt x="258230" y="100203"/>
                  <a:pt x="279779" y="143301"/>
                </a:cubicBezTo>
                <a:cubicBezTo>
                  <a:pt x="294960" y="173662"/>
                  <a:pt x="315131" y="215750"/>
                  <a:pt x="334370" y="238836"/>
                </a:cubicBezTo>
                <a:cubicBezTo>
                  <a:pt x="345743" y="252484"/>
                  <a:pt x="357723" y="265648"/>
                  <a:pt x="368490" y="279779"/>
                </a:cubicBezTo>
                <a:cubicBezTo>
                  <a:pt x="394132" y="313434"/>
                  <a:pt x="417121" y="349098"/>
                  <a:pt x="443552" y="382137"/>
                </a:cubicBezTo>
                <a:cubicBezTo>
                  <a:pt x="452651" y="393510"/>
                  <a:pt x="461257" y="405296"/>
                  <a:pt x="470848" y="416257"/>
                </a:cubicBezTo>
                <a:cubicBezTo>
                  <a:pt x="477203" y="423519"/>
                  <a:pt x="485529" y="429008"/>
                  <a:pt x="491319" y="436728"/>
                </a:cubicBezTo>
                <a:cubicBezTo>
                  <a:pt x="511785" y="464015"/>
                  <a:pt x="547525" y="518354"/>
                  <a:pt x="559558" y="552734"/>
                </a:cubicBezTo>
                <a:cubicBezTo>
                  <a:pt x="568853" y="579290"/>
                  <a:pt x="580030" y="634621"/>
                  <a:pt x="580030" y="634621"/>
                </a:cubicBezTo>
                <a:cubicBezTo>
                  <a:pt x="579857" y="636350"/>
                  <a:pt x="580019" y="716514"/>
                  <a:pt x="559558" y="730155"/>
                </a:cubicBezTo>
                <a:cubicBezTo>
                  <a:pt x="545780" y="739341"/>
                  <a:pt x="527652" y="739045"/>
                  <a:pt x="511791" y="743803"/>
                </a:cubicBezTo>
                <a:cubicBezTo>
                  <a:pt x="504901" y="745870"/>
                  <a:pt x="498372" y="749216"/>
                  <a:pt x="491319" y="750627"/>
                </a:cubicBezTo>
                <a:cubicBezTo>
                  <a:pt x="475547" y="753781"/>
                  <a:pt x="459377" y="754574"/>
                  <a:pt x="443552" y="757451"/>
                </a:cubicBezTo>
                <a:cubicBezTo>
                  <a:pt x="416236" y="762417"/>
                  <a:pt x="405735" y="770422"/>
                  <a:pt x="375313" y="771098"/>
                </a:cubicBezTo>
                <a:lnTo>
                  <a:pt x="129654" y="777922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Dowolny kształt: kształt 9">
            <a:extLst>
              <a:ext uri="{FF2B5EF4-FFF2-40B4-BE49-F238E27FC236}">
                <a16:creationId xmlns:a16="http://schemas.microsoft.com/office/drawing/2014/main" id="{0516B06E-9B61-1195-6B44-E99019097F34}"/>
              </a:ext>
            </a:extLst>
          </p:cNvPr>
          <p:cNvSpPr/>
          <p:nvPr/>
        </p:nvSpPr>
        <p:spPr>
          <a:xfrm>
            <a:off x="7416213" y="2298535"/>
            <a:ext cx="648269" cy="860356"/>
          </a:xfrm>
          <a:custGeom>
            <a:avLst/>
            <a:gdLst>
              <a:gd name="connsiteX0" fmla="*/ 0 w 648269"/>
              <a:gd name="connsiteY0" fmla="*/ 710230 h 860356"/>
              <a:gd name="connsiteX1" fmla="*/ 0 w 648269"/>
              <a:gd name="connsiteY1" fmla="*/ 710230 h 860356"/>
              <a:gd name="connsiteX2" fmla="*/ 68239 w 648269"/>
              <a:gd name="connsiteY2" fmla="*/ 471395 h 860356"/>
              <a:gd name="connsiteX3" fmla="*/ 102359 w 648269"/>
              <a:gd name="connsiteY3" fmla="*/ 212087 h 860356"/>
              <a:gd name="connsiteX4" fmla="*/ 95535 w 648269"/>
              <a:gd name="connsiteY4" fmla="*/ 150672 h 860356"/>
              <a:gd name="connsiteX5" fmla="*/ 81887 w 648269"/>
              <a:gd name="connsiteY5" fmla="*/ 123377 h 860356"/>
              <a:gd name="connsiteX6" fmla="*/ 54591 w 648269"/>
              <a:gd name="connsiteY6" fmla="*/ 55138 h 860356"/>
              <a:gd name="connsiteX7" fmla="*/ 81887 w 648269"/>
              <a:gd name="connsiteY7" fmla="*/ 547 h 860356"/>
              <a:gd name="connsiteX8" fmla="*/ 122830 w 648269"/>
              <a:gd name="connsiteY8" fmla="*/ 34666 h 860356"/>
              <a:gd name="connsiteX9" fmla="*/ 191069 w 648269"/>
              <a:gd name="connsiteY9" fmla="*/ 48314 h 860356"/>
              <a:gd name="connsiteX10" fmla="*/ 307075 w 648269"/>
              <a:gd name="connsiteY10" fmla="*/ 34666 h 860356"/>
              <a:gd name="connsiteX11" fmla="*/ 327547 w 648269"/>
              <a:gd name="connsiteY11" fmla="*/ 27842 h 860356"/>
              <a:gd name="connsiteX12" fmla="*/ 620974 w 648269"/>
              <a:gd name="connsiteY12" fmla="*/ 55138 h 860356"/>
              <a:gd name="connsiteX13" fmla="*/ 641445 w 648269"/>
              <a:gd name="connsiteY13" fmla="*/ 82433 h 860356"/>
              <a:gd name="connsiteX14" fmla="*/ 648269 w 648269"/>
              <a:gd name="connsiteY14" fmla="*/ 123377 h 860356"/>
              <a:gd name="connsiteX15" fmla="*/ 634621 w 648269"/>
              <a:gd name="connsiteY15" fmla="*/ 321269 h 860356"/>
              <a:gd name="connsiteX16" fmla="*/ 614150 w 648269"/>
              <a:gd name="connsiteY16" fmla="*/ 464571 h 860356"/>
              <a:gd name="connsiteX17" fmla="*/ 566383 w 648269"/>
              <a:gd name="connsiteY17" fmla="*/ 580577 h 860356"/>
              <a:gd name="connsiteX18" fmla="*/ 552735 w 648269"/>
              <a:gd name="connsiteY18" fmla="*/ 628344 h 860356"/>
              <a:gd name="connsiteX19" fmla="*/ 545911 w 648269"/>
              <a:gd name="connsiteY19" fmla="*/ 669287 h 860356"/>
              <a:gd name="connsiteX20" fmla="*/ 518615 w 648269"/>
              <a:gd name="connsiteY20" fmla="*/ 737526 h 860356"/>
              <a:gd name="connsiteX21" fmla="*/ 491320 w 648269"/>
              <a:gd name="connsiteY21" fmla="*/ 833060 h 860356"/>
              <a:gd name="connsiteX22" fmla="*/ 470848 w 648269"/>
              <a:gd name="connsiteY22" fmla="*/ 853532 h 860356"/>
              <a:gd name="connsiteX23" fmla="*/ 436729 w 648269"/>
              <a:gd name="connsiteY23" fmla="*/ 860356 h 860356"/>
              <a:gd name="connsiteX24" fmla="*/ 388962 w 648269"/>
              <a:gd name="connsiteY24" fmla="*/ 853532 h 860356"/>
              <a:gd name="connsiteX25" fmla="*/ 279780 w 648269"/>
              <a:gd name="connsiteY25" fmla="*/ 839884 h 860356"/>
              <a:gd name="connsiteX26" fmla="*/ 252484 w 648269"/>
              <a:gd name="connsiteY26" fmla="*/ 833060 h 860356"/>
              <a:gd name="connsiteX27" fmla="*/ 211541 w 648269"/>
              <a:gd name="connsiteY27" fmla="*/ 812589 h 860356"/>
              <a:gd name="connsiteX28" fmla="*/ 150126 w 648269"/>
              <a:gd name="connsiteY28" fmla="*/ 785293 h 860356"/>
              <a:gd name="connsiteX29" fmla="*/ 109183 w 648269"/>
              <a:gd name="connsiteY29" fmla="*/ 757998 h 860356"/>
              <a:gd name="connsiteX30" fmla="*/ 88711 w 648269"/>
              <a:gd name="connsiteY30" fmla="*/ 737526 h 860356"/>
              <a:gd name="connsiteX31" fmla="*/ 61415 w 648269"/>
              <a:gd name="connsiteY31" fmla="*/ 730702 h 860356"/>
              <a:gd name="connsiteX32" fmla="*/ 0 w 648269"/>
              <a:gd name="connsiteY32" fmla="*/ 710230 h 86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48269" h="860356">
                <a:moveTo>
                  <a:pt x="0" y="710230"/>
                </a:moveTo>
                <a:lnTo>
                  <a:pt x="0" y="710230"/>
                </a:lnTo>
                <a:cubicBezTo>
                  <a:pt x="12869" y="669787"/>
                  <a:pt x="61445" y="531179"/>
                  <a:pt x="68239" y="471395"/>
                </a:cubicBezTo>
                <a:cubicBezTo>
                  <a:pt x="98297" y="206880"/>
                  <a:pt x="50302" y="333550"/>
                  <a:pt x="102359" y="212087"/>
                </a:cubicBezTo>
                <a:cubicBezTo>
                  <a:pt x="100084" y="191615"/>
                  <a:pt x="100167" y="170742"/>
                  <a:pt x="95535" y="150672"/>
                </a:cubicBezTo>
                <a:cubicBezTo>
                  <a:pt x="93248" y="140760"/>
                  <a:pt x="85104" y="133027"/>
                  <a:pt x="81887" y="123377"/>
                </a:cubicBezTo>
                <a:cubicBezTo>
                  <a:pt x="58324" y="52689"/>
                  <a:pt x="97198" y="126147"/>
                  <a:pt x="54591" y="55138"/>
                </a:cubicBezTo>
                <a:cubicBezTo>
                  <a:pt x="63690" y="36941"/>
                  <a:pt x="62400" y="6393"/>
                  <a:pt x="81887" y="547"/>
                </a:cubicBezTo>
                <a:cubicBezTo>
                  <a:pt x="98903" y="-4558"/>
                  <a:pt x="106554" y="27545"/>
                  <a:pt x="122830" y="34666"/>
                </a:cubicBezTo>
                <a:cubicBezTo>
                  <a:pt x="144082" y="43964"/>
                  <a:pt x="191069" y="48314"/>
                  <a:pt x="191069" y="48314"/>
                </a:cubicBezTo>
                <a:cubicBezTo>
                  <a:pt x="218140" y="45607"/>
                  <a:pt x="276904" y="40700"/>
                  <a:pt x="307075" y="34666"/>
                </a:cubicBezTo>
                <a:cubicBezTo>
                  <a:pt x="314128" y="33255"/>
                  <a:pt x="320723" y="30117"/>
                  <a:pt x="327547" y="27842"/>
                </a:cubicBezTo>
                <a:cubicBezTo>
                  <a:pt x="425356" y="36941"/>
                  <a:pt x="524195" y="38307"/>
                  <a:pt x="620974" y="55138"/>
                </a:cubicBezTo>
                <a:cubicBezTo>
                  <a:pt x="632179" y="57087"/>
                  <a:pt x="637221" y="71874"/>
                  <a:pt x="641445" y="82433"/>
                </a:cubicBezTo>
                <a:cubicBezTo>
                  <a:pt x="646584" y="95280"/>
                  <a:pt x="645994" y="109729"/>
                  <a:pt x="648269" y="123377"/>
                </a:cubicBezTo>
                <a:cubicBezTo>
                  <a:pt x="643720" y="189341"/>
                  <a:pt x="641200" y="255476"/>
                  <a:pt x="634621" y="321269"/>
                </a:cubicBezTo>
                <a:cubicBezTo>
                  <a:pt x="629820" y="369282"/>
                  <a:pt x="633747" y="420478"/>
                  <a:pt x="614150" y="464571"/>
                </a:cubicBezTo>
                <a:cubicBezTo>
                  <a:pt x="593475" y="511089"/>
                  <a:pt x="582129" y="533339"/>
                  <a:pt x="566383" y="580577"/>
                </a:cubicBezTo>
                <a:cubicBezTo>
                  <a:pt x="561146" y="596287"/>
                  <a:pt x="556459" y="612209"/>
                  <a:pt x="552735" y="628344"/>
                </a:cubicBezTo>
                <a:cubicBezTo>
                  <a:pt x="549624" y="641826"/>
                  <a:pt x="550038" y="656081"/>
                  <a:pt x="545911" y="669287"/>
                </a:cubicBezTo>
                <a:cubicBezTo>
                  <a:pt x="538604" y="692670"/>
                  <a:pt x="525992" y="714165"/>
                  <a:pt x="518615" y="737526"/>
                </a:cubicBezTo>
                <a:cubicBezTo>
                  <a:pt x="509515" y="766344"/>
                  <a:pt x="508549" y="805494"/>
                  <a:pt x="491320" y="833060"/>
                </a:cubicBezTo>
                <a:cubicBezTo>
                  <a:pt x="486205" y="841244"/>
                  <a:pt x="479480" y="849216"/>
                  <a:pt x="470848" y="853532"/>
                </a:cubicBezTo>
                <a:cubicBezTo>
                  <a:pt x="460474" y="858719"/>
                  <a:pt x="448102" y="858081"/>
                  <a:pt x="436729" y="860356"/>
                </a:cubicBezTo>
                <a:lnTo>
                  <a:pt x="388962" y="853532"/>
                </a:lnTo>
                <a:cubicBezTo>
                  <a:pt x="352593" y="848788"/>
                  <a:pt x="315362" y="848780"/>
                  <a:pt x="279780" y="839884"/>
                </a:cubicBezTo>
                <a:cubicBezTo>
                  <a:pt x="270681" y="837609"/>
                  <a:pt x="261192" y="836543"/>
                  <a:pt x="252484" y="833060"/>
                </a:cubicBezTo>
                <a:cubicBezTo>
                  <a:pt x="238317" y="827393"/>
                  <a:pt x="225368" y="819042"/>
                  <a:pt x="211541" y="812589"/>
                </a:cubicBezTo>
                <a:cubicBezTo>
                  <a:pt x="191240" y="803115"/>
                  <a:pt x="169893" y="795835"/>
                  <a:pt x="150126" y="785293"/>
                </a:cubicBezTo>
                <a:cubicBezTo>
                  <a:pt x="135653" y="777574"/>
                  <a:pt x="122130" y="768068"/>
                  <a:pt x="109183" y="757998"/>
                </a:cubicBezTo>
                <a:cubicBezTo>
                  <a:pt x="101565" y="752073"/>
                  <a:pt x="97090" y="742314"/>
                  <a:pt x="88711" y="737526"/>
                </a:cubicBezTo>
                <a:cubicBezTo>
                  <a:pt x="80568" y="732873"/>
                  <a:pt x="70514" y="732977"/>
                  <a:pt x="61415" y="730702"/>
                </a:cubicBezTo>
                <a:lnTo>
                  <a:pt x="0" y="71023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B3CD1C7A-C11E-F4EA-A6B1-38BA70146A66}"/>
              </a:ext>
            </a:extLst>
          </p:cNvPr>
          <p:cNvCxnSpPr>
            <a:cxnSpLocks/>
          </p:cNvCxnSpPr>
          <p:nvPr/>
        </p:nvCxnSpPr>
        <p:spPr>
          <a:xfrm flipH="1">
            <a:off x="9125712" y="1185754"/>
            <a:ext cx="230037" cy="96570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owolny kształt: kształt 14">
            <a:extLst>
              <a:ext uri="{FF2B5EF4-FFF2-40B4-BE49-F238E27FC236}">
                <a16:creationId xmlns:a16="http://schemas.microsoft.com/office/drawing/2014/main" id="{970A6BDC-3A85-56B8-AAEE-91DA08818197}"/>
              </a:ext>
            </a:extLst>
          </p:cNvPr>
          <p:cNvSpPr/>
          <p:nvPr/>
        </p:nvSpPr>
        <p:spPr>
          <a:xfrm>
            <a:off x="6710899" y="779633"/>
            <a:ext cx="1095924" cy="2596484"/>
          </a:xfrm>
          <a:custGeom>
            <a:avLst/>
            <a:gdLst>
              <a:gd name="connsiteX0" fmla="*/ 1692323 w 1821446"/>
              <a:gd name="connsiteY0" fmla="*/ 0 h 2831911"/>
              <a:gd name="connsiteX1" fmla="*/ 839338 w 1821446"/>
              <a:gd name="connsiteY1" fmla="*/ 122830 h 2831911"/>
              <a:gd name="connsiteX2" fmla="*/ 68239 w 1821446"/>
              <a:gd name="connsiteY2" fmla="*/ 470848 h 2831911"/>
              <a:gd name="connsiteX3" fmla="*/ 1303362 w 1821446"/>
              <a:gd name="connsiteY3" fmla="*/ 573206 h 2831911"/>
              <a:gd name="connsiteX4" fmla="*/ 1774209 w 1821446"/>
              <a:gd name="connsiteY4" fmla="*/ 709684 h 2831911"/>
              <a:gd name="connsiteX5" fmla="*/ 232012 w 1821446"/>
              <a:gd name="connsiteY5" fmla="*/ 1105469 h 2831911"/>
              <a:gd name="connsiteX6" fmla="*/ 1562669 w 1821446"/>
              <a:gd name="connsiteY6" fmla="*/ 1439839 h 2831911"/>
              <a:gd name="connsiteX7" fmla="*/ 354842 w 1821446"/>
              <a:gd name="connsiteY7" fmla="*/ 1665027 h 2831911"/>
              <a:gd name="connsiteX8" fmla="*/ 1207827 w 1821446"/>
              <a:gd name="connsiteY8" fmla="*/ 1951630 h 2831911"/>
              <a:gd name="connsiteX9" fmla="*/ 0 w 1821446"/>
              <a:gd name="connsiteY9" fmla="*/ 2831911 h 2831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1446" h="2831911">
                <a:moveTo>
                  <a:pt x="1692323" y="0"/>
                </a:moveTo>
                <a:cubicBezTo>
                  <a:pt x="1401171" y="22177"/>
                  <a:pt x="1110019" y="44355"/>
                  <a:pt x="839338" y="122830"/>
                </a:cubicBezTo>
                <a:cubicBezTo>
                  <a:pt x="568657" y="201305"/>
                  <a:pt x="-9098" y="395785"/>
                  <a:pt x="68239" y="470848"/>
                </a:cubicBezTo>
                <a:cubicBezTo>
                  <a:pt x="145576" y="545911"/>
                  <a:pt x="1019034" y="533400"/>
                  <a:pt x="1303362" y="573206"/>
                </a:cubicBezTo>
                <a:cubicBezTo>
                  <a:pt x="1587690" y="613012"/>
                  <a:pt x="1952767" y="620974"/>
                  <a:pt x="1774209" y="709684"/>
                </a:cubicBezTo>
                <a:cubicBezTo>
                  <a:pt x="1595651" y="798394"/>
                  <a:pt x="267269" y="983777"/>
                  <a:pt x="232012" y="1105469"/>
                </a:cubicBezTo>
                <a:cubicBezTo>
                  <a:pt x="196755" y="1227161"/>
                  <a:pt x="1542197" y="1346579"/>
                  <a:pt x="1562669" y="1439839"/>
                </a:cubicBezTo>
                <a:cubicBezTo>
                  <a:pt x="1583141" y="1533099"/>
                  <a:pt x="413982" y="1579729"/>
                  <a:pt x="354842" y="1665027"/>
                </a:cubicBezTo>
                <a:cubicBezTo>
                  <a:pt x="295702" y="1750326"/>
                  <a:pt x="1266967" y="1757149"/>
                  <a:pt x="1207827" y="1951630"/>
                </a:cubicBezTo>
                <a:cubicBezTo>
                  <a:pt x="1148687" y="2146111"/>
                  <a:pt x="574343" y="2489011"/>
                  <a:pt x="0" y="2831911"/>
                </a:cubicBezTo>
              </a:path>
            </a:pathLst>
          </a:custGeom>
          <a:noFill/>
          <a:ln w="60325">
            <a:solidFill>
              <a:schemeClr val="accent2">
                <a:lumMod val="60000"/>
                <a:lumOff val="40000"/>
              </a:schemeClr>
            </a:solidFill>
            <a:bevel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8E3F2849-7A9C-BB09-4BC8-F9CC4AADAB77}"/>
              </a:ext>
            </a:extLst>
          </p:cNvPr>
          <p:cNvCxnSpPr/>
          <p:nvPr/>
        </p:nvCxnSpPr>
        <p:spPr>
          <a:xfrm flipV="1">
            <a:off x="7548925" y="2339310"/>
            <a:ext cx="216024" cy="28803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B58420B8-D648-9944-A9C5-3411676CAE5B}"/>
              </a:ext>
            </a:extLst>
          </p:cNvPr>
          <p:cNvCxnSpPr/>
          <p:nvPr/>
        </p:nvCxnSpPr>
        <p:spPr>
          <a:xfrm flipV="1">
            <a:off x="7698691" y="2377517"/>
            <a:ext cx="216024" cy="28803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A9AA4911-E09B-DBBC-1BD6-D4CF8256E8DE}"/>
              </a:ext>
            </a:extLst>
          </p:cNvPr>
          <p:cNvCxnSpPr/>
          <p:nvPr/>
        </p:nvCxnSpPr>
        <p:spPr>
          <a:xfrm flipV="1">
            <a:off x="7797283" y="2459404"/>
            <a:ext cx="216024" cy="28803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43455DA8-CBED-434E-A81D-558FCB2FFFE2}"/>
              </a:ext>
            </a:extLst>
          </p:cNvPr>
          <p:cNvCxnSpPr/>
          <p:nvPr/>
        </p:nvCxnSpPr>
        <p:spPr>
          <a:xfrm flipV="1">
            <a:off x="7764949" y="2682402"/>
            <a:ext cx="216024" cy="28803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4F35F6B7-67EC-82BE-59E7-5A7119269F92}"/>
              </a:ext>
            </a:extLst>
          </p:cNvPr>
          <p:cNvCxnSpPr/>
          <p:nvPr/>
        </p:nvCxnSpPr>
        <p:spPr>
          <a:xfrm flipV="1">
            <a:off x="7582164" y="2751764"/>
            <a:ext cx="216024" cy="28803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6375E5AD-66B8-7D68-D004-57F249D119E3}"/>
              </a:ext>
            </a:extLst>
          </p:cNvPr>
          <p:cNvCxnSpPr/>
          <p:nvPr/>
        </p:nvCxnSpPr>
        <p:spPr>
          <a:xfrm flipV="1">
            <a:off x="7481779" y="2652495"/>
            <a:ext cx="216024" cy="28803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62854560-44D7-F1EC-88FD-2D36E3CDDA79}"/>
              </a:ext>
            </a:extLst>
          </p:cNvPr>
          <p:cNvCxnSpPr>
            <a:cxnSpLocks/>
          </p:cNvCxnSpPr>
          <p:nvPr/>
        </p:nvCxnSpPr>
        <p:spPr>
          <a:xfrm flipH="1" flipV="1">
            <a:off x="5835768" y="2603420"/>
            <a:ext cx="208486" cy="9898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C194D535-291C-B5AE-A700-3DC2CF9762B2}"/>
              </a:ext>
            </a:extLst>
          </p:cNvPr>
          <p:cNvCxnSpPr>
            <a:cxnSpLocks/>
          </p:cNvCxnSpPr>
          <p:nvPr/>
        </p:nvCxnSpPr>
        <p:spPr>
          <a:xfrm flipH="1" flipV="1">
            <a:off x="5836138" y="2754556"/>
            <a:ext cx="208486" cy="9898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229052C8-BE58-E1DC-8869-B86B2DA712DD}"/>
              </a:ext>
            </a:extLst>
          </p:cNvPr>
          <p:cNvCxnSpPr>
            <a:cxnSpLocks/>
          </p:cNvCxnSpPr>
          <p:nvPr/>
        </p:nvCxnSpPr>
        <p:spPr>
          <a:xfrm flipH="1" flipV="1">
            <a:off x="5830775" y="2511446"/>
            <a:ext cx="208486" cy="9898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id="{C16B4B67-5906-1016-23F9-9DE3F7AF921F}"/>
              </a:ext>
            </a:extLst>
          </p:cNvPr>
          <p:cNvCxnSpPr>
            <a:cxnSpLocks/>
          </p:cNvCxnSpPr>
          <p:nvPr/>
        </p:nvCxnSpPr>
        <p:spPr>
          <a:xfrm flipH="1" flipV="1">
            <a:off x="5866828" y="2384341"/>
            <a:ext cx="208486" cy="9898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0633B34F-2972-837D-1A2F-76AD0B44C1FD}"/>
              </a:ext>
            </a:extLst>
          </p:cNvPr>
          <p:cNvCxnSpPr>
            <a:cxnSpLocks/>
          </p:cNvCxnSpPr>
          <p:nvPr/>
        </p:nvCxnSpPr>
        <p:spPr>
          <a:xfrm flipH="1" flipV="1">
            <a:off x="5909921" y="2256283"/>
            <a:ext cx="208486" cy="9898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id="{9109D015-163E-AEC5-D292-BE0DB6000863}"/>
              </a:ext>
            </a:extLst>
          </p:cNvPr>
          <p:cNvCxnSpPr>
            <a:cxnSpLocks/>
          </p:cNvCxnSpPr>
          <p:nvPr/>
        </p:nvCxnSpPr>
        <p:spPr>
          <a:xfrm flipH="1" flipV="1">
            <a:off x="6062321" y="2408683"/>
            <a:ext cx="208486" cy="9898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id="{A8FC3022-B48B-7428-5F67-854FF81F60FD}"/>
              </a:ext>
            </a:extLst>
          </p:cNvPr>
          <p:cNvCxnSpPr>
            <a:cxnSpLocks/>
          </p:cNvCxnSpPr>
          <p:nvPr/>
        </p:nvCxnSpPr>
        <p:spPr>
          <a:xfrm flipH="1" flipV="1">
            <a:off x="6164927" y="2078241"/>
            <a:ext cx="208486" cy="9898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ze strzałką 29">
            <a:extLst>
              <a:ext uri="{FF2B5EF4-FFF2-40B4-BE49-F238E27FC236}">
                <a16:creationId xmlns:a16="http://schemas.microsoft.com/office/drawing/2014/main" id="{E2DC97E1-9E6A-A38B-2ACA-58DA90FB10D6}"/>
              </a:ext>
            </a:extLst>
          </p:cNvPr>
          <p:cNvCxnSpPr>
            <a:cxnSpLocks/>
          </p:cNvCxnSpPr>
          <p:nvPr/>
        </p:nvCxnSpPr>
        <p:spPr>
          <a:xfrm flipH="1" flipV="1">
            <a:off x="6413151" y="2232410"/>
            <a:ext cx="208486" cy="9898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>
            <a:extLst>
              <a:ext uri="{FF2B5EF4-FFF2-40B4-BE49-F238E27FC236}">
                <a16:creationId xmlns:a16="http://schemas.microsoft.com/office/drawing/2014/main" id="{059C45B0-3D1C-228C-7B58-4BE72BC9600F}"/>
              </a:ext>
            </a:extLst>
          </p:cNvPr>
          <p:cNvCxnSpPr>
            <a:cxnSpLocks/>
          </p:cNvCxnSpPr>
          <p:nvPr/>
        </p:nvCxnSpPr>
        <p:spPr>
          <a:xfrm flipH="1" flipV="1">
            <a:off x="6565551" y="2384810"/>
            <a:ext cx="208486" cy="9898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id="{1F6AA292-446A-883D-E2B8-43CF510CA50F}"/>
              </a:ext>
            </a:extLst>
          </p:cNvPr>
          <p:cNvCxnSpPr>
            <a:cxnSpLocks/>
          </p:cNvCxnSpPr>
          <p:nvPr/>
        </p:nvCxnSpPr>
        <p:spPr>
          <a:xfrm flipH="1" flipV="1">
            <a:off x="6207488" y="2550259"/>
            <a:ext cx="208486" cy="9898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E8F431FC-18E9-EF82-5AF8-34D4A7BADBEC}"/>
              </a:ext>
            </a:extLst>
          </p:cNvPr>
          <p:cNvCxnSpPr>
            <a:cxnSpLocks/>
          </p:cNvCxnSpPr>
          <p:nvPr/>
        </p:nvCxnSpPr>
        <p:spPr>
          <a:xfrm flipH="1" flipV="1">
            <a:off x="6320147" y="2391794"/>
            <a:ext cx="208486" cy="9898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5F305EFD-C18D-17AB-37F6-CD800130FC1F}"/>
              </a:ext>
            </a:extLst>
          </p:cNvPr>
          <p:cNvCxnSpPr>
            <a:cxnSpLocks/>
            <a:endCxn id="4" idx="17"/>
          </p:cNvCxnSpPr>
          <p:nvPr/>
        </p:nvCxnSpPr>
        <p:spPr>
          <a:xfrm flipV="1">
            <a:off x="6204974" y="1562103"/>
            <a:ext cx="51180" cy="258849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id="{BE2B83CE-167F-71AB-44DD-844EDCB5F7B4}"/>
              </a:ext>
            </a:extLst>
          </p:cNvPr>
          <p:cNvCxnSpPr>
            <a:cxnSpLocks/>
          </p:cNvCxnSpPr>
          <p:nvPr/>
        </p:nvCxnSpPr>
        <p:spPr>
          <a:xfrm flipV="1">
            <a:off x="6357374" y="1714503"/>
            <a:ext cx="51180" cy="258849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ze strzałką 39">
            <a:extLst>
              <a:ext uri="{FF2B5EF4-FFF2-40B4-BE49-F238E27FC236}">
                <a16:creationId xmlns:a16="http://schemas.microsoft.com/office/drawing/2014/main" id="{BB9D1E91-E01A-B7E9-F7B3-7B0206A9C31B}"/>
              </a:ext>
            </a:extLst>
          </p:cNvPr>
          <p:cNvCxnSpPr>
            <a:cxnSpLocks/>
          </p:cNvCxnSpPr>
          <p:nvPr/>
        </p:nvCxnSpPr>
        <p:spPr>
          <a:xfrm flipV="1">
            <a:off x="6509774" y="1866903"/>
            <a:ext cx="51180" cy="258849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ze strzałką 40">
            <a:extLst>
              <a:ext uri="{FF2B5EF4-FFF2-40B4-BE49-F238E27FC236}">
                <a16:creationId xmlns:a16="http://schemas.microsoft.com/office/drawing/2014/main" id="{1FAD2E08-298C-CBD8-1B73-3015BFF7818F}"/>
              </a:ext>
            </a:extLst>
          </p:cNvPr>
          <p:cNvCxnSpPr>
            <a:cxnSpLocks/>
          </p:cNvCxnSpPr>
          <p:nvPr/>
        </p:nvCxnSpPr>
        <p:spPr>
          <a:xfrm flipV="1">
            <a:off x="6640903" y="1924179"/>
            <a:ext cx="51180" cy="258849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ze strzałką 41">
            <a:extLst>
              <a:ext uri="{FF2B5EF4-FFF2-40B4-BE49-F238E27FC236}">
                <a16:creationId xmlns:a16="http://schemas.microsoft.com/office/drawing/2014/main" id="{AFC5B820-E315-BC70-514F-BF09BFA45929}"/>
              </a:ext>
            </a:extLst>
          </p:cNvPr>
          <p:cNvCxnSpPr>
            <a:cxnSpLocks/>
          </p:cNvCxnSpPr>
          <p:nvPr/>
        </p:nvCxnSpPr>
        <p:spPr>
          <a:xfrm flipV="1">
            <a:off x="6766912" y="1948451"/>
            <a:ext cx="51180" cy="258849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Dowolny kształt: kształt 42">
            <a:extLst>
              <a:ext uri="{FF2B5EF4-FFF2-40B4-BE49-F238E27FC236}">
                <a16:creationId xmlns:a16="http://schemas.microsoft.com/office/drawing/2014/main" id="{353CBD85-43D4-9296-6886-C01CDC8AE649}"/>
              </a:ext>
            </a:extLst>
          </p:cNvPr>
          <p:cNvSpPr/>
          <p:nvPr/>
        </p:nvSpPr>
        <p:spPr>
          <a:xfrm>
            <a:off x="9830621" y="748377"/>
            <a:ext cx="1314341" cy="2596484"/>
          </a:xfrm>
          <a:custGeom>
            <a:avLst/>
            <a:gdLst>
              <a:gd name="connsiteX0" fmla="*/ 1692323 w 1821446"/>
              <a:gd name="connsiteY0" fmla="*/ 0 h 2831911"/>
              <a:gd name="connsiteX1" fmla="*/ 839338 w 1821446"/>
              <a:gd name="connsiteY1" fmla="*/ 122830 h 2831911"/>
              <a:gd name="connsiteX2" fmla="*/ 68239 w 1821446"/>
              <a:gd name="connsiteY2" fmla="*/ 470848 h 2831911"/>
              <a:gd name="connsiteX3" fmla="*/ 1303362 w 1821446"/>
              <a:gd name="connsiteY3" fmla="*/ 573206 h 2831911"/>
              <a:gd name="connsiteX4" fmla="*/ 1774209 w 1821446"/>
              <a:gd name="connsiteY4" fmla="*/ 709684 h 2831911"/>
              <a:gd name="connsiteX5" fmla="*/ 232012 w 1821446"/>
              <a:gd name="connsiteY5" fmla="*/ 1105469 h 2831911"/>
              <a:gd name="connsiteX6" fmla="*/ 1562669 w 1821446"/>
              <a:gd name="connsiteY6" fmla="*/ 1439839 h 2831911"/>
              <a:gd name="connsiteX7" fmla="*/ 354842 w 1821446"/>
              <a:gd name="connsiteY7" fmla="*/ 1665027 h 2831911"/>
              <a:gd name="connsiteX8" fmla="*/ 1207827 w 1821446"/>
              <a:gd name="connsiteY8" fmla="*/ 1951630 h 2831911"/>
              <a:gd name="connsiteX9" fmla="*/ 0 w 1821446"/>
              <a:gd name="connsiteY9" fmla="*/ 2831911 h 2831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1446" h="2831911">
                <a:moveTo>
                  <a:pt x="1692323" y="0"/>
                </a:moveTo>
                <a:cubicBezTo>
                  <a:pt x="1401171" y="22177"/>
                  <a:pt x="1110019" y="44355"/>
                  <a:pt x="839338" y="122830"/>
                </a:cubicBezTo>
                <a:cubicBezTo>
                  <a:pt x="568657" y="201305"/>
                  <a:pt x="-9098" y="395785"/>
                  <a:pt x="68239" y="470848"/>
                </a:cubicBezTo>
                <a:cubicBezTo>
                  <a:pt x="145576" y="545911"/>
                  <a:pt x="1019034" y="533400"/>
                  <a:pt x="1303362" y="573206"/>
                </a:cubicBezTo>
                <a:cubicBezTo>
                  <a:pt x="1587690" y="613012"/>
                  <a:pt x="1952767" y="620974"/>
                  <a:pt x="1774209" y="709684"/>
                </a:cubicBezTo>
                <a:cubicBezTo>
                  <a:pt x="1595651" y="798394"/>
                  <a:pt x="267269" y="983777"/>
                  <a:pt x="232012" y="1105469"/>
                </a:cubicBezTo>
                <a:cubicBezTo>
                  <a:pt x="196755" y="1227161"/>
                  <a:pt x="1542197" y="1346579"/>
                  <a:pt x="1562669" y="1439839"/>
                </a:cubicBezTo>
                <a:cubicBezTo>
                  <a:pt x="1583141" y="1533099"/>
                  <a:pt x="413982" y="1579729"/>
                  <a:pt x="354842" y="1665027"/>
                </a:cubicBezTo>
                <a:cubicBezTo>
                  <a:pt x="295702" y="1750326"/>
                  <a:pt x="1266967" y="1757149"/>
                  <a:pt x="1207827" y="1951630"/>
                </a:cubicBezTo>
                <a:cubicBezTo>
                  <a:pt x="1148687" y="2146111"/>
                  <a:pt x="574343" y="2489011"/>
                  <a:pt x="0" y="2831911"/>
                </a:cubicBezTo>
              </a:path>
            </a:pathLst>
          </a:custGeom>
          <a:noFill/>
          <a:ln w="60325">
            <a:solidFill>
              <a:schemeClr val="accent2">
                <a:lumMod val="60000"/>
                <a:lumOff val="40000"/>
              </a:schemeClr>
            </a:solidFill>
            <a:bevel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45" name="Łącznik prosty ze strzałką 44">
            <a:extLst>
              <a:ext uri="{FF2B5EF4-FFF2-40B4-BE49-F238E27FC236}">
                <a16:creationId xmlns:a16="http://schemas.microsoft.com/office/drawing/2014/main" id="{40AC58FC-37B6-6A37-77EE-158311F8C8B1}"/>
              </a:ext>
            </a:extLst>
          </p:cNvPr>
          <p:cNvCxnSpPr>
            <a:cxnSpLocks/>
          </p:cNvCxnSpPr>
          <p:nvPr/>
        </p:nvCxnSpPr>
        <p:spPr>
          <a:xfrm flipH="1">
            <a:off x="9170100" y="1338154"/>
            <a:ext cx="230037" cy="96570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ze strzałką 45">
            <a:extLst>
              <a:ext uri="{FF2B5EF4-FFF2-40B4-BE49-F238E27FC236}">
                <a16:creationId xmlns:a16="http://schemas.microsoft.com/office/drawing/2014/main" id="{B0D5278D-03B4-0E7D-B27B-93D2E6671676}"/>
              </a:ext>
            </a:extLst>
          </p:cNvPr>
          <p:cNvCxnSpPr>
            <a:cxnSpLocks/>
          </p:cNvCxnSpPr>
          <p:nvPr/>
        </p:nvCxnSpPr>
        <p:spPr>
          <a:xfrm flipH="1">
            <a:off x="9470767" y="1296853"/>
            <a:ext cx="230037" cy="96570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ze strzałką 46">
            <a:extLst>
              <a:ext uri="{FF2B5EF4-FFF2-40B4-BE49-F238E27FC236}">
                <a16:creationId xmlns:a16="http://schemas.microsoft.com/office/drawing/2014/main" id="{C3FEFAE8-13F1-06E6-6E35-FD4AAA41F325}"/>
              </a:ext>
            </a:extLst>
          </p:cNvPr>
          <p:cNvCxnSpPr>
            <a:cxnSpLocks/>
          </p:cNvCxnSpPr>
          <p:nvPr/>
        </p:nvCxnSpPr>
        <p:spPr>
          <a:xfrm flipH="1">
            <a:off x="9281217" y="1564180"/>
            <a:ext cx="230037" cy="96570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id="{59E5E817-1FA2-2E2C-2197-5BBDA348192A}"/>
              </a:ext>
            </a:extLst>
          </p:cNvPr>
          <p:cNvCxnSpPr>
            <a:cxnSpLocks/>
          </p:cNvCxnSpPr>
          <p:nvPr/>
        </p:nvCxnSpPr>
        <p:spPr>
          <a:xfrm flipH="1">
            <a:off x="10130600" y="1386439"/>
            <a:ext cx="230037" cy="96570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ze strzałką 48">
            <a:extLst>
              <a:ext uri="{FF2B5EF4-FFF2-40B4-BE49-F238E27FC236}">
                <a16:creationId xmlns:a16="http://schemas.microsoft.com/office/drawing/2014/main" id="{663FFE14-E21B-DBD0-DB24-E26575DB4DB6}"/>
              </a:ext>
            </a:extLst>
          </p:cNvPr>
          <p:cNvCxnSpPr>
            <a:cxnSpLocks/>
          </p:cNvCxnSpPr>
          <p:nvPr/>
        </p:nvCxnSpPr>
        <p:spPr>
          <a:xfrm flipH="1">
            <a:off x="9772337" y="1481936"/>
            <a:ext cx="230037" cy="96570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y ze strzałką 49">
            <a:extLst>
              <a:ext uri="{FF2B5EF4-FFF2-40B4-BE49-F238E27FC236}">
                <a16:creationId xmlns:a16="http://schemas.microsoft.com/office/drawing/2014/main" id="{600DA0A9-E40C-53AE-83D7-E7B77B285FC0}"/>
              </a:ext>
            </a:extLst>
          </p:cNvPr>
          <p:cNvCxnSpPr>
            <a:cxnSpLocks/>
          </p:cNvCxnSpPr>
          <p:nvPr/>
        </p:nvCxnSpPr>
        <p:spPr>
          <a:xfrm flipH="1">
            <a:off x="9585785" y="2922149"/>
            <a:ext cx="230037" cy="96570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ze strzałką 50">
            <a:extLst>
              <a:ext uri="{FF2B5EF4-FFF2-40B4-BE49-F238E27FC236}">
                <a16:creationId xmlns:a16="http://schemas.microsoft.com/office/drawing/2014/main" id="{60D51CA8-E647-44E2-2D20-F55E2E05C0B6}"/>
              </a:ext>
            </a:extLst>
          </p:cNvPr>
          <p:cNvCxnSpPr>
            <a:cxnSpLocks/>
          </p:cNvCxnSpPr>
          <p:nvPr/>
        </p:nvCxnSpPr>
        <p:spPr>
          <a:xfrm flipH="1">
            <a:off x="10002374" y="3039796"/>
            <a:ext cx="128226" cy="167380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ze strzałką 52">
            <a:extLst>
              <a:ext uri="{FF2B5EF4-FFF2-40B4-BE49-F238E27FC236}">
                <a16:creationId xmlns:a16="http://schemas.microsoft.com/office/drawing/2014/main" id="{0DE34BE8-0051-9564-9B8A-8F6FD3DB66BC}"/>
              </a:ext>
            </a:extLst>
          </p:cNvPr>
          <p:cNvCxnSpPr>
            <a:cxnSpLocks/>
          </p:cNvCxnSpPr>
          <p:nvPr/>
        </p:nvCxnSpPr>
        <p:spPr>
          <a:xfrm>
            <a:off x="10312288" y="1744619"/>
            <a:ext cx="152869" cy="15266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Łącznik prosty ze strzałką 54">
            <a:extLst>
              <a:ext uri="{FF2B5EF4-FFF2-40B4-BE49-F238E27FC236}">
                <a16:creationId xmlns:a16="http://schemas.microsoft.com/office/drawing/2014/main" id="{9CFDCC45-CB3C-F8BB-08AC-052DECC83134}"/>
              </a:ext>
            </a:extLst>
          </p:cNvPr>
          <p:cNvCxnSpPr>
            <a:cxnSpLocks/>
          </p:cNvCxnSpPr>
          <p:nvPr/>
        </p:nvCxnSpPr>
        <p:spPr>
          <a:xfrm>
            <a:off x="10066594" y="1691527"/>
            <a:ext cx="152869" cy="15266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ze strzałką 55">
            <a:extLst>
              <a:ext uri="{FF2B5EF4-FFF2-40B4-BE49-F238E27FC236}">
                <a16:creationId xmlns:a16="http://schemas.microsoft.com/office/drawing/2014/main" id="{5F61860A-4901-4A21-23E9-A5DFC2CA60C2}"/>
              </a:ext>
            </a:extLst>
          </p:cNvPr>
          <p:cNvCxnSpPr>
            <a:cxnSpLocks/>
          </p:cNvCxnSpPr>
          <p:nvPr/>
        </p:nvCxnSpPr>
        <p:spPr>
          <a:xfrm>
            <a:off x="10717800" y="2205569"/>
            <a:ext cx="152869" cy="15266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Łącznik prosty ze strzałką 56">
            <a:extLst>
              <a:ext uri="{FF2B5EF4-FFF2-40B4-BE49-F238E27FC236}">
                <a16:creationId xmlns:a16="http://schemas.microsoft.com/office/drawing/2014/main" id="{5F9D44E8-DC7E-441E-223C-D073472A0B93}"/>
              </a:ext>
            </a:extLst>
          </p:cNvPr>
          <p:cNvCxnSpPr>
            <a:cxnSpLocks/>
          </p:cNvCxnSpPr>
          <p:nvPr/>
        </p:nvCxnSpPr>
        <p:spPr>
          <a:xfrm>
            <a:off x="10648397" y="1847846"/>
            <a:ext cx="152869" cy="15266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Łącznik prosty ze strzałką 57">
            <a:extLst>
              <a:ext uri="{FF2B5EF4-FFF2-40B4-BE49-F238E27FC236}">
                <a16:creationId xmlns:a16="http://schemas.microsoft.com/office/drawing/2014/main" id="{E2A523DE-4E78-D5BF-C53B-B11D53E5BCF5}"/>
              </a:ext>
            </a:extLst>
          </p:cNvPr>
          <p:cNvCxnSpPr>
            <a:cxnSpLocks/>
          </p:cNvCxnSpPr>
          <p:nvPr/>
        </p:nvCxnSpPr>
        <p:spPr>
          <a:xfrm>
            <a:off x="10865329" y="1803384"/>
            <a:ext cx="152869" cy="15266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Łącznik prosty ze strzałką 58">
            <a:extLst>
              <a:ext uri="{FF2B5EF4-FFF2-40B4-BE49-F238E27FC236}">
                <a16:creationId xmlns:a16="http://schemas.microsoft.com/office/drawing/2014/main" id="{250FA362-EBFB-5CD6-D3C9-302EB34F3E12}"/>
              </a:ext>
            </a:extLst>
          </p:cNvPr>
          <p:cNvCxnSpPr>
            <a:cxnSpLocks/>
          </p:cNvCxnSpPr>
          <p:nvPr/>
        </p:nvCxnSpPr>
        <p:spPr>
          <a:xfrm>
            <a:off x="11066626" y="1612465"/>
            <a:ext cx="152869" cy="15266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y ze strzałką 59">
            <a:extLst>
              <a:ext uri="{FF2B5EF4-FFF2-40B4-BE49-F238E27FC236}">
                <a16:creationId xmlns:a16="http://schemas.microsoft.com/office/drawing/2014/main" id="{50B7AD7B-EAC3-F48B-539A-E3D6907B2440}"/>
              </a:ext>
            </a:extLst>
          </p:cNvPr>
          <p:cNvCxnSpPr>
            <a:cxnSpLocks/>
          </p:cNvCxnSpPr>
          <p:nvPr/>
        </p:nvCxnSpPr>
        <p:spPr>
          <a:xfrm>
            <a:off x="10637928" y="1638170"/>
            <a:ext cx="152869" cy="15266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ze strzałką 60">
            <a:extLst>
              <a:ext uri="{FF2B5EF4-FFF2-40B4-BE49-F238E27FC236}">
                <a16:creationId xmlns:a16="http://schemas.microsoft.com/office/drawing/2014/main" id="{09F46257-E27D-426E-41F3-F210B9143EB6}"/>
              </a:ext>
            </a:extLst>
          </p:cNvPr>
          <p:cNvCxnSpPr>
            <a:cxnSpLocks/>
          </p:cNvCxnSpPr>
          <p:nvPr/>
        </p:nvCxnSpPr>
        <p:spPr>
          <a:xfrm flipH="1">
            <a:off x="9585785" y="2507668"/>
            <a:ext cx="244837" cy="0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Łącznik prosty ze strzałką 62">
            <a:extLst>
              <a:ext uri="{FF2B5EF4-FFF2-40B4-BE49-F238E27FC236}">
                <a16:creationId xmlns:a16="http://schemas.microsoft.com/office/drawing/2014/main" id="{94BAACD0-6A25-3E25-7B6D-AD8CFE8A8E78}"/>
              </a:ext>
            </a:extLst>
          </p:cNvPr>
          <p:cNvCxnSpPr>
            <a:cxnSpLocks/>
          </p:cNvCxnSpPr>
          <p:nvPr/>
        </p:nvCxnSpPr>
        <p:spPr>
          <a:xfrm>
            <a:off x="7347842" y="2198121"/>
            <a:ext cx="19352" cy="23571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Łącznik prosty ze strzałką 2048">
            <a:extLst>
              <a:ext uri="{FF2B5EF4-FFF2-40B4-BE49-F238E27FC236}">
                <a16:creationId xmlns:a16="http://schemas.microsoft.com/office/drawing/2014/main" id="{695D486B-34BD-8C2D-C2A1-0564781E5D9C}"/>
              </a:ext>
            </a:extLst>
          </p:cNvPr>
          <p:cNvCxnSpPr>
            <a:cxnSpLocks/>
          </p:cNvCxnSpPr>
          <p:nvPr/>
        </p:nvCxnSpPr>
        <p:spPr>
          <a:xfrm>
            <a:off x="7220426" y="2281902"/>
            <a:ext cx="19352" cy="23571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Łącznik prosty ze strzałką 2050">
            <a:extLst>
              <a:ext uri="{FF2B5EF4-FFF2-40B4-BE49-F238E27FC236}">
                <a16:creationId xmlns:a16="http://schemas.microsoft.com/office/drawing/2014/main" id="{25F9BCF2-7ECB-7E39-B4BA-8F32EA445FE2}"/>
              </a:ext>
            </a:extLst>
          </p:cNvPr>
          <p:cNvCxnSpPr>
            <a:cxnSpLocks/>
          </p:cNvCxnSpPr>
          <p:nvPr/>
        </p:nvCxnSpPr>
        <p:spPr>
          <a:xfrm>
            <a:off x="7350927" y="2445730"/>
            <a:ext cx="19352" cy="23571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Łącznik prosty ze strzałką 2051">
            <a:extLst>
              <a:ext uri="{FF2B5EF4-FFF2-40B4-BE49-F238E27FC236}">
                <a16:creationId xmlns:a16="http://schemas.microsoft.com/office/drawing/2014/main" id="{9EEF16D6-28FA-6025-913A-D4C92D417E25}"/>
              </a:ext>
            </a:extLst>
          </p:cNvPr>
          <p:cNvCxnSpPr>
            <a:cxnSpLocks/>
          </p:cNvCxnSpPr>
          <p:nvPr/>
        </p:nvCxnSpPr>
        <p:spPr>
          <a:xfrm>
            <a:off x="7298994" y="2610857"/>
            <a:ext cx="19352" cy="23571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Łącznik prosty ze strzałką 2052">
            <a:extLst>
              <a:ext uri="{FF2B5EF4-FFF2-40B4-BE49-F238E27FC236}">
                <a16:creationId xmlns:a16="http://schemas.microsoft.com/office/drawing/2014/main" id="{0201DF42-C5DE-920E-94E7-8655ABB8AF80}"/>
              </a:ext>
            </a:extLst>
          </p:cNvPr>
          <p:cNvCxnSpPr>
            <a:cxnSpLocks/>
          </p:cNvCxnSpPr>
          <p:nvPr/>
        </p:nvCxnSpPr>
        <p:spPr>
          <a:xfrm>
            <a:off x="7223403" y="2796511"/>
            <a:ext cx="19352" cy="23571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4" name="Łącznik prosty ze strzałką 2053">
            <a:extLst>
              <a:ext uri="{FF2B5EF4-FFF2-40B4-BE49-F238E27FC236}">
                <a16:creationId xmlns:a16="http://schemas.microsoft.com/office/drawing/2014/main" id="{E7B1A805-1847-515F-8ACA-7736F8EF0B2C}"/>
              </a:ext>
            </a:extLst>
          </p:cNvPr>
          <p:cNvCxnSpPr>
            <a:cxnSpLocks/>
          </p:cNvCxnSpPr>
          <p:nvPr/>
        </p:nvCxnSpPr>
        <p:spPr>
          <a:xfrm>
            <a:off x="7193118" y="2551760"/>
            <a:ext cx="19352" cy="23571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Łącznik prosty ze strzałką 2054">
            <a:extLst>
              <a:ext uri="{FF2B5EF4-FFF2-40B4-BE49-F238E27FC236}">
                <a16:creationId xmlns:a16="http://schemas.microsoft.com/office/drawing/2014/main" id="{47B58B33-4D2B-9481-741A-8E1BFD5566D8}"/>
              </a:ext>
            </a:extLst>
          </p:cNvPr>
          <p:cNvCxnSpPr>
            <a:cxnSpLocks/>
          </p:cNvCxnSpPr>
          <p:nvPr/>
        </p:nvCxnSpPr>
        <p:spPr>
          <a:xfrm>
            <a:off x="7045356" y="2369780"/>
            <a:ext cx="19352" cy="23571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Łącznik prosty ze strzałką 2055">
            <a:extLst>
              <a:ext uri="{FF2B5EF4-FFF2-40B4-BE49-F238E27FC236}">
                <a16:creationId xmlns:a16="http://schemas.microsoft.com/office/drawing/2014/main" id="{B3615F78-C5B0-989B-556D-02269FD6E324}"/>
              </a:ext>
            </a:extLst>
          </p:cNvPr>
          <p:cNvCxnSpPr>
            <a:cxnSpLocks/>
          </p:cNvCxnSpPr>
          <p:nvPr/>
        </p:nvCxnSpPr>
        <p:spPr>
          <a:xfrm>
            <a:off x="7089197" y="2636700"/>
            <a:ext cx="19352" cy="23571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Łącznik prosty ze strzałką 2056">
            <a:extLst>
              <a:ext uri="{FF2B5EF4-FFF2-40B4-BE49-F238E27FC236}">
                <a16:creationId xmlns:a16="http://schemas.microsoft.com/office/drawing/2014/main" id="{4472396B-9C51-1EB0-1F52-829FB926CD6D}"/>
              </a:ext>
            </a:extLst>
          </p:cNvPr>
          <p:cNvCxnSpPr>
            <a:cxnSpLocks/>
          </p:cNvCxnSpPr>
          <p:nvPr/>
        </p:nvCxnSpPr>
        <p:spPr>
          <a:xfrm>
            <a:off x="7063044" y="2904780"/>
            <a:ext cx="19352" cy="23571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Łącznik prosty ze strzałką 2057">
            <a:extLst>
              <a:ext uri="{FF2B5EF4-FFF2-40B4-BE49-F238E27FC236}">
                <a16:creationId xmlns:a16="http://schemas.microsoft.com/office/drawing/2014/main" id="{01C61F60-3CCC-41E6-910C-F1C5BA11716C}"/>
              </a:ext>
            </a:extLst>
          </p:cNvPr>
          <p:cNvCxnSpPr>
            <a:cxnSpLocks/>
          </p:cNvCxnSpPr>
          <p:nvPr/>
        </p:nvCxnSpPr>
        <p:spPr>
          <a:xfrm>
            <a:off x="6902421" y="2599751"/>
            <a:ext cx="19352" cy="23571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Łącznik prosty ze strzałką 2058">
            <a:extLst>
              <a:ext uri="{FF2B5EF4-FFF2-40B4-BE49-F238E27FC236}">
                <a16:creationId xmlns:a16="http://schemas.microsoft.com/office/drawing/2014/main" id="{137AB885-09A0-45D6-027A-8A522D492135}"/>
              </a:ext>
            </a:extLst>
          </p:cNvPr>
          <p:cNvCxnSpPr>
            <a:cxnSpLocks/>
          </p:cNvCxnSpPr>
          <p:nvPr/>
        </p:nvCxnSpPr>
        <p:spPr>
          <a:xfrm>
            <a:off x="6764947" y="2804293"/>
            <a:ext cx="19352" cy="23571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Łącznik prosty ze strzałką 2059">
            <a:extLst>
              <a:ext uri="{FF2B5EF4-FFF2-40B4-BE49-F238E27FC236}">
                <a16:creationId xmlns:a16="http://schemas.microsoft.com/office/drawing/2014/main" id="{8D4E501C-FEBE-2A5C-8623-7325C5F6D41B}"/>
              </a:ext>
            </a:extLst>
          </p:cNvPr>
          <p:cNvCxnSpPr>
            <a:cxnSpLocks/>
            <a:endCxn id="6" idx="37"/>
          </p:cNvCxnSpPr>
          <p:nvPr/>
        </p:nvCxnSpPr>
        <p:spPr>
          <a:xfrm flipV="1">
            <a:off x="7342542" y="1377858"/>
            <a:ext cx="5433" cy="284450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2" name="Łącznik prosty ze strzałką 2061">
            <a:extLst>
              <a:ext uri="{FF2B5EF4-FFF2-40B4-BE49-F238E27FC236}">
                <a16:creationId xmlns:a16="http://schemas.microsoft.com/office/drawing/2014/main" id="{B87A3E89-C396-106F-8995-0E875D57ACBA}"/>
              </a:ext>
            </a:extLst>
          </p:cNvPr>
          <p:cNvCxnSpPr>
            <a:cxnSpLocks/>
          </p:cNvCxnSpPr>
          <p:nvPr/>
        </p:nvCxnSpPr>
        <p:spPr>
          <a:xfrm flipV="1">
            <a:off x="7323807" y="1739972"/>
            <a:ext cx="5433" cy="284450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3" name="Łącznik prosty ze strzałką 2062">
            <a:extLst>
              <a:ext uri="{FF2B5EF4-FFF2-40B4-BE49-F238E27FC236}">
                <a16:creationId xmlns:a16="http://schemas.microsoft.com/office/drawing/2014/main" id="{03EC9B05-8FD1-19CC-4CC8-B16986752F92}"/>
              </a:ext>
            </a:extLst>
          </p:cNvPr>
          <p:cNvCxnSpPr>
            <a:cxnSpLocks/>
          </p:cNvCxnSpPr>
          <p:nvPr/>
        </p:nvCxnSpPr>
        <p:spPr>
          <a:xfrm flipV="1">
            <a:off x="7227646" y="1906542"/>
            <a:ext cx="5433" cy="284450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4" name="Łącznik prosty ze strzałką 2063">
            <a:extLst>
              <a:ext uri="{FF2B5EF4-FFF2-40B4-BE49-F238E27FC236}">
                <a16:creationId xmlns:a16="http://schemas.microsoft.com/office/drawing/2014/main" id="{44805564-C960-0154-502D-B0A4C853E73A}"/>
              </a:ext>
            </a:extLst>
          </p:cNvPr>
          <p:cNvCxnSpPr>
            <a:cxnSpLocks/>
          </p:cNvCxnSpPr>
          <p:nvPr/>
        </p:nvCxnSpPr>
        <p:spPr>
          <a:xfrm flipV="1">
            <a:off x="7071772" y="1931647"/>
            <a:ext cx="5433" cy="284450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Łącznik prosty ze strzałką 2064">
            <a:extLst>
              <a:ext uri="{FF2B5EF4-FFF2-40B4-BE49-F238E27FC236}">
                <a16:creationId xmlns:a16="http://schemas.microsoft.com/office/drawing/2014/main" id="{FB617275-7ED9-1FFA-055D-432203408EF9}"/>
              </a:ext>
            </a:extLst>
          </p:cNvPr>
          <p:cNvCxnSpPr>
            <a:cxnSpLocks/>
          </p:cNvCxnSpPr>
          <p:nvPr/>
        </p:nvCxnSpPr>
        <p:spPr>
          <a:xfrm flipV="1">
            <a:off x="7153721" y="1701702"/>
            <a:ext cx="5433" cy="284450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Łącznik prosty ze strzałką 2065">
            <a:extLst>
              <a:ext uri="{FF2B5EF4-FFF2-40B4-BE49-F238E27FC236}">
                <a16:creationId xmlns:a16="http://schemas.microsoft.com/office/drawing/2014/main" id="{5004D8DF-3393-8B8B-E08C-AC616E553C35}"/>
              </a:ext>
            </a:extLst>
          </p:cNvPr>
          <p:cNvCxnSpPr>
            <a:cxnSpLocks/>
          </p:cNvCxnSpPr>
          <p:nvPr/>
        </p:nvCxnSpPr>
        <p:spPr>
          <a:xfrm flipV="1">
            <a:off x="6707596" y="1408372"/>
            <a:ext cx="5433" cy="284450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7" name="Łącznik prosty ze strzałką 2066">
            <a:extLst>
              <a:ext uri="{FF2B5EF4-FFF2-40B4-BE49-F238E27FC236}">
                <a16:creationId xmlns:a16="http://schemas.microsoft.com/office/drawing/2014/main" id="{EBB4EFF8-DAAA-F16C-3D5C-9EEA810AB7F6}"/>
              </a:ext>
            </a:extLst>
          </p:cNvPr>
          <p:cNvCxnSpPr>
            <a:cxnSpLocks/>
          </p:cNvCxnSpPr>
          <p:nvPr/>
        </p:nvCxnSpPr>
        <p:spPr>
          <a:xfrm flipV="1">
            <a:off x="6934315" y="1393961"/>
            <a:ext cx="5433" cy="284450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8" name="Łącznik prosty ze strzałką 2067">
            <a:extLst>
              <a:ext uri="{FF2B5EF4-FFF2-40B4-BE49-F238E27FC236}">
                <a16:creationId xmlns:a16="http://schemas.microsoft.com/office/drawing/2014/main" id="{FCF4D767-AA54-244E-C872-18C06406F2D8}"/>
              </a:ext>
            </a:extLst>
          </p:cNvPr>
          <p:cNvCxnSpPr>
            <a:cxnSpLocks/>
          </p:cNvCxnSpPr>
          <p:nvPr/>
        </p:nvCxnSpPr>
        <p:spPr>
          <a:xfrm flipV="1">
            <a:off x="6997682" y="1638170"/>
            <a:ext cx="5433" cy="284450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Łącznik prosty ze strzałką 2068">
            <a:extLst>
              <a:ext uri="{FF2B5EF4-FFF2-40B4-BE49-F238E27FC236}">
                <a16:creationId xmlns:a16="http://schemas.microsoft.com/office/drawing/2014/main" id="{DBBA9592-5F81-F17A-AC3B-923D21295F07}"/>
              </a:ext>
            </a:extLst>
          </p:cNvPr>
          <p:cNvCxnSpPr>
            <a:cxnSpLocks/>
          </p:cNvCxnSpPr>
          <p:nvPr/>
        </p:nvCxnSpPr>
        <p:spPr>
          <a:xfrm flipV="1">
            <a:off x="7153721" y="1353720"/>
            <a:ext cx="5433" cy="284450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0" name="pole tekstowe 2069">
            <a:extLst>
              <a:ext uri="{FF2B5EF4-FFF2-40B4-BE49-F238E27FC236}">
                <a16:creationId xmlns:a16="http://schemas.microsoft.com/office/drawing/2014/main" id="{4E70693A-8B4D-F17E-510C-8220E43C0F88}"/>
              </a:ext>
            </a:extLst>
          </p:cNvPr>
          <p:cNvSpPr txBox="1"/>
          <p:nvPr/>
        </p:nvSpPr>
        <p:spPr>
          <a:xfrm>
            <a:off x="2822042" y="1153369"/>
            <a:ext cx="3542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Ferroelektryk – trwałe dipole w domenach, zgodne z kierunkiem pola</a:t>
            </a:r>
          </a:p>
        </p:txBody>
      </p:sp>
      <p:sp>
        <p:nvSpPr>
          <p:cNvPr id="2071" name="pole tekstowe 2070">
            <a:extLst>
              <a:ext uri="{FF2B5EF4-FFF2-40B4-BE49-F238E27FC236}">
                <a16:creationId xmlns:a16="http://schemas.microsoft.com/office/drawing/2014/main" id="{4AFB548E-1C11-06DE-13E2-13B4972D3938}"/>
              </a:ext>
            </a:extLst>
          </p:cNvPr>
          <p:cNvSpPr txBox="1"/>
          <p:nvPr/>
        </p:nvSpPr>
        <p:spPr>
          <a:xfrm>
            <a:off x="9765015" y="3577602"/>
            <a:ext cx="2439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err="1"/>
              <a:t>Paraelektryk</a:t>
            </a:r>
            <a:r>
              <a:rPr lang="pl-PL"/>
              <a:t> – dipole spontaniczne zgodne z kierunkiem pola</a:t>
            </a:r>
          </a:p>
        </p:txBody>
      </p:sp>
      <p:sp>
        <p:nvSpPr>
          <p:cNvPr id="2072" name="pole tekstowe 2071">
            <a:extLst>
              <a:ext uri="{FF2B5EF4-FFF2-40B4-BE49-F238E27FC236}">
                <a16:creationId xmlns:a16="http://schemas.microsoft.com/office/drawing/2014/main" id="{14B64BBB-205A-C369-6D2C-83EF031E1CE6}"/>
              </a:ext>
            </a:extLst>
          </p:cNvPr>
          <p:cNvSpPr txBox="1"/>
          <p:nvPr/>
        </p:nvSpPr>
        <p:spPr>
          <a:xfrm>
            <a:off x="5801895" y="219412"/>
            <a:ext cx="313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Klasa II (X7R, X5R) BaTiO3</a:t>
            </a:r>
          </a:p>
        </p:txBody>
      </p:sp>
      <p:sp>
        <p:nvSpPr>
          <p:cNvPr id="2074" name="pole tekstowe 2073">
            <a:extLst>
              <a:ext uri="{FF2B5EF4-FFF2-40B4-BE49-F238E27FC236}">
                <a16:creationId xmlns:a16="http://schemas.microsoft.com/office/drawing/2014/main" id="{FFB99C0C-9A9E-51E6-AD94-404508355BDC}"/>
              </a:ext>
            </a:extLst>
          </p:cNvPr>
          <p:cNvSpPr txBox="1"/>
          <p:nvPr/>
        </p:nvSpPr>
        <p:spPr>
          <a:xfrm>
            <a:off x="9662470" y="22052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Klasa I (C0G, U2J)</a:t>
            </a:r>
          </a:p>
        </p:txBody>
      </p:sp>
      <p:cxnSp>
        <p:nvCxnSpPr>
          <p:cNvPr id="2075" name="Łącznik prosty ze strzałką 2074">
            <a:extLst>
              <a:ext uri="{FF2B5EF4-FFF2-40B4-BE49-F238E27FC236}">
                <a16:creationId xmlns:a16="http://schemas.microsoft.com/office/drawing/2014/main" id="{537C5DA1-E1CA-14FF-B45C-2B7BD1E87965}"/>
              </a:ext>
            </a:extLst>
          </p:cNvPr>
          <p:cNvCxnSpPr>
            <a:cxnSpLocks/>
          </p:cNvCxnSpPr>
          <p:nvPr/>
        </p:nvCxnSpPr>
        <p:spPr>
          <a:xfrm flipV="1">
            <a:off x="7620336" y="1787631"/>
            <a:ext cx="153380" cy="129036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8" name="Łącznik prosty ze strzałką 2077">
            <a:extLst>
              <a:ext uri="{FF2B5EF4-FFF2-40B4-BE49-F238E27FC236}">
                <a16:creationId xmlns:a16="http://schemas.microsoft.com/office/drawing/2014/main" id="{C873FBEA-7D58-2414-E81B-7616397079A8}"/>
              </a:ext>
            </a:extLst>
          </p:cNvPr>
          <p:cNvCxnSpPr>
            <a:cxnSpLocks/>
          </p:cNvCxnSpPr>
          <p:nvPr/>
        </p:nvCxnSpPr>
        <p:spPr>
          <a:xfrm flipV="1">
            <a:off x="7772736" y="1940031"/>
            <a:ext cx="153380" cy="129036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9" name="Łącznik prosty ze strzałką 2078">
            <a:extLst>
              <a:ext uri="{FF2B5EF4-FFF2-40B4-BE49-F238E27FC236}">
                <a16:creationId xmlns:a16="http://schemas.microsoft.com/office/drawing/2014/main" id="{7BE73C2F-2BB7-8B39-3F94-6AEB2DB1ECE1}"/>
              </a:ext>
            </a:extLst>
          </p:cNvPr>
          <p:cNvCxnSpPr>
            <a:cxnSpLocks/>
          </p:cNvCxnSpPr>
          <p:nvPr/>
        </p:nvCxnSpPr>
        <p:spPr>
          <a:xfrm flipV="1">
            <a:off x="7846065" y="2085920"/>
            <a:ext cx="153380" cy="129036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0" name="Łącznik prosty ze strzałką 2079">
            <a:extLst>
              <a:ext uri="{FF2B5EF4-FFF2-40B4-BE49-F238E27FC236}">
                <a16:creationId xmlns:a16="http://schemas.microsoft.com/office/drawing/2014/main" id="{8BCF3FB8-C358-FCD0-5E1D-DC1311925C2A}"/>
              </a:ext>
            </a:extLst>
          </p:cNvPr>
          <p:cNvCxnSpPr>
            <a:cxnSpLocks/>
          </p:cNvCxnSpPr>
          <p:nvPr/>
        </p:nvCxnSpPr>
        <p:spPr>
          <a:xfrm flipV="1">
            <a:off x="7505474" y="1658262"/>
            <a:ext cx="153380" cy="129036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1" name="Łącznik prosty ze strzałką 2080">
            <a:extLst>
              <a:ext uri="{FF2B5EF4-FFF2-40B4-BE49-F238E27FC236}">
                <a16:creationId xmlns:a16="http://schemas.microsoft.com/office/drawing/2014/main" id="{EE75DC26-DA2B-9DB2-DABC-C205A5B4FB45}"/>
              </a:ext>
            </a:extLst>
          </p:cNvPr>
          <p:cNvCxnSpPr>
            <a:cxnSpLocks/>
          </p:cNvCxnSpPr>
          <p:nvPr/>
        </p:nvCxnSpPr>
        <p:spPr>
          <a:xfrm flipV="1">
            <a:off x="7625966" y="1954820"/>
            <a:ext cx="153380" cy="129036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6" name="Łącznik prosty ze strzałką 2085">
            <a:extLst>
              <a:ext uri="{FF2B5EF4-FFF2-40B4-BE49-F238E27FC236}">
                <a16:creationId xmlns:a16="http://schemas.microsoft.com/office/drawing/2014/main" id="{5467782C-B532-26F2-EEFC-7377B9BC11B8}"/>
              </a:ext>
            </a:extLst>
          </p:cNvPr>
          <p:cNvCxnSpPr>
            <a:cxnSpLocks/>
          </p:cNvCxnSpPr>
          <p:nvPr/>
        </p:nvCxnSpPr>
        <p:spPr>
          <a:xfrm flipV="1">
            <a:off x="7687468" y="2092431"/>
            <a:ext cx="153380" cy="129036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Obraz wyjściowy">
            <a:extLst>
              <a:ext uri="{FF2B5EF4-FFF2-40B4-BE49-F238E27FC236}">
                <a16:creationId xmlns:a16="http://schemas.microsoft.com/office/drawing/2014/main" id="{7181D4E8-91E8-0E26-6746-5F98ACC48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" y="4268664"/>
            <a:ext cx="9669073" cy="232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9A09789-D448-B04A-EB7A-72AA4F403D4B}"/>
              </a:ext>
            </a:extLst>
          </p:cNvPr>
          <p:cNvSpPr txBox="1"/>
          <p:nvPr/>
        </p:nvSpPr>
        <p:spPr>
          <a:xfrm>
            <a:off x="9830622" y="4460463"/>
            <a:ext cx="22543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92D050"/>
                </a:solidFill>
              </a:rPr>
              <a:t>Bardzo ograniczone zniekształcenia i wydzielanie ciepła z powodu braku domen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B660F27-CC40-CE18-0C03-F8C3289CF0CF}"/>
              </a:ext>
            </a:extLst>
          </p:cNvPr>
          <p:cNvSpPr txBox="1"/>
          <p:nvPr/>
        </p:nvSpPr>
        <p:spPr>
          <a:xfrm>
            <a:off x="2854960" y="2315977"/>
            <a:ext cx="324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accent6">
                    <a:lumMod val="75000"/>
                  </a:schemeClr>
                </a:solidFill>
              </a:rPr>
              <a:t>Wydzielanie ciepła i zniekształcenia sygnału przez interakcje z domenami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170BDD6-0072-5B9C-0A05-B6CC83C2959C}"/>
              </a:ext>
            </a:extLst>
          </p:cNvPr>
          <p:cNvSpPr/>
          <p:nvPr/>
        </p:nvSpPr>
        <p:spPr>
          <a:xfrm>
            <a:off x="9662470" y="226919"/>
            <a:ext cx="1965650" cy="39467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A531CF27-6B77-F9E9-A8F7-8AECD5AF0174}"/>
              </a:ext>
            </a:extLst>
          </p:cNvPr>
          <p:cNvSpPr/>
          <p:nvPr/>
        </p:nvSpPr>
        <p:spPr>
          <a:xfrm>
            <a:off x="5841052" y="227159"/>
            <a:ext cx="2808311" cy="39467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5231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24DEE-9CE2-EDBC-E686-3853D1961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28CD3A-9C5E-3DD4-D280-A2CB85C02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71500"/>
            <a:ext cx="10957560" cy="1143000"/>
          </a:xfrm>
        </p:spPr>
        <p:txBody>
          <a:bodyPr>
            <a:normAutofit/>
          </a:bodyPr>
          <a:lstStyle/>
          <a:p>
            <a:r>
              <a:rPr lang="pl-PL" sz="3200" b="1" dirty="0"/>
              <a:t>Degradacja parametrów ceramików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3F1EEC9-C063-EAED-F3DA-8219D5AC4D43}"/>
              </a:ext>
            </a:extLst>
          </p:cNvPr>
          <p:cNvSpPr txBox="1"/>
          <p:nvPr/>
        </p:nvSpPr>
        <p:spPr>
          <a:xfrm>
            <a:off x="0" y="6604084"/>
            <a:ext cx="976122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i="0">
                <a:solidFill>
                  <a:srgbClr val="FFFFFF"/>
                </a:solidFill>
                <a:effectLst/>
                <a:latin typeface="Red Hat Display"/>
              </a:rPr>
              <a:t>Here’s What Makes MLCC Dielectrics Different</a:t>
            </a:r>
            <a:r>
              <a:rPr lang="pl-PL" sz="900" i="0">
                <a:solidFill>
                  <a:srgbClr val="FFFFFF"/>
                </a:solidFill>
                <a:effectLst/>
                <a:latin typeface="Red Hat Display"/>
              </a:rPr>
              <a:t>| </a:t>
            </a:r>
            <a:r>
              <a:rPr lang="pl-PL" sz="900" i="0" err="1">
                <a:solidFill>
                  <a:srgbClr val="FFFFFF"/>
                </a:solidFill>
                <a:effectLst/>
                <a:latin typeface="Red Hat Display"/>
              </a:rPr>
              <a:t>April</a:t>
            </a:r>
            <a:r>
              <a:rPr lang="pl-PL" sz="900" i="0">
                <a:solidFill>
                  <a:srgbClr val="FFFFFF"/>
                </a:solidFill>
                <a:effectLst/>
                <a:latin typeface="Red Hat Display"/>
              </a:rPr>
              <a:t> 04, 2019|</a:t>
            </a:r>
            <a:r>
              <a:rPr lang="pl-PL" sz="900">
                <a:solidFill>
                  <a:srgbClr val="FFFFFF"/>
                </a:solidFill>
                <a:latin typeface="Red Hat Display"/>
              </a:rPr>
              <a:t> </a:t>
            </a:r>
            <a:r>
              <a:rPr lang="en-US" sz="900"/>
              <a:t>https://www.kemet.com/en/us/technical-resources/heres-what-makes-mlcc-dielectrics-different.html</a:t>
            </a:r>
            <a:br>
              <a:rPr lang="en-US"/>
            </a:br>
            <a:endParaRPr lang="pl-PL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4FFFACCB-35AC-527B-7D33-3A7A4BBE5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391" y="571500"/>
            <a:ext cx="11815218" cy="6062365"/>
          </a:xfrm>
        </p:spPr>
      </p:pic>
    </p:spTree>
    <p:extLst>
      <p:ext uri="{BB962C8B-B14F-4D97-AF65-F5344CB8AC3E}">
        <p14:creationId xmlns:p14="http://schemas.microsoft.com/office/powerpoint/2010/main" val="3208618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C788D-DCD3-3722-E15E-C950DC05B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2004F5-4FB0-1998-79F8-DCB1BFE37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128"/>
            <a:ext cx="11784632" cy="807334"/>
          </a:xfrm>
        </p:spPr>
        <p:txBody>
          <a:bodyPr>
            <a:normAutofit/>
          </a:bodyPr>
          <a:lstStyle/>
          <a:p>
            <a:r>
              <a:rPr lang="pl-PL" sz="2800" b="1" dirty="0"/>
              <a:t>Nie wszyscy równo– uwaga na „zmienniki” !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FF64DB76-9EBF-1B8A-49B6-6241161FC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45357"/>
            <a:ext cx="12092488" cy="296672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Nawet jeśli kondensatory MLCC mają identyczne parametry nominalne (np. 1210, X7R, 50V, 10µF), w praktyce ich rzeczywista pojemność może znacząco spadać przy wyższym napięciu (tzw. DC </a:t>
            </a:r>
            <a:r>
              <a:rPr lang="pl-PL" dirty="0" err="1"/>
              <a:t>bias</a:t>
            </a:r>
            <a:r>
              <a:rPr lang="pl-PL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Jeden egzemplarz może zachować 65% pojemności przy 25V, a inny nawet tylko 40%.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Różne serie producentów, odmienna konstrukcja i technologia mają istotny wpływ na stabilność pojemności, starzenie kondensatora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Widząc przewymiarowany kondensator napięciowo, warto mieć na uwadze powyższe  oraz „Inżynierski Płot Chestertona”. </a:t>
            </a:r>
          </a:p>
          <a:p>
            <a:pPr marL="0" indent="0">
              <a:buNone/>
            </a:pPr>
            <a:endParaRPr lang="pl-PL" dirty="0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920E3762-BE4D-284D-F1B4-77402D72DDE5}"/>
              </a:ext>
            </a:extLst>
          </p:cNvPr>
          <p:cNvGrpSpPr/>
          <p:nvPr/>
        </p:nvGrpSpPr>
        <p:grpSpPr>
          <a:xfrm>
            <a:off x="172720" y="534206"/>
            <a:ext cx="9089692" cy="3446471"/>
            <a:chOff x="172720" y="553207"/>
            <a:chExt cx="7726035" cy="2646011"/>
          </a:xfrm>
        </p:grpSpPr>
        <p:pic>
          <p:nvPicPr>
            <p:cNvPr id="1026" name="Picture 2" descr="Obraz wyjściowy">
              <a:extLst>
                <a:ext uri="{FF2B5EF4-FFF2-40B4-BE49-F238E27FC236}">
                  <a16:creationId xmlns:a16="http://schemas.microsoft.com/office/drawing/2014/main" id="{B060620F-457F-8FE7-C06C-92C6819FCB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720" y="581858"/>
              <a:ext cx="4219887" cy="2617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852E5640-A174-9BCC-77BC-FC7F1910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2607" y="553207"/>
              <a:ext cx="3506148" cy="2646011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D4E3527F-8FEE-982C-99CC-B5E676138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179" y="-21534"/>
            <a:ext cx="1798101" cy="179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DE4A9CF-F29F-A8F7-E011-49DCF7B4EB7A}"/>
              </a:ext>
            </a:extLst>
          </p:cNvPr>
          <p:cNvSpPr txBox="1"/>
          <p:nvPr/>
        </p:nvSpPr>
        <p:spPr>
          <a:xfrm>
            <a:off x="10709704" y="1734221"/>
            <a:ext cx="1382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i="1"/>
              <a:t>Inżynierski Płot Chestertona</a:t>
            </a:r>
          </a:p>
        </p:txBody>
      </p:sp>
    </p:spTree>
    <p:extLst>
      <p:ext uri="{BB962C8B-B14F-4D97-AF65-F5344CB8AC3E}">
        <p14:creationId xmlns:p14="http://schemas.microsoft.com/office/powerpoint/2010/main" val="1069860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4B503-9022-225A-780E-218F7B702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00B7F5-AAB0-4D58-1D09-85B399682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128"/>
            <a:ext cx="11784632" cy="807334"/>
          </a:xfrm>
        </p:spPr>
        <p:txBody>
          <a:bodyPr>
            <a:normAutofit/>
          </a:bodyPr>
          <a:lstStyle/>
          <a:p>
            <a:r>
              <a:rPr lang="pl-PL" sz="2800" b="1"/>
              <a:t>Nie wszyscy równo – uwaga na „zmienniki” ! .... A ponadto… 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7A689D14-8869-3A96-E3DC-C6EA713B0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43" y="640080"/>
            <a:ext cx="2803539" cy="62992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/>
              <a:t>W kondensatorach ceramicznych klasy II występuje efekt DC-</a:t>
            </a:r>
            <a:r>
              <a:rPr lang="pl-PL" err="1"/>
              <a:t>bias</a:t>
            </a:r>
            <a:r>
              <a:rPr lang="pl-PL"/>
              <a:t> – przy przyłożonym napięciu stałym pojemność może znacznie spadać.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/>
              <a:t>Co więcej, spadek pojemności narasta w czasie (np. po kilku godzinach pojemność może zmniejszyć się o ponad 70%).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/>
              <a:t>Przykładowo z 10µF po 2 godzinach zostaje tylko ok. 0,75µF.</a:t>
            </a:r>
          </a:p>
        </p:txBody>
      </p:sp>
      <p:pic>
        <p:nvPicPr>
          <p:cNvPr id="3075" name="Picture 3" descr="Obraz wyjściowy">
            <a:extLst>
              <a:ext uri="{FF2B5EF4-FFF2-40B4-BE49-F238E27FC236}">
                <a16:creationId xmlns:a16="http://schemas.microsoft.com/office/drawing/2014/main" id="{7FE596EB-D840-C6C3-4EB3-FEC48F229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80" y="640080"/>
            <a:ext cx="9100036" cy="542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411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53A51-F407-149F-BEF1-7F2B3F30F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1012D1-BB6F-3C97-0F93-D9E6834E3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21040"/>
            <a:ext cx="12222696" cy="1844824"/>
          </a:xfrm>
        </p:spPr>
        <p:txBody>
          <a:bodyPr>
            <a:normAutofit/>
          </a:bodyPr>
          <a:lstStyle/>
          <a:p>
            <a:r>
              <a:rPr lang="pl-PL" b="1" dirty="0"/>
              <a:t>Problemy kondensatorów tantalowych</a:t>
            </a:r>
          </a:p>
        </p:txBody>
      </p:sp>
      <p:sp>
        <p:nvSpPr>
          <p:cNvPr id="7" name="Zawartość — symbol zastępczy 13">
            <a:extLst>
              <a:ext uri="{FF2B5EF4-FFF2-40B4-BE49-F238E27FC236}">
                <a16:creationId xmlns:a16="http://schemas.microsoft.com/office/drawing/2014/main" id="{C8CFC217-592C-19A5-C5DB-32761AE58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336" y="4304584"/>
            <a:ext cx="11881320" cy="2149846"/>
          </a:xfrm>
        </p:spPr>
        <p:txBody>
          <a:bodyPr rtlCol="0"/>
          <a:lstStyle/>
          <a:p>
            <a:r>
              <a:rPr lang="pl-PL"/>
              <a:t>Wynika to głównie z ich konstrukcji i materiałów użytych do wytworzenia dielektryka, co powoduje, że przy nagłych przepięciach prądowych cienka warstwa tlenku może ulec uszkodzeniu. W rezultacie, nawet niewielkie przekroczenie określonych parametrów prądowych może prowadzić do degradacji, a w skrajnych przypadkach do awarii elementu.</a:t>
            </a:r>
            <a:br>
              <a:rPr lang="pl-PL"/>
            </a:br>
            <a:endParaRPr lang="pl-PL"/>
          </a:p>
          <a:p>
            <a:r>
              <a:rPr lang="pl-PL"/>
              <a:t>Bardziej restrykcje współczynniki ‚</a:t>
            </a:r>
            <a:r>
              <a:rPr lang="pl-PL" err="1"/>
              <a:t>deratingu</a:t>
            </a:r>
            <a:r>
              <a:rPr lang="pl-PL"/>
              <a:t>’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F4830A6-2267-8977-338F-CA79EF0F3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195" y="68339"/>
            <a:ext cx="3622754" cy="366681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AA2B2C7-750D-FBAE-4757-123AE6C1B579}"/>
              </a:ext>
            </a:extLst>
          </p:cNvPr>
          <p:cNvSpPr txBox="1"/>
          <p:nvPr/>
        </p:nvSpPr>
        <p:spPr>
          <a:xfrm>
            <a:off x="8976372" y="3769882"/>
            <a:ext cx="32156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i="1" dirty="0"/>
              <a:t>Męki Tantala i kondensatory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AFD85A5-005A-BAC0-FD9C-E893EDB17DA6}"/>
              </a:ext>
            </a:extLst>
          </p:cNvPr>
          <p:cNvSpPr txBox="1"/>
          <p:nvPr/>
        </p:nvSpPr>
        <p:spPr>
          <a:xfrm>
            <a:off x="2448560" y="6419524"/>
            <a:ext cx="97741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600" b="0" i="1" u="none" strike="noStrike" baseline="0" dirty="0">
                <a:latin typeface="+mj-lt"/>
              </a:rPr>
              <a:t> </a:t>
            </a:r>
            <a:r>
              <a:rPr lang="pl-PL" sz="1600" b="1" i="1" u="none" strike="noStrike" baseline="0" dirty="0">
                <a:latin typeface="+mj-lt"/>
              </a:rPr>
              <a:t>NEPP </a:t>
            </a:r>
            <a:r>
              <a:rPr lang="pl-PL" sz="1600" b="1" i="1" u="none" strike="noStrike" baseline="0" dirty="0" err="1">
                <a:latin typeface="+mj-lt"/>
              </a:rPr>
              <a:t>Task</a:t>
            </a:r>
            <a:r>
              <a:rPr lang="pl-PL" sz="1600" b="1" i="1" u="none" strike="noStrike" baseline="0" dirty="0">
                <a:latin typeface="+mj-lt"/>
              </a:rPr>
              <a:t>: </a:t>
            </a:r>
            <a:r>
              <a:rPr lang="en-US" sz="1600" b="1" i="1" u="none" strike="noStrike" baseline="0" dirty="0">
                <a:latin typeface="+mj-lt"/>
              </a:rPr>
              <a:t>Reliability Effects of Surge Current Testing of Solid Tantalum Capacitors </a:t>
            </a:r>
            <a:r>
              <a:rPr lang="pl-PL" sz="1600" b="0" i="1" u="none" strike="noStrike" baseline="0" dirty="0">
                <a:latin typeface="+mj-lt"/>
              </a:rPr>
              <a:t>Alexander </a:t>
            </a:r>
            <a:r>
              <a:rPr lang="pl-PL" sz="1600" b="0" i="1" u="none" strike="noStrike" baseline="0" dirty="0" err="1">
                <a:latin typeface="+mj-lt"/>
              </a:rPr>
              <a:t>Teverovsky</a:t>
            </a:r>
            <a:endParaRPr lang="en-US" sz="1600" i="1" u="none" strike="noStrike" baseline="0" dirty="0"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3AD1CF-60C5-E9BB-A197-C63D8536A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114"/>
            <a:ext cx="8182838" cy="295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731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0BC29-E600-BFF9-313E-67D12EA13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3DE8C7-4F7C-446D-93D2-C77764DD0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580" y="-71033"/>
            <a:ext cx="11496600" cy="612001"/>
          </a:xfrm>
        </p:spPr>
        <p:txBody>
          <a:bodyPr>
            <a:normAutofit/>
          </a:bodyPr>
          <a:lstStyle/>
          <a:p>
            <a:r>
              <a:rPr lang="pl-PL" sz="3200" b="1" dirty="0"/>
              <a:t>Konsekwencje zasady zachowania energii pól </a:t>
            </a:r>
            <a:r>
              <a:rPr lang="pl-PL" sz="3200" b="1" i="1" u="sng" dirty="0"/>
              <a:t>E</a:t>
            </a:r>
            <a:r>
              <a:rPr lang="pl-PL" sz="3200" b="1" dirty="0"/>
              <a:t> i </a:t>
            </a:r>
            <a:r>
              <a:rPr lang="pl-PL" sz="3200" b="1" i="1" u="sng" dirty="0"/>
              <a:t>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Symbol zastępczy zawartości 3">
                <a:extLst>
                  <a:ext uri="{FF2B5EF4-FFF2-40B4-BE49-F238E27FC236}">
                    <a16:creationId xmlns:a16="http://schemas.microsoft.com/office/drawing/2014/main" id="{30282ED3-C384-6E41-DC77-72D8C6137D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826906" y="5732901"/>
                <a:ext cx="2213397" cy="923272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800" i="1" smtClean="0">
                          <a:latin typeface="Cambria Math" panose="02040503050406030204" pitchFamily="18" charset="0"/>
                        </a:rPr>
                        <m:t>𝑊𝑒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pl-PL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pl-P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l-P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pl-P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4" name="Symbol zastępczy zawartości 3">
                <a:extLst>
                  <a:ext uri="{FF2B5EF4-FFF2-40B4-BE49-F238E27FC236}">
                    <a16:creationId xmlns:a16="http://schemas.microsoft.com/office/drawing/2014/main" id="{30282ED3-C384-6E41-DC77-72D8C6137D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826906" y="5732901"/>
                <a:ext cx="2213397" cy="923272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az 4" descr="Obraz zawierający zrzut ekranu, diagram, Prostokąt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81C11FF-EFFD-683B-1A60-5E355C444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599" y="570248"/>
            <a:ext cx="6603704" cy="5066100"/>
          </a:xfrm>
          <a:prstGeom prst="rect">
            <a:avLst/>
          </a:prstGeom>
        </p:spPr>
      </p:pic>
      <p:pic>
        <p:nvPicPr>
          <p:cNvPr id="7" name="Obraz 6" descr="Obraz zawierający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1C6CB50-A6A0-9210-9BD9-436A8435E7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7" y="570248"/>
            <a:ext cx="5091896" cy="50918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F6197041-25EB-FDB5-C61B-BDF0BA33590F}"/>
                  </a:ext>
                </a:extLst>
              </p:cNvPr>
              <p:cNvSpPr txBox="1"/>
              <p:nvPr/>
            </p:nvSpPr>
            <p:spPr>
              <a:xfrm>
                <a:off x="2786026" y="5768355"/>
                <a:ext cx="7040880" cy="1048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l-PL" sz="4400" b="0" i="1" smtClean="0">
                        <a:latin typeface="Cambria Math" panose="02040503050406030204" pitchFamily="18" charset="0"/>
                      </a:rPr>
                      <m:t>𝑊h</m:t>
                    </m:r>
                    <m:r>
                      <a:rPr lang="en-US" sz="44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l-PL" sz="4000" i="1" dirty="0"/>
                  <a:t> </a:t>
                </a:r>
                <a14:m>
                  <m:oMath xmlns:m="http://schemas.openxmlformats.org/officeDocument/2006/math">
                    <m:r>
                      <a:rPr lang="pl-PL" sz="40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pl-PL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l-PL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pl-PL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l-PL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sz="4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pl-PL" sz="4000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const</a:t>
                </a:r>
                <a:r>
                  <a:rPr lang="pl-PL" sz="4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⇒L↓ ⇒ I↑</a:t>
                </a:r>
              </a:p>
            </p:txBody>
          </p:sp>
        </mc:Choice>
        <mc:Fallback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F6197041-25EB-FDB5-C61B-BDF0BA335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026" y="5768355"/>
                <a:ext cx="7040880" cy="1048429"/>
              </a:xfrm>
              <a:prstGeom prst="rect">
                <a:avLst/>
              </a:prstGeom>
              <a:blipFill>
                <a:blip r:embed="rId6"/>
                <a:stretch>
                  <a:fillRect r="-2597" b="-8140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id="{5220461C-76AA-75D1-6F91-AC7BFF671B5A}"/>
                  </a:ext>
                </a:extLst>
              </p:cNvPr>
              <p:cNvSpPr txBox="1"/>
              <p:nvPr/>
            </p:nvSpPr>
            <p:spPr>
              <a:xfrm>
                <a:off x="6241590" y="6471507"/>
                <a:ext cx="31280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𝑑𝑙𝑎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𝑑𝑜𝑤𝑜𝑙𝑛𝑒𝑔𝑜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𝑚𝑜𝑚𝑒𝑛𝑡𝑢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𝑐𝑧𝑎𝑠𝑢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id="{5220461C-76AA-75D1-6F91-AC7BFF671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1590" y="6471507"/>
                <a:ext cx="3128010" cy="369332"/>
              </a:xfrm>
              <a:prstGeom prst="rect">
                <a:avLst/>
              </a:prstGeom>
              <a:blipFill>
                <a:blip r:embed="rId7"/>
                <a:stretch>
                  <a:fillRect l="-585" r="-14230" b="-15000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A76D6DC2-E7AB-C58E-7CF2-A07892E59AC5}"/>
                  </a:ext>
                </a:extLst>
              </p:cNvPr>
              <p:cNvSpPr txBox="1"/>
              <p:nvPr/>
            </p:nvSpPr>
            <p:spPr>
              <a:xfrm>
                <a:off x="-68580" y="5691424"/>
                <a:ext cx="31280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1" i="1" u="sng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𝒁𝒘𝒂𝒓𝒄𝒊𝒆</m:t>
                      </m:r>
                      <m:r>
                        <a:rPr lang="pl-PL" b="1" i="1" u="sng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b="1" i="1" u="sng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𝒖𝒛𝒘𝒐𝒋𝒆𝒏𝒊𝒂</m:t>
                      </m:r>
                      <m:r>
                        <a:rPr lang="pl-PL" b="1" i="1" u="sng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b="1" i="1" u="sng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𝒄𝒆𝒘𝒌𝒊</m:t>
                      </m:r>
                    </m:oMath>
                  </m:oMathPara>
                </a14:m>
                <a:endParaRPr lang="pl-PL" b="1" u="sng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A76D6DC2-E7AB-C58E-7CF2-A07892E59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8580" y="5691424"/>
                <a:ext cx="3128010" cy="369332"/>
              </a:xfrm>
              <a:prstGeom prst="rect">
                <a:avLst/>
              </a:prstGeom>
              <a:blipFill>
                <a:blip r:embed="rId8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B7602471-B843-D985-0CB5-C14EE09C88FA}"/>
                  </a:ext>
                </a:extLst>
              </p:cNvPr>
              <p:cNvSpPr txBox="1"/>
              <p:nvPr/>
            </p:nvSpPr>
            <p:spPr>
              <a:xfrm>
                <a:off x="6470243" y="5636348"/>
                <a:ext cx="31280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1" i="1" u="sng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𝑹𝒐𝒛𝒘𝒂𝒓𝒄𝒊𝒆</m:t>
                      </m:r>
                      <m:r>
                        <a:rPr lang="pl-PL" b="1" i="1" u="sng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b="1" i="1" u="sng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𝒐𝒌</m:t>
                      </m:r>
                      <m:r>
                        <a:rPr lang="pl-PL" b="1" i="1" u="sng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ł</m:t>
                      </m:r>
                      <m:r>
                        <a:rPr lang="pl-PL" b="1" i="1" u="sng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𝒂𝒅𝒛𝒊𝒏</m:t>
                      </m:r>
                      <m:r>
                        <a:rPr lang="pl-PL" b="1" i="1" u="sng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b="1" i="1" u="sng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𝒌𝒐𝒏𝒅𝒆𝒏𝒔𝒂𝒕𝒐𝒓𝒂</m:t>
                      </m:r>
                    </m:oMath>
                  </m:oMathPara>
                </a14:m>
                <a:endParaRPr lang="pl-PL" b="1" u="sng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B7602471-B843-D985-0CB5-C14EE09C8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243" y="5636348"/>
                <a:ext cx="3128010" cy="369332"/>
              </a:xfrm>
              <a:prstGeom prst="rect">
                <a:avLst/>
              </a:prstGeom>
              <a:blipFill>
                <a:blip r:embed="rId9"/>
                <a:stretch>
                  <a:fillRect r="-2859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3011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0" y="-504071"/>
            <a:ext cx="9144000" cy="1143000"/>
          </a:xfrm>
        </p:spPr>
        <p:txBody>
          <a:bodyPr rtlCol="0"/>
          <a:lstStyle/>
          <a:p>
            <a:pPr rtl="0"/>
            <a:r>
              <a:rPr lang="pl-PL" b="1" dirty="0">
                <a:latin typeface="Avenir Next LT Pro Light" panose="020B0304020202020204" pitchFamily="34" charset="-18"/>
              </a:rPr>
              <a:t>Trochę o mnie</a:t>
            </a:r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>
          <a:xfrm>
            <a:off x="119336" y="764704"/>
            <a:ext cx="12067256" cy="6336704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pl-PL" sz="2700" b="1">
              <a:latin typeface="Avenir Next LT Pro Light" panose="020B0304020202020204" pitchFamily="34" charset="-18"/>
            </a:endParaRPr>
          </a:p>
          <a:p>
            <a:pPr marL="0" indent="0" rtl="0">
              <a:buNone/>
            </a:pPr>
            <a:r>
              <a:rPr lang="pl-PL" sz="2700" b="1">
                <a:latin typeface="Avenir Next LT Pro Light" panose="020B0304020202020204" pitchFamily="34" charset="-18"/>
              </a:rPr>
              <a:t>Konstruktor Elektronik  </a:t>
            </a:r>
            <a:r>
              <a:rPr lang="pl-PL" sz="2700">
                <a:latin typeface="Avenir Next LT Pro Light" panose="020B0304020202020204" pitchFamily="34" charset="-18"/>
              </a:rPr>
              <a:t>- elektronika mocy, przetwarzanie energii, elementy magnetyczne, EMC, Radio/ HF  </a:t>
            </a:r>
          </a:p>
          <a:p>
            <a:pPr rtl="0"/>
            <a:r>
              <a:rPr lang="pl-PL" sz="2700">
                <a:latin typeface="Avenir Next LT Pro Light" panose="020B0304020202020204" pitchFamily="34" charset="-18"/>
              </a:rPr>
              <a:t>Lincoln </a:t>
            </a:r>
            <a:r>
              <a:rPr lang="pl-PL" sz="2700" err="1">
                <a:latin typeface="Avenir Next LT Pro Light" panose="020B0304020202020204" pitchFamily="34" charset="-18"/>
              </a:rPr>
              <a:t>Electric</a:t>
            </a:r>
            <a:r>
              <a:rPr lang="pl-PL" sz="2700">
                <a:latin typeface="Avenir Next LT Pro Light" panose="020B0304020202020204" pitchFamily="34" charset="-18"/>
              </a:rPr>
              <a:t> – projektowanie elektroniki w urządzeniach spawalniczych</a:t>
            </a:r>
          </a:p>
          <a:p>
            <a:pPr rtl="0"/>
            <a:r>
              <a:rPr lang="pl-PL" sz="2700">
                <a:latin typeface="Avenir Next LT Pro Light" panose="020B0304020202020204" pitchFamily="34" charset="-18"/>
              </a:rPr>
              <a:t>Fizyka,</a:t>
            </a:r>
          </a:p>
          <a:p>
            <a:pPr rtl="0"/>
            <a:r>
              <a:rPr lang="pl-PL" sz="2700">
                <a:latin typeface="Avenir Next LT Pro Light" panose="020B0304020202020204" pitchFamily="34" charset="-18"/>
              </a:rPr>
              <a:t>Fascynacja losowością, rolą szumu, ergodycznością  </a:t>
            </a:r>
          </a:p>
          <a:p>
            <a:pPr rtl="0"/>
            <a:r>
              <a:rPr lang="pl-PL" sz="2700">
                <a:latin typeface="Avenir Next LT Pro Light" panose="020B0304020202020204" pitchFamily="34" charset="-18"/>
              </a:rPr>
              <a:t>Krótkofalarstwo – SQ6NTO</a:t>
            </a:r>
          </a:p>
        </p:txBody>
      </p:sp>
      <p:pic>
        <p:nvPicPr>
          <p:cNvPr id="3" name="Obraz 2" descr="Obraz zawierający tekst, Czcionka, logo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8BB20CD-9B7C-8315-B116-8C2697078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2852936"/>
            <a:ext cx="5894920" cy="5534880"/>
          </a:xfrm>
          <a:prstGeom prst="rect">
            <a:avLst/>
          </a:prstGeom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29CD0DF2-3E4C-FC41-6C02-80C4807BC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640" y="3861048"/>
            <a:ext cx="299695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826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F8645-1728-72BD-DC58-098041037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A8CDB4-36A9-3638-BE62-23A579BAA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580" y="-71033"/>
            <a:ext cx="11496600" cy="612001"/>
          </a:xfrm>
        </p:spPr>
        <p:txBody>
          <a:bodyPr>
            <a:normAutofit/>
          </a:bodyPr>
          <a:lstStyle/>
          <a:p>
            <a:r>
              <a:rPr lang="pl-PL" sz="3200" b="1" dirty="0"/>
              <a:t>Konsekwencje zasady zachowania energii pól </a:t>
            </a:r>
            <a:r>
              <a:rPr lang="pl-PL" sz="3200" b="1" i="1" u="sng" dirty="0"/>
              <a:t>E</a:t>
            </a:r>
            <a:r>
              <a:rPr lang="pl-PL" sz="3200" b="1" dirty="0"/>
              <a:t> i </a:t>
            </a:r>
            <a:r>
              <a:rPr lang="pl-PL" sz="3200" b="1" i="1" u="sng" dirty="0"/>
              <a:t>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ymbol zastępczy zawartości 3">
                <a:extLst>
                  <a:ext uri="{FF2B5EF4-FFF2-40B4-BE49-F238E27FC236}">
                    <a16:creationId xmlns:a16="http://schemas.microsoft.com/office/drawing/2014/main" id="{5ACB7E2E-5211-307A-9C96-2414552713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473780" y="5717065"/>
                <a:ext cx="2202180" cy="923272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800" i="1" smtClean="0">
                          <a:latin typeface="Cambria Math" panose="02040503050406030204" pitchFamily="18" charset="0"/>
                        </a:rPr>
                        <m:t>𝑊𝑒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8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pl-PL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pl-P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l-P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pl-P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4" name="Symbol zastępczy zawartości 3">
                <a:extLst>
                  <a:ext uri="{FF2B5EF4-FFF2-40B4-BE49-F238E27FC236}">
                    <a16:creationId xmlns:a16="http://schemas.microsoft.com/office/drawing/2014/main" id="{5ACB7E2E-5211-307A-9C96-2414552713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73780" y="5717065"/>
                <a:ext cx="2202180" cy="92327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C531CC8C-A97F-F2C9-92A7-4DF671E6FF19}"/>
                  </a:ext>
                </a:extLst>
              </p:cNvPr>
              <p:cNvSpPr txBox="1"/>
              <p:nvPr/>
            </p:nvSpPr>
            <p:spPr>
              <a:xfrm>
                <a:off x="60960" y="5573770"/>
                <a:ext cx="7040880" cy="1048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l-PL" sz="4400" b="0" i="1" smtClean="0">
                        <a:latin typeface="Cambria Math" panose="02040503050406030204" pitchFamily="18" charset="0"/>
                      </a:rPr>
                      <m:t>𝑊h</m:t>
                    </m:r>
                    <m:r>
                      <a:rPr lang="en-US" sz="44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l-PL" sz="4000" i="1"/>
                  <a:t> </a:t>
                </a:r>
                <a14:m>
                  <m:oMath xmlns:m="http://schemas.openxmlformats.org/officeDocument/2006/math">
                    <m:r>
                      <a:rPr lang="pl-PL" sz="40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pl-PL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l-PL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pl-PL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l-PL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sz="4000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pl-PL" sz="4000" i="1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const</a:t>
                </a:r>
                <a:r>
                  <a:rPr lang="pl-PL" sz="4000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⇒L↓ ⇒ I↑</a:t>
                </a:r>
              </a:p>
            </p:txBody>
          </p:sp>
        </mc:Choice>
        <mc:Fallback xmlns=""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C531CC8C-A97F-F2C9-92A7-4DF671E6F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" y="5573770"/>
                <a:ext cx="7040880" cy="1048429"/>
              </a:xfrm>
              <a:prstGeom prst="rect">
                <a:avLst/>
              </a:prstGeom>
              <a:blipFill>
                <a:blip r:embed="rId3"/>
                <a:stretch>
                  <a:fillRect r="-2511" b="-8140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id="{A447F68F-9E74-82C9-F4AB-BC852DE5281C}"/>
                  </a:ext>
                </a:extLst>
              </p:cNvPr>
              <p:cNvSpPr txBox="1"/>
              <p:nvPr/>
            </p:nvSpPr>
            <p:spPr>
              <a:xfrm>
                <a:off x="3280410" y="6271005"/>
                <a:ext cx="31280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𝑑𝑙𝑎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𝑑𝑜𝑤𝑜𝑙𝑛𝑒𝑔𝑜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𝑚𝑜𝑚𝑒𝑛𝑡𝑢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𝑐𝑧𝑎𝑠𝑢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l-PL"/>
              </a:p>
            </p:txBody>
          </p:sp>
        </mc:Choice>
        <mc:Fallback xmlns=""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id="{A447F68F-9E74-82C9-F4AB-BC852DE52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0410" y="6271005"/>
                <a:ext cx="3128010" cy="369332"/>
              </a:xfrm>
              <a:prstGeom prst="rect">
                <a:avLst/>
              </a:prstGeom>
              <a:blipFill>
                <a:blip r:embed="rId4"/>
                <a:stretch>
                  <a:fillRect l="-585" r="-14230" b="-15000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awartość — symbol zastępczy 13">
            <a:extLst>
              <a:ext uri="{FF2B5EF4-FFF2-40B4-BE49-F238E27FC236}">
                <a16:creationId xmlns:a16="http://schemas.microsoft.com/office/drawing/2014/main" id="{F3E78D01-22CE-7530-7DB6-4F11C00273E5}"/>
              </a:ext>
            </a:extLst>
          </p:cNvPr>
          <p:cNvSpPr txBox="1">
            <a:spLocks/>
          </p:cNvSpPr>
          <p:nvPr/>
        </p:nvSpPr>
        <p:spPr>
          <a:xfrm>
            <a:off x="60960" y="873801"/>
            <a:ext cx="11775440" cy="4843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317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60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Gwałtowność zwarcia uzwojenia/ rozwarcia okładzin </a:t>
            </a:r>
            <a:r>
              <a:rPr lang="pl-PL" sz="2000">
                <a:latin typeface="Avenir Next LT Pro Light (Tekst podstawowy)"/>
                <a:ea typeface="Cambria Math" panose="02040503050406030204" pitchFamily="18" charset="0"/>
              </a:rPr>
              <a:t>⇒ szybkość zmian narastania prądu/ napięcia,</a:t>
            </a:r>
            <a:r>
              <a:rPr lang="pl-PL">
                <a:latin typeface="Avenir Next LT Pro Light (Tekst podstawowy)"/>
              </a:rPr>
              <a:t> </a:t>
            </a:r>
          </a:p>
          <a:p>
            <a:pPr marL="0" indent="0">
              <a:buNone/>
            </a:pPr>
            <a:endParaRPr lang="pl-PL"/>
          </a:p>
          <a:p>
            <a:r>
              <a:rPr lang="pl-PL"/>
              <a:t>Ograniczenie zjawisk spowalniających dynamikę procesu,</a:t>
            </a:r>
          </a:p>
          <a:p>
            <a:pPr marL="0" indent="0">
              <a:buNone/>
            </a:pPr>
            <a:br>
              <a:rPr lang="pl-PL"/>
            </a:br>
            <a:endParaRPr lang="pl-PL"/>
          </a:p>
          <a:p>
            <a:r>
              <a:rPr lang="pl-PL"/>
              <a:t>Podstawa do budowy broni  EM,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8337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08F59-FBB9-8006-B0CE-DF6AC1F18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3B4A02-0DEF-B658-5BC5-1D3037611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31440"/>
            <a:ext cx="12432704" cy="1137511"/>
          </a:xfrm>
        </p:spPr>
        <p:txBody>
          <a:bodyPr>
            <a:normAutofit/>
          </a:bodyPr>
          <a:lstStyle/>
          <a:p>
            <a:r>
              <a:rPr lang="pl-PL" b="1" dirty="0"/>
              <a:t>Nieoczekiwane konsekwencje Efektu Curie</a:t>
            </a:r>
          </a:p>
        </p:txBody>
      </p:sp>
      <p:pic>
        <p:nvPicPr>
          <p:cNvPr id="4" name="Obraz 3" descr="Obraz zawierający tekst, linia, Wykres, diagram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0DD2D70-6377-B34B-1BFB-8879DA7BA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00" y="609651"/>
            <a:ext cx="7981336" cy="51393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0C8F58E4-3463-C0E0-E45C-BC3A79FAC0AE}"/>
                  </a:ext>
                </a:extLst>
              </p:cNvPr>
              <p:cNvSpPr txBox="1"/>
              <p:nvPr/>
            </p:nvSpPr>
            <p:spPr>
              <a:xfrm>
                <a:off x="6357563" y="5749006"/>
                <a:ext cx="5720573" cy="874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l-PL" sz="3600" b="0" i="1" smtClean="0">
                        <a:latin typeface="Cambria Math" panose="02040503050406030204" pitchFamily="18" charset="0"/>
                      </a:rPr>
                      <m:t>𝑊h</m:t>
                    </m:r>
                    <m:r>
                      <a:rPr lang="en-US" sz="36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l-PL" sz="3200" i="1"/>
                  <a:t> </a:t>
                </a:r>
                <a14:m>
                  <m:oMath xmlns:m="http://schemas.openxmlformats.org/officeDocument/2006/math">
                    <m:r>
                      <a:rPr lang="pl-PL" sz="32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pl-PL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l-PL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pl-PL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l-PL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sz="3200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pl-PL" sz="3200" i="1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const</a:t>
                </a:r>
                <a:r>
                  <a:rPr lang="pl-PL" sz="3200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⇒L↓ ⇒ I↑</a:t>
                </a:r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0C8F58E4-3463-C0E0-E45C-BC3A79FAC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563" y="5749006"/>
                <a:ext cx="5720573" cy="874663"/>
              </a:xfrm>
              <a:prstGeom prst="rect">
                <a:avLst/>
              </a:prstGeom>
              <a:blipFill>
                <a:blip r:embed="rId3"/>
                <a:stretch>
                  <a:fillRect r="-1919" b="-5556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Pierre Curie – Lex">
            <a:extLst>
              <a:ext uri="{FF2B5EF4-FFF2-40B4-BE49-F238E27FC236}">
                <a16:creationId xmlns:a16="http://schemas.microsoft.com/office/drawing/2014/main" id="{044C9634-DC7F-B8DD-8C0C-4B1173D03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343" y="606071"/>
            <a:ext cx="1258793" cy="17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wartość — symbol zastępczy 2">
            <a:extLst>
              <a:ext uri="{FF2B5EF4-FFF2-40B4-BE49-F238E27FC236}">
                <a16:creationId xmlns:a16="http://schemas.microsoft.com/office/drawing/2014/main" id="{35F6AE9F-BC5C-8D45-1961-A16FEB901050}"/>
              </a:ext>
            </a:extLst>
          </p:cNvPr>
          <p:cNvSpPr txBox="1">
            <a:spLocks/>
          </p:cNvSpPr>
          <p:nvPr/>
        </p:nvSpPr>
        <p:spPr>
          <a:xfrm>
            <a:off x="0" y="882434"/>
            <a:ext cx="4268170" cy="553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317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60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Zazwyczaj Efekt Curie jest znany,</a:t>
            </a:r>
          </a:p>
          <a:p>
            <a:r>
              <a:rPr lang="pl-PL" dirty="0"/>
              <a:t>…jednakże efekty wyższych rzędów już mniej.</a:t>
            </a:r>
          </a:p>
          <a:p>
            <a:r>
              <a:rPr lang="pl-PL" dirty="0">
                <a:latin typeface="+mj-lt"/>
              </a:rPr>
              <a:t>Nie tylko wartość temperatury</a:t>
            </a:r>
            <a:br>
              <a:rPr lang="pl-PL" dirty="0">
                <a:latin typeface="+mj-lt"/>
              </a:rPr>
            </a:br>
            <a:r>
              <a:rPr lang="pl-PL" dirty="0">
                <a:latin typeface="+mj-lt"/>
              </a:rPr>
              <a:t>punktu Curie, ale również</a:t>
            </a:r>
            <a:br>
              <a:rPr lang="pl-PL" dirty="0">
                <a:latin typeface="+mj-lt"/>
              </a:rPr>
            </a:br>
            <a:r>
              <a:rPr lang="pl-PL" dirty="0">
                <a:latin typeface="+mj-lt"/>
              </a:rPr>
              <a:t>dynamika spadku momentu</a:t>
            </a:r>
            <a:br>
              <a:rPr lang="pl-PL" dirty="0">
                <a:latin typeface="+mj-lt"/>
              </a:rPr>
            </a:br>
            <a:r>
              <a:rPr lang="pl-PL" dirty="0">
                <a:latin typeface="+mj-lt"/>
              </a:rPr>
              <a:t>magnetycznego</a:t>
            </a:r>
            <a:r>
              <a:rPr lang="pl-PL" sz="2000" i="1" dirty="0">
                <a:latin typeface="+mj-lt"/>
                <a:ea typeface="Cambria Math" panose="02040503050406030204" pitchFamily="18" charset="0"/>
              </a:rPr>
              <a:t>⇒ przenikalności</a:t>
            </a:r>
          </a:p>
          <a:p>
            <a:r>
              <a:rPr lang="pl-PL" dirty="0">
                <a:latin typeface="+mj-lt"/>
                <a:ea typeface="Cambria Math" panose="02040503050406030204" pitchFamily="18" charset="0"/>
              </a:rPr>
              <a:t>Im bardziej dynamiczna zmiana  przenikalności w funkcji temperatury, tym bardziej </a:t>
            </a:r>
            <a:r>
              <a:rPr lang="pl-PL" dirty="0" err="1">
                <a:latin typeface="+mj-lt"/>
                <a:ea typeface="Cambria Math" panose="02040503050406030204" pitchFamily="18" charset="0"/>
              </a:rPr>
              <a:t>gwłatowniej</a:t>
            </a:r>
            <a:r>
              <a:rPr lang="pl-PL" dirty="0">
                <a:latin typeface="+mj-lt"/>
                <a:ea typeface="Cambria Math" panose="02040503050406030204" pitchFamily="18" charset="0"/>
              </a:rPr>
              <a:t> musi odpowiedzieć skok prądu, związany z zasadą zachowania energii.</a:t>
            </a:r>
            <a:endParaRPr lang="pl-P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5471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EBE15-1928-B831-60C7-29995A8BB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68E161-FA3A-A9A6-550A-84FDAF6C3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6" y="-548726"/>
            <a:ext cx="11496600" cy="1137511"/>
          </a:xfrm>
        </p:spPr>
        <p:txBody>
          <a:bodyPr>
            <a:normAutofit/>
          </a:bodyPr>
          <a:lstStyle/>
          <a:p>
            <a:r>
              <a:rPr lang="pl-PL" b="1"/>
              <a:t>Łuk elektryczny ma charakter indukcyjny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ymbol zastępczy zawartości 3">
                <a:extLst>
                  <a:ext uri="{FF2B5EF4-FFF2-40B4-BE49-F238E27FC236}">
                    <a16:creationId xmlns:a16="http://schemas.microsoft.com/office/drawing/2014/main" id="{84A97985-8635-66D9-CA67-58BB1F0A0A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12276" y="2774090"/>
                <a:ext cx="3634478" cy="36388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0.2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𝑙𝑛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num>
                            <m:den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br>
                  <a:rPr lang="pl-PL" i="1"/>
                </a:br>
                <a:r>
                  <a:rPr lang="pl-PL" i="1"/>
                  <a:t>	</a:t>
                </a: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pl-PL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-indukcyjność </a:t>
                </a:r>
                <a14:m>
                  <m:oMath xmlns:m="http://schemas.openxmlformats.org/officeDocument/2006/math">
                    <m:r>
                      <a:rPr lang="pl-P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[µ</m:t>
                    </m:r>
                    <m:r>
                      <m:rPr>
                        <m:sty m:val="p"/>
                      </m:rPr>
                      <a:rPr lang="pl-PL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pl-P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pl-PL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pl-PL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	l-długość [mm]</a:t>
                </a:r>
              </a:p>
              <a:p>
                <a:pPr marL="0" indent="0">
                  <a:buNone/>
                </a:pPr>
                <a:r>
                  <a:rPr lang="pl-PL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	d-średnica [mm]</a:t>
                </a:r>
              </a:p>
              <a:p>
                <a:pPr marL="0" indent="0">
                  <a:buNone/>
                </a:pPr>
                <a:endParaRPr lang="pl-PL" i="1"/>
              </a:p>
            </p:txBody>
          </p:sp>
        </mc:Choice>
        <mc:Fallback xmlns="">
          <p:sp>
            <p:nvSpPr>
              <p:cNvPr id="4" name="Symbol zastępczy zawartości 3">
                <a:extLst>
                  <a:ext uri="{FF2B5EF4-FFF2-40B4-BE49-F238E27FC236}">
                    <a16:creationId xmlns:a16="http://schemas.microsoft.com/office/drawing/2014/main" id="{84A97985-8635-66D9-CA67-58BB1F0A0A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12276" y="2774090"/>
                <a:ext cx="3634478" cy="363887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awartość — symbol zastępczy 2">
            <a:extLst>
              <a:ext uri="{FF2B5EF4-FFF2-40B4-BE49-F238E27FC236}">
                <a16:creationId xmlns:a16="http://schemas.microsoft.com/office/drawing/2014/main" id="{7B115D2C-B3A6-FB8B-9538-39532221A3A2}"/>
              </a:ext>
            </a:extLst>
          </p:cNvPr>
          <p:cNvSpPr txBox="1">
            <a:spLocks/>
          </p:cNvSpPr>
          <p:nvPr/>
        </p:nvSpPr>
        <p:spPr>
          <a:xfrm>
            <a:off x="-13944" y="4401643"/>
            <a:ext cx="7698721" cy="2554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317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60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„Wielopoziomowym” podtrzymaniem prądu w układzie</a:t>
            </a:r>
          </a:p>
          <a:p>
            <a:r>
              <a:rPr lang="pl-PL"/>
              <a:t>Indukcyjność jak dla przewodu</a:t>
            </a:r>
          </a:p>
          <a:p>
            <a:r>
              <a:rPr lang="pl-PL"/>
              <a:t>Spawalnictwo – modelowanie kształtu prądu</a:t>
            </a:r>
          </a:p>
          <a:p>
            <a:r>
              <a:rPr lang="pl-PL"/>
              <a:t>Uwzględnienie przy specyficznych zabezpieczeniach …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E89F4911-F270-3070-505C-87FA56975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4952">
            <a:off x="-500364" y="-137725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D04657F7-6649-0FEE-55ED-EA4E182CCFEC}"/>
              </a:ext>
            </a:extLst>
          </p:cNvPr>
          <p:cNvGrpSpPr/>
          <p:nvPr/>
        </p:nvGrpSpPr>
        <p:grpSpPr>
          <a:xfrm rot="332360">
            <a:off x="2518152" y="757657"/>
            <a:ext cx="3568076" cy="1430946"/>
            <a:chOff x="-3408089" y="805541"/>
            <a:chExt cx="4360167" cy="1792647"/>
          </a:xfrm>
        </p:grpSpPr>
        <p:sp>
          <p:nvSpPr>
            <p:cNvPr id="7" name="Łuk 6">
              <a:extLst>
                <a:ext uri="{FF2B5EF4-FFF2-40B4-BE49-F238E27FC236}">
                  <a16:creationId xmlns:a16="http://schemas.microsoft.com/office/drawing/2014/main" id="{2161CC3D-BC46-AAE4-97C5-31947BC28FE5}"/>
                </a:ext>
              </a:extLst>
            </p:cNvPr>
            <p:cNvSpPr/>
            <p:nvPr/>
          </p:nvSpPr>
          <p:spPr>
            <a:xfrm rot="217334">
              <a:off x="-2722979" y="805541"/>
              <a:ext cx="1060992" cy="1220462"/>
            </a:xfrm>
            <a:prstGeom prst="arc">
              <a:avLst>
                <a:gd name="adj1" fmla="val 12017288"/>
                <a:gd name="adj2" fmla="val 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Łuk 8">
              <a:extLst>
                <a:ext uri="{FF2B5EF4-FFF2-40B4-BE49-F238E27FC236}">
                  <a16:creationId xmlns:a16="http://schemas.microsoft.com/office/drawing/2014/main" id="{81A626DC-5E1A-DBF7-C964-F204421B623C}"/>
                </a:ext>
              </a:extLst>
            </p:cNvPr>
            <p:cNvSpPr/>
            <p:nvPr/>
          </p:nvSpPr>
          <p:spPr>
            <a:xfrm rot="282437">
              <a:off x="-1700461" y="1094213"/>
              <a:ext cx="1060992" cy="1220462"/>
            </a:xfrm>
            <a:prstGeom prst="arc">
              <a:avLst>
                <a:gd name="adj1" fmla="val 12017288"/>
                <a:gd name="adj2" fmla="val 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Łuk 11">
              <a:extLst>
                <a:ext uri="{FF2B5EF4-FFF2-40B4-BE49-F238E27FC236}">
                  <a16:creationId xmlns:a16="http://schemas.microsoft.com/office/drawing/2014/main" id="{BA65F15E-EC68-0088-FE19-61C8DD58D693}"/>
                </a:ext>
              </a:extLst>
            </p:cNvPr>
            <p:cNvSpPr/>
            <p:nvPr/>
          </p:nvSpPr>
          <p:spPr>
            <a:xfrm rot="282437">
              <a:off x="-688738" y="1377726"/>
              <a:ext cx="1060992" cy="1220462"/>
            </a:xfrm>
            <a:prstGeom prst="arc">
              <a:avLst>
                <a:gd name="adj1" fmla="val 12017288"/>
                <a:gd name="adj2" fmla="val 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6" name="Łącznik prosty 15">
              <a:extLst>
                <a:ext uri="{FF2B5EF4-FFF2-40B4-BE49-F238E27FC236}">
                  <a16:creationId xmlns:a16="http://schemas.microsoft.com/office/drawing/2014/main" id="{EBA47CEC-9D13-421A-8641-5D6DB71E5CC4}"/>
                </a:ext>
              </a:extLst>
            </p:cNvPr>
            <p:cNvCxnSpPr/>
            <p:nvPr/>
          </p:nvCxnSpPr>
          <p:spPr>
            <a:xfrm flipH="1" flipV="1">
              <a:off x="-3408089" y="1052736"/>
              <a:ext cx="754588" cy="14401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>
              <a:extLst>
                <a:ext uri="{FF2B5EF4-FFF2-40B4-BE49-F238E27FC236}">
                  <a16:creationId xmlns:a16="http://schemas.microsoft.com/office/drawing/2014/main" id="{E487BB77-0C38-EC82-92F6-99E7DDF9F1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4131" y="2027620"/>
              <a:ext cx="597947" cy="29075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Prostokąt 4">
            <a:extLst>
              <a:ext uri="{FF2B5EF4-FFF2-40B4-BE49-F238E27FC236}">
                <a16:creationId xmlns:a16="http://schemas.microsoft.com/office/drawing/2014/main" id="{67A2B0E7-36C9-DAF6-FFE4-A858F8159F16}"/>
              </a:ext>
            </a:extLst>
          </p:cNvPr>
          <p:cNvSpPr/>
          <p:nvPr/>
        </p:nvSpPr>
        <p:spPr>
          <a:xfrm>
            <a:off x="1324800" y="3240000"/>
            <a:ext cx="1360800" cy="2736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FA17BC7D-4E49-03C2-2A81-705EBF6A3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087" y="1169641"/>
            <a:ext cx="4052856" cy="298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0250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2C9BC-7781-9D2A-8138-2CF103C25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3B5127-792D-FA27-B5E2-60E8BE08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7" y="-467139"/>
            <a:ext cx="9144000" cy="1143000"/>
          </a:xfrm>
        </p:spPr>
        <p:txBody>
          <a:bodyPr rtlCol="0"/>
          <a:lstStyle/>
          <a:p>
            <a:pPr rtl="0"/>
            <a:r>
              <a:rPr lang="pl-PL" b="1" dirty="0"/>
              <a:t>Odgromnik Gazowy (GDT)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3419FADF-20CB-AFD5-08F7-9D95648E2C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571" y="834315"/>
            <a:ext cx="8107270" cy="4771236"/>
          </a:xfrm>
        </p:spPr>
        <p:txBody>
          <a:bodyPr rtlCol="0"/>
          <a:lstStyle/>
          <a:p>
            <a:pPr rtl="0"/>
            <a:r>
              <a:rPr lang="pl-PL"/>
              <a:t>Podstawowy element zabezpieczający, o niesamowicie szerokim i mało rozpropagowanych właściwościach,  </a:t>
            </a:r>
          </a:p>
          <a:p>
            <a:pPr rtl="0"/>
            <a:r>
              <a:rPr lang="pl-PL"/>
              <a:t>Obszar ujemnej rezystancji dynamicznej – wzmacniacz, oscylator.</a:t>
            </a:r>
          </a:p>
          <a:p>
            <a:pPr rtl="0"/>
            <a:r>
              <a:rPr lang="pl-PL"/>
              <a:t>Element łączący termodynamikę, technikę plazmową oraz teorię obwodów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BC1F29CB-CFE0-EFD8-3494-7F5EDD5DE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630" y="-215790"/>
            <a:ext cx="2518344" cy="251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BDFA4595-F577-14C3-904F-352E7F9AA0BE}"/>
              </a:ext>
            </a:extLst>
          </p:cNvPr>
          <p:cNvGrpSpPr/>
          <p:nvPr/>
        </p:nvGrpSpPr>
        <p:grpSpPr>
          <a:xfrm>
            <a:off x="319545" y="2880360"/>
            <a:ext cx="7764933" cy="3642360"/>
            <a:chOff x="969894" y="1680673"/>
            <a:chExt cx="9579171" cy="5100660"/>
          </a:xfrm>
        </p:grpSpPr>
        <p:sp>
          <p:nvSpPr>
            <p:cNvPr id="9" name="Sześcian 8">
              <a:extLst>
                <a:ext uri="{FF2B5EF4-FFF2-40B4-BE49-F238E27FC236}">
                  <a16:creationId xmlns:a16="http://schemas.microsoft.com/office/drawing/2014/main" id="{70656B37-BA99-02D4-4C1A-187A410A099E}"/>
                </a:ext>
              </a:extLst>
            </p:cNvPr>
            <p:cNvSpPr/>
            <p:nvPr/>
          </p:nvSpPr>
          <p:spPr>
            <a:xfrm>
              <a:off x="1641630" y="3297227"/>
              <a:ext cx="4716780" cy="2949159"/>
            </a:xfrm>
            <a:prstGeom prst="cube">
              <a:avLst/>
            </a:prstGeom>
            <a:noFill/>
            <a:ln w="539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Schemat blokowy: zestawienie 9">
              <a:extLst>
                <a:ext uri="{FF2B5EF4-FFF2-40B4-BE49-F238E27FC236}">
                  <a16:creationId xmlns:a16="http://schemas.microsoft.com/office/drawing/2014/main" id="{8A16BFEF-8D84-15C0-DB07-F473D2446FBA}"/>
                </a:ext>
              </a:extLst>
            </p:cNvPr>
            <p:cNvSpPr/>
            <p:nvPr/>
          </p:nvSpPr>
          <p:spPr>
            <a:xfrm rot="16200000">
              <a:off x="1098695" y="2215234"/>
              <a:ext cx="470108" cy="727710"/>
            </a:xfrm>
            <a:prstGeom prst="flowChartCollate">
              <a:avLst/>
            </a:prstGeom>
            <a:noFill/>
            <a:ln w="412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grpSp>
          <p:nvGrpSpPr>
            <p:cNvPr id="11" name="Grupa 10">
              <a:extLst>
                <a:ext uri="{FF2B5EF4-FFF2-40B4-BE49-F238E27FC236}">
                  <a16:creationId xmlns:a16="http://schemas.microsoft.com/office/drawing/2014/main" id="{5E395497-EEAC-D1DE-22C7-DB5E3E830D04}"/>
                </a:ext>
              </a:extLst>
            </p:cNvPr>
            <p:cNvGrpSpPr/>
            <p:nvPr/>
          </p:nvGrpSpPr>
          <p:grpSpPr>
            <a:xfrm>
              <a:off x="6591300" y="2765321"/>
              <a:ext cx="1179196" cy="985693"/>
              <a:chOff x="4720840" y="1924555"/>
              <a:chExt cx="1198411" cy="1233183"/>
            </a:xfrm>
          </p:grpSpPr>
          <p:sp>
            <p:nvSpPr>
              <p:cNvPr id="39" name="Schemat blokowy: dysk magnetyczny 38">
                <a:extLst>
                  <a:ext uri="{FF2B5EF4-FFF2-40B4-BE49-F238E27FC236}">
                    <a16:creationId xmlns:a16="http://schemas.microsoft.com/office/drawing/2014/main" id="{E2A6152E-786F-7CF8-A59A-EB058D37E969}"/>
                  </a:ext>
                </a:extLst>
              </p:cNvPr>
              <p:cNvSpPr/>
              <p:nvPr/>
            </p:nvSpPr>
            <p:spPr>
              <a:xfrm>
                <a:off x="4720840" y="2244532"/>
                <a:ext cx="1198411" cy="913206"/>
              </a:xfrm>
              <a:prstGeom prst="flowChartMagneticDisk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Schemat blokowy: dysk magnetyczny 39">
                <a:extLst>
                  <a:ext uri="{FF2B5EF4-FFF2-40B4-BE49-F238E27FC236}">
                    <a16:creationId xmlns:a16="http://schemas.microsoft.com/office/drawing/2014/main" id="{4DC70A83-96DC-0F02-B6B0-FCD934956CA5}"/>
                  </a:ext>
                </a:extLst>
              </p:cNvPr>
              <p:cNvSpPr/>
              <p:nvPr/>
            </p:nvSpPr>
            <p:spPr>
              <a:xfrm>
                <a:off x="4807154" y="1924555"/>
                <a:ext cx="184614" cy="470108"/>
              </a:xfrm>
              <a:prstGeom prst="flowChartMagneticDisk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Schemat blokowy: dysk magnetyczny 40">
                <a:extLst>
                  <a:ext uri="{FF2B5EF4-FFF2-40B4-BE49-F238E27FC236}">
                    <a16:creationId xmlns:a16="http://schemas.microsoft.com/office/drawing/2014/main" id="{6FD347A6-DF55-9AA9-393C-DB6A7683587C}"/>
                  </a:ext>
                </a:extLst>
              </p:cNvPr>
              <p:cNvSpPr/>
              <p:nvPr/>
            </p:nvSpPr>
            <p:spPr>
              <a:xfrm>
                <a:off x="5623208" y="1924555"/>
                <a:ext cx="184614" cy="470108"/>
              </a:xfrm>
              <a:prstGeom prst="flowChartMagneticDisk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2" name="Prostokąt: zaokrąglone rogi 11">
              <a:extLst>
                <a:ext uri="{FF2B5EF4-FFF2-40B4-BE49-F238E27FC236}">
                  <a16:creationId xmlns:a16="http://schemas.microsoft.com/office/drawing/2014/main" id="{D7930815-4D95-3F94-153A-F77D15E892AD}"/>
                </a:ext>
              </a:extLst>
            </p:cNvPr>
            <p:cNvSpPr/>
            <p:nvPr/>
          </p:nvSpPr>
          <p:spPr>
            <a:xfrm>
              <a:off x="1933288" y="4238603"/>
              <a:ext cx="3058480" cy="1872637"/>
            </a:xfrm>
            <a:prstGeom prst="roundRect">
              <a:avLst/>
            </a:prstGeom>
            <a:noFill/>
            <a:ln w="539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Owal 12">
              <a:extLst>
                <a:ext uri="{FF2B5EF4-FFF2-40B4-BE49-F238E27FC236}">
                  <a16:creationId xmlns:a16="http://schemas.microsoft.com/office/drawing/2014/main" id="{D062C36B-D55C-B61A-2FF5-F801F02F7E12}"/>
                </a:ext>
              </a:extLst>
            </p:cNvPr>
            <p:cNvSpPr/>
            <p:nvPr/>
          </p:nvSpPr>
          <p:spPr>
            <a:xfrm>
              <a:off x="5278117" y="4733392"/>
              <a:ext cx="232779" cy="250994"/>
            </a:xfrm>
            <a:prstGeom prst="ellipse">
              <a:avLst/>
            </a:prstGeom>
            <a:ln w="539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54FE6EED-55CC-D05B-A7F8-809F2D0B44D2}"/>
                </a:ext>
              </a:extLst>
            </p:cNvPr>
            <p:cNvSpPr/>
            <p:nvPr/>
          </p:nvSpPr>
          <p:spPr>
            <a:xfrm>
              <a:off x="5279130" y="5484331"/>
              <a:ext cx="232779" cy="250994"/>
            </a:xfrm>
            <a:prstGeom prst="ellipse">
              <a:avLst/>
            </a:prstGeom>
            <a:ln w="539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: ścięte rogi u góry 14">
              <a:extLst>
                <a:ext uri="{FF2B5EF4-FFF2-40B4-BE49-F238E27FC236}">
                  <a16:creationId xmlns:a16="http://schemas.microsoft.com/office/drawing/2014/main" id="{1B8EA189-11FB-D32C-2867-B1557AC3C874}"/>
                </a:ext>
              </a:extLst>
            </p:cNvPr>
            <p:cNvSpPr/>
            <p:nvPr/>
          </p:nvSpPr>
          <p:spPr>
            <a:xfrm>
              <a:off x="2592345" y="2872740"/>
              <a:ext cx="246849" cy="895174"/>
            </a:xfrm>
            <a:prstGeom prst="snip2SameRect">
              <a:avLst/>
            </a:prstGeom>
            <a:noFill/>
            <a:ln w="539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: ścięte rogi u góry 15">
              <a:extLst>
                <a:ext uri="{FF2B5EF4-FFF2-40B4-BE49-F238E27FC236}">
                  <a16:creationId xmlns:a16="http://schemas.microsoft.com/office/drawing/2014/main" id="{CD248FF7-E589-FB67-17AC-7E0B378A3A49}"/>
                </a:ext>
              </a:extLst>
            </p:cNvPr>
            <p:cNvSpPr/>
            <p:nvPr/>
          </p:nvSpPr>
          <p:spPr>
            <a:xfrm>
              <a:off x="3847026" y="2862964"/>
              <a:ext cx="260015" cy="895175"/>
            </a:xfrm>
            <a:prstGeom prst="snip2SameRect">
              <a:avLst>
                <a:gd name="adj1" fmla="val 24609"/>
                <a:gd name="adj2" fmla="val 0"/>
              </a:avLst>
            </a:prstGeom>
            <a:noFill/>
            <a:ln w="539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7D4BA205-DCB8-E406-E38F-39FDB2220DA3}"/>
                </a:ext>
              </a:extLst>
            </p:cNvPr>
            <p:cNvGrpSpPr/>
            <p:nvPr/>
          </p:nvGrpSpPr>
          <p:grpSpPr>
            <a:xfrm>
              <a:off x="2418570" y="4444778"/>
              <a:ext cx="1882546" cy="1468237"/>
              <a:chOff x="2505725" y="4378616"/>
              <a:chExt cx="1198411" cy="1136637"/>
            </a:xfrm>
          </p:grpSpPr>
          <p:sp>
            <p:nvSpPr>
              <p:cNvPr id="36" name="Schemat blokowy: dysk magnetyczny 35">
                <a:extLst>
                  <a:ext uri="{FF2B5EF4-FFF2-40B4-BE49-F238E27FC236}">
                    <a16:creationId xmlns:a16="http://schemas.microsoft.com/office/drawing/2014/main" id="{F7C561D0-3E23-970C-D811-7FCF068DA4D9}"/>
                  </a:ext>
                </a:extLst>
              </p:cNvPr>
              <p:cNvSpPr/>
              <p:nvPr/>
            </p:nvSpPr>
            <p:spPr>
              <a:xfrm>
                <a:off x="2505725" y="4602047"/>
                <a:ext cx="1198411" cy="913206"/>
              </a:xfrm>
              <a:prstGeom prst="flowChartMagneticDisk">
                <a:avLst/>
              </a:prstGeom>
              <a:noFill/>
              <a:ln w="539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Schemat blokowy: dysk magnetyczny 36">
                <a:extLst>
                  <a:ext uri="{FF2B5EF4-FFF2-40B4-BE49-F238E27FC236}">
                    <a16:creationId xmlns:a16="http://schemas.microsoft.com/office/drawing/2014/main" id="{B7552720-EF04-39B9-2EFC-114EA8902349}"/>
                  </a:ext>
                </a:extLst>
              </p:cNvPr>
              <p:cNvSpPr/>
              <p:nvPr/>
            </p:nvSpPr>
            <p:spPr>
              <a:xfrm>
                <a:off x="2592039" y="4390419"/>
                <a:ext cx="174477" cy="361759"/>
              </a:xfrm>
              <a:prstGeom prst="flowChartMagneticDisk">
                <a:avLst/>
              </a:prstGeom>
              <a:noFill/>
              <a:ln w="539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8" name="Schemat blokowy: dysk magnetyczny 37">
                <a:extLst>
                  <a:ext uri="{FF2B5EF4-FFF2-40B4-BE49-F238E27FC236}">
                    <a16:creationId xmlns:a16="http://schemas.microsoft.com/office/drawing/2014/main" id="{D7443275-486C-4C2A-5FB4-B14D8FAFBAC8}"/>
                  </a:ext>
                </a:extLst>
              </p:cNvPr>
              <p:cNvSpPr/>
              <p:nvPr/>
            </p:nvSpPr>
            <p:spPr>
              <a:xfrm>
                <a:off x="3399140" y="4378616"/>
                <a:ext cx="174477" cy="361759"/>
              </a:xfrm>
              <a:prstGeom prst="flowChartMagneticDisk">
                <a:avLst/>
              </a:prstGeom>
              <a:noFill/>
              <a:ln w="539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80AEACB8-7BBD-051D-88D0-F145879CFE01}"/>
                </a:ext>
              </a:extLst>
            </p:cNvPr>
            <p:cNvCxnSpPr/>
            <p:nvPr/>
          </p:nvCxnSpPr>
          <p:spPr>
            <a:xfrm>
              <a:off x="5158740" y="4024008"/>
              <a:ext cx="0" cy="2222378"/>
            </a:xfrm>
            <a:prstGeom prst="line">
              <a:avLst/>
            </a:prstGeom>
            <a:ln w="539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wal 18">
              <a:extLst>
                <a:ext uri="{FF2B5EF4-FFF2-40B4-BE49-F238E27FC236}">
                  <a16:creationId xmlns:a16="http://schemas.microsoft.com/office/drawing/2014/main" id="{3E6D5ED6-73D8-3A0E-9866-83A9CACF0F0A}"/>
                </a:ext>
              </a:extLst>
            </p:cNvPr>
            <p:cNvSpPr/>
            <p:nvPr/>
          </p:nvSpPr>
          <p:spPr>
            <a:xfrm>
              <a:off x="6770104" y="4642350"/>
              <a:ext cx="1000392" cy="985693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Owal 19">
              <a:extLst>
                <a:ext uri="{FF2B5EF4-FFF2-40B4-BE49-F238E27FC236}">
                  <a16:creationId xmlns:a16="http://schemas.microsoft.com/office/drawing/2014/main" id="{E1D8B0F9-6A8D-ECFC-05AA-9EBD0A8498C8}"/>
                </a:ext>
              </a:extLst>
            </p:cNvPr>
            <p:cNvSpPr/>
            <p:nvPr/>
          </p:nvSpPr>
          <p:spPr>
            <a:xfrm>
              <a:off x="7328598" y="4650437"/>
              <a:ext cx="1000392" cy="985693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1" name="Łącznik prosty ze strzałką 20">
              <a:extLst>
                <a:ext uri="{FF2B5EF4-FFF2-40B4-BE49-F238E27FC236}">
                  <a16:creationId xmlns:a16="http://schemas.microsoft.com/office/drawing/2014/main" id="{147556C5-4017-FF9D-8F8B-2FBB4B1FE5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7379" y="4473429"/>
              <a:ext cx="1122570" cy="1263234"/>
            </a:xfrm>
            <a:prstGeom prst="straightConnector1">
              <a:avLst/>
            </a:prstGeom>
            <a:ln w="25400" cap="rnd">
              <a:headEnd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: łamany 21">
              <a:extLst>
                <a:ext uri="{FF2B5EF4-FFF2-40B4-BE49-F238E27FC236}">
                  <a16:creationId xmlns:a16="http://schemas.microsoft.com/office/drawing/2014/main" id="{9D55FFB9-107C-4965-74B2-19E476175A56}"/>
                </a:ext>
              </a:extLst>
            </p:cNvPr>
            <p:cNvCxnSpPr>
              <a:cxnSpLocks/>
              <a:stCxn id="10" idx="2"/>
              <a:endCxn id="15" idx="3"/>
            </p:cNvCxnSpPr>
            <p:nvPr/>
          </p:nvCxnSpPr>
          <p:spPr>
            <a:xfrm>
              <a:off x="1697604" y="2579089"/>
              <a:ext cx="1018166" cy="293651"/>
            </a:xfrm>
            <a:prstGeom prst="bentConnector2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Łącznik: łamany 22">
              <a:extLst>
                <a:ext uri="{FF2B5EF4-FFF2-40B4-BE49-F238E27FC236}">
                  <a16:creationId xmlns:a16="http://schemas.microsoft.com/office/drawing/2014/main" id="{BA170775-1EBF-DBDD-2BEE-ACF48F5218B9}"/>
                </a:ext>
              </a:extLst>
            </p:cNvPr>
            <p:cNvCxnSpPr>
              <a:stCxn id="19" idx="2"/>
            </p:cNvCxnSpPr>
            <p:nvPr/>
          </p:nvCxnSpPr>
          <p:spPr>
            <a:xfrm rot="10800000" flipV="1">
              <a:off x="6358410" y="5135196"/>
              <a:ext cx="411694" cy="683"/>
            </a:xfrm>
            <a:prstGeom prst="bentConnector3">
              <a:avLst/>
            </a:prstGeom>
            <a:ln w="539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: łamany 23">
              <a:extLst>
                <a:ext uri="{FF2B5EF4-FFF2-40B4-BE49-F238E27FC236}">
                  <a16:creationId xmlns:a16="http://schemas.microsoft.com/office/drawing/2014/main" id="{A0FC3901-2DC9-D0EC-143D-6C5B1A1519FC}"/>
                </a:ext>
              </a:extLst>
            </p:cNvPr>
            <p:cNvCxnSpPr>
              <a:stCxn id="16" idx="3"/>
              <a:endCxn id="40" idx="1"/>
            </p:cNvCxnSpPr>
            <p:nvPr/>
          </p:nvCxnSpPr>
          <p:spPr>
            <a:xfrm rot="5400000" flipH="1" flipV="1">
              <a:off x="5323224" y="1419132"/>
              <a:ext cx="97643" cy="2790023"/>
            </a:xfrm>
            <a:prstGeom prst="bentConnector3">
              <a:avLst>
                <a:gd name="adj1" fmla="val 334118"/>
              </a:avLst>
            </a:prstGeom>
            <a:ln w="539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E0B1EB1D-A794-A53C-AFAA-0D0EBAC24C51}"/>
                </a:ext>
              </a:extLst>
            </p:cNvPr>
            <p:cNvCxnSpPr>
              <a:cxnSpLocks/>
              <a:stCxn id="37" idx="1"/>
            </p:cNvCxnSpPr>
            <p:nvPr/>
          </p:nvCxnSpPr>
          <p:spPr>
            <a:xfrm flipV="1">
              <a:off x="2691198" y="4225202"/>
              <a:ext cx="0" cy="234824"/>
            </a:xfrm>
            <a:prstGeom prst="line">
              <a:avLst/>
            </a:prstGeom>
            <a:ln w="539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Łącznik prosty 25">
              <a:extLst>
                <a:ext uri="{FF2B5EF4-FFF2-40B4-BE49-F238E27FC236}">
                  <a16:creationId xmlns:a16="http://schemas.microsoft.com/office/drawing/2014/main" id="{7B4C3369-0F42-65C8-B867-758C602EBF68}"/>
                </a:ext>
              </a:extLst>
            </p:cNvPr>
            <p:cNvCxnSpPr>
              <a:cxnSpLocks/>
              <a:stCxn id="38" idx="1"/>
            </p:cNvCxnSpPr>
            <p:nvPr/>
          </p:nvCxnSpPr>
          <p:spPr>
            <a:xfrm flipV="1">
              <a:off x="3959047" y="4238603"/>
              <a:ext cx="0" cy="206175"/>
            </a:xfrm>
            <a:prstGeom prst="line">
              <a:avLst/>
            </a:prstGeom>
            <a:ln w="539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24B4E3E5-0666-0C2D-F8BE-BB63C0DCAFF1}"/>
                </a:ext>
              </a:extLst>
            </p:cNvPr>
            <p:cNvSpPr/>
            <p:nvPr/>
          </p:nvSpPr>
          <p:spPr>
            <a:xfrm>
              <a:off x="2108785" y="1680673"/>
              <a:ext cx="526664" cy="567226"/>
            </a:xfrm>
            <a:prstGeom prst="ellipse">
              <a:avLst/>
            </a:prstGeom>
            <a:noFill/>
            <a:ln w="349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843C675E-4E11-0430-9885-1B1E2C972D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2117" y="2249882"/>
              <a:ext cx="0" cy="31242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Łącznik prosty ze strzałką 28">
              <a:extLst>
                <a:ext uri="{FF2B5EF4-FFF2-40B4-BE49-F238E27FC236}">
                  <a16:creationId xmlns:a16="http://schemas.microsoft.com/office/drawing/2014/main" id="{B3E77AA6-CF66-57FA-2E8C-D2241474A4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21230" y="1817778"/>
              <a:ext cx="270510" cy="321318"/>
            </a:xfrm>
            <a:prstGeom prst="straightConnector1">
              <a:avLst/>
            </a:prstGeom>
            <a:ln w="22225" cap="rnd">
              <a:headEnd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Strzałka: wygięta 29">
              <a:extLst>
                <a:ext uri="{FF2B5EF4-FFF2-40B4-BE49-F238E27FC236}">
                  <a16:creationId xmlns:a16="http://schemas.microsoft.com/office/drawing/2014/main" id="{AA5E1F4D-2A94-D992-24C0-7E7DBC6DC2D8}"/>
                </a:ext>
              </a:extLst>
            </p:cNvPr>
            <p:cNvSpPr/>
            <p:nvPr/>
          </p:nvSpPr>
          <p:spPr>
            <a:xfrm rot="5400000" flipV="1">
              <a:off x="7677568" y="2296362"/>
              <a:ext cx="293650" cy="644269"/>
            </a:xfrm>
            <a:prstGeom prst="ben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31" name="pole tekstowe 30">
              <a:extLst>
                <a:ext uri="{FF2B5EF4-FFF2-40B4-BE49-F238E27FC236}">
                  <a16:creationId xmlns:a16="http://schemas.microsoft.com/office/drawing/2014/main" id="{89CC734B-A165-E854-4115-7DDB616F18F0}"/>
                </a:ext>
              </a:extLst>
            </p:cNvPr>
            <p:cNvSpPr txBox="1"/>
            <p:nvPr/>
          </p:nvSpPr>
          <p:spPr>
            <a:xfrm>
              <a:off x="6767057" y="5770166"/>
              <a:ext cx="2908194" cy="517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/>
              <a:r>
                <a:rPr lang="pl-PL"/>
                <a:t>Autotransformator</a:t>
              </a:r>
            </a:p>
          </p:txBody>
        </p:sp>
        <p:sp>
          <p:nvSpPr>
            <p:cNvPr id="32" name="pole tekstowe 31">
              <a:extLst>
                <a:ext uri="{FF2B5EF4-FFF2-40B4-BE49-F238E27FC236}">
                  <a16:creationId xmlns:a16="http://schemas.microsoft.com/office/drawing/2014/main" id="{8B67FF84-3FD1-E050-DDB9-CD2ADC1CBA51}"/>
                </a:ext>
              </a:extLst>
            </p:cNvPr>
            <p:cNvSpPr txBox="1"/>
            <p:nvPr/>
          </p:nvSpPr>
          <p:spPr>
            <a:xfrm>
              <a:off x="7954632" y="2942329"/>
              <a:ext cx="2594433" cy="1293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/>
              <a:r>
                <a:rPr lang="pl-PL"/>
                <a:t>Ogólne przygotowanie gazu</a:t>
              </a:r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A00C1709-6DF9-8B7A-C41B-A11ECED37EE6}"/>
                </a:ext>
              </a:extLst>
            </p:cNvPr>
            <p:cNvSpPr txBox="1"/>
            <p:nvPr/>
          </p:nvSpPr>
          <p:spPr>
            <a:xfrm>
              <a:off x="1035750" y="6412001"/>
              <a:ext cx="23709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/>
              <a:r>
                <a:rPr lang="pl-PL"/>
                <a:t>Mikrofalówka</a:t>
              </a:r>
            </a:p>
          </p:txBody>
        </p:sp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id="{701A83EB-93DD-C93A-14E6-15850EE88FEA}"/>
                </a:ext>
              </a:extLst>
            </p:cNvPr>
            <p:cNvSpPr txBox="1"/>
            <p:nvPr/>
          </p:nvSpPr>
          <p:spPr>
            <a:xfrm>
              <a:off x="4305271" y="2019009"/>
              <a:ext cx="18720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/>
              <a:r>
                <a:rPr lang="pl-PL"/>
                <a:t>Mieszanka gazu</a:t>
              </a:r>
            </a:p>
          </p:txBody>
        </p:sp>
        <p:sp>
          <p:nvSpPr>
            <p:cNvPr id="35" name="Owal 34">
              <a:extLst>
                <a:ext uri="{FF2B5EF4-FFF2-40B4-BE49-F238E27FC236}">
                  <a16:creationId xmlns:a16="http://schemas.microsoft.com/office/drawing/2014/main" id="{57E7AA25-4433-9A50-63F4-0A230A439093}"/>
                </a:ext>
              </a:extLst>
            </p:cNvPr>
            <p:cNvSpPr/>
            <p:nvPr/>
          </p:nvSpPr>
          <p:spPr>
            <a:xfrm>
              <a:off x="2613009" y="5197321"/>
              <a:ext cx="1471592" cy="445695"/>
            </a:xfrm>
            <a:prstGeom prst="ellipse">
              <a:avLst/>
            </a:prstGeom>
            <a:gradFill flip="none" rotWithShape="1">
              <a:gsLst>
                <a:gs pos="34000">
                  <a:schemeClr val="accent4">
                    <a:lumMod val="51000"/>
                    <a:alpha val="92000"/>
                  </a:schemeClr>
                </a:gs>
                <a:gs pos="60000">
                  <a:schemeClr val="accent4">
                    <a:lumMod val="75000"/>
                  </a:schemeClr>
                </a:gs>
                <a:gs pos="99804">
                  <a:srgbClr val="84478E"/>
                </a:gs>
                <a:gs pos="99609">
                  <a:srgbClr val="84478E"/>
                </a:gs>
                <a:gs pos="99218">
                  <a:srgbClr val="84478E"/>
                </a:gs>
                <a:gs pos="98437">
                  <a:srgbClr val="84478E"/>
                </a:gs>
                <a:gs pos="96875">
                  <a:srgbClr val="85478F"/>
                </a:gs>
                <a:gs pos="93750">
                  <a:srgbClr val="864890"/>
                </a:gs>
                <a:gs pos="77000">
                  <a:srgbClr val="884992"/>
                </a:gs>
                <a:gs pos="100000">
                  <a:schemeClr val="accent4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B3B8093F-36B2-13C0-A5E3-E98E9C759466}"/>
              </a:ext>
            </a:extLst>
          </p:cNvPr>
          <p:cNvSpPr txBox="1"/>
          <p:nvPr/>
        </p:nvSpPr>
        <p:spPr>
          <a:xfrm>
            <a:off x="2484120" y="6265088"/>
            <a:ext cx="2227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pl-PL"/>
              <a:t>Plazma mikrofalowa</a:t>
            </a:r>
          </a:p>
        </p:txBody>
      </p:sp>
      <p:sp>
        <p:nvSpPr>
          <p:cNvPr id="46" name="Zawartość — symbol zastępczy 2">
            <a:extLst>
              <a:ext uri="{FF2B5EF4-FFF2-40B4-BE49-F238E27FC236}">
                <a16:creationId xmlns:a16="http://schemas.microsoft.com/office/drawing/2014/main" id="{53664378-25C5-83FE-6E28-A398E926A958}"/>
              </a:ext>
            </a:extLst>
          </p:cNvPr>
          <p:cNvSpPr txBox="1">
            <a:spLocks/>
          </p:cNvSpPr>
          <p:nvPr/>
        </p:nvSpPr>
        <p:spPr>
          <a:xfrm>
            <a:off x="7762629" y="2869783"/>
            <a:ext cx="4278341" cy="3968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317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60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Zabezpieczenie nie tylko przepięciowe ale po dostrojeniu, również przed promieniowaniem EM</a:t>
            </a:r>
          </a:p>
          <a:p>
            <a:r>
              <a:rPr lang="pl-PL" dirty="0"/>
              <a:t>Fala EM oddziałuje z gazem wew. GDT (podobnie jak eksperymenty ze świeczką w kuchence mikrofalowej)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D997FF9-0A51-EBC7-E35C-C44DC5E06303}"/>
              </a:ext>
            </a:extLst>
          </p:cNvPr>
          <p:cNvSpPr txBox="1"/>
          <p:nvPr/>
        </p:nvSpPr>
        <p:spPr>
          <a:xfrm>
            <a:off x="4588497" y="6597505"/>
            <a:ext cx="8490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10.1109/ACCESS.2021.3103421Response </a:t>
            </a:r>
            <a:r>
              <a:rPr lang="pl-PL" sz="1200" dirty="0" err="1"/>
              <a:t>Characteristics</a:t>
            </a:r>
            <a:r>
              <a:rPr lang="pl-PL" sz="1200" dirty="0"/>
              <a:t> of </a:t>
            </a:r>
            <a:r>
              <a:rPr lang="pl-PL" sz="1200" dirty="0" err="1"/>
              <a:t>Gas</a:t>
            </a:r>
            <a:r>
              <a:rPr lang="pl-PL" sz="1200" dirty="0"/>
              <a:t> </a:t>
            </a:r>
            <a:r>
              <a:rPr lang="pl-PL" sz="1200" dirty="0" err="1"/>
              <a:t>Discharge</a:t>
            </a:r>
            <a:r>
              <a:rPr lang="pl-PL" sz="1200" dirty="0"/>
              <a:t> </a:t>
            </a:r>
            <a:r>
              <a:rPr lang="pl-PL" sz="1200" dirty="0" err="1"/>
              <a:t>Tube</a:t>
            </a:r>
            <a:r>
              <a:rPr lang="pl-PL" sz="1200" dirty="0"/>
              <a:t> to High-Power </a:t>
            </a:r>
            <a:r>
              <a:rPr lang="pl-PL" sz="1200" dirty="0" err="1"/>
              <a:t>Microwave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9051859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D139E3C3-3C1D-11AC-05A4-6B0A5EAE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135" y="4296402"/>
            <a:ext cx="10971543" cy="1143000"/>
          </a:xfrm>
        </p:spPr>
        <p:txBody>
          <a:bodyPr rtlCol="0">
            <a:noAutofit/>
          </a:bodyPr>
          <a:lstStyle/>
          <a:p>
            <a:pPr algn="ctr" rtl="0"/>
            <a:r>
              <a:rPr lang="pl-PL" sz="7200" b="1"/>
              <a:t>DZIĘKUJĘ ZA UWAGĘ !</a:t>
            </a:r>
            <a:br>
              <a:rPr lang="pl-PL" sz="7200" b="1"/>
            </a:br>
            <a:br>
              <a:rPr lang="pl-PL" sz="7200" b="1"/>
            </a:br>
            <a:br>
              <a:rPr lang="pl-PL" sz="7200" b="1"/>
            </a:br>
            <a:r>
              <a:rPr lang="pl-PL" sz="7200" b="1"/>
              <a:t>Pytania?</a:t>
            </a:r>
          </a:p>
        </p:txBody>
      </p:sp>
    </p:spTree>
    <p:extLst>
      <p:ext uri="{BB962C8B-B14F-4D97-AF65-F5344CB8AC3E}">
        <p14:creationId xmlns:p14="http://schemas.microsoft.com/office/powerpoint/2010/main" val="3746228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EDE745-28E4-6170-9106-136D0718D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6" y="0"/>
            <a:ext cx="9144000" cy="596858"/>
          </a:xfrm>
        </p:spPr>
        <p:txBody>
          <a:bodyPr>
            <a:noAutofit/>
          </a:bodyPr>
          <a:lstStyle/>
          <a:p>
            <a:r>
              <a:rPr lang="pl-PL" b="1" dirty="0">
                <a:latin typeface="Avenir Next LT Pro Light" panose="020B0304020202020204" pitchFamily="34" charset="-18"/>
              </a:rPr>
              <a:t>Trochę o mnie</a:t>
            </a:r>
            <a:endParaRPr lang="pl-PL" i="1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CACE7E3-0146-5688-9EA8-67E860BC3944}"/>
              </a:ext>
            </a:extLst>
          </p:cNvPr>
          <p:cNvSpPr txBox="1"/>
          <p:nvPr/>
        </p:nvSpPr>
        <p:spPr>
          <a:xfrm>
            <a:off x="33576" y="5342290"/>
            <a:ext cx="67381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0" i="1" dirty="0">
                <a:solidFill>
                  <a:srgbClr val="ECECEC"/>
                </a:solidFill>
                <a:effectLst/>
                <a:latin typeface="Avenir Next LT Pro Light" panose="020B0304020202020204" pitchFamily="34" charset="-18"/>
              </a:rPr>
              <a:t>„Jeżeli nie potrafisz czegoś prosto wyjaśnić – </a:t>
            </a:r>
            <a:r>
              <a:rPr lang="pl-PL" sz="2800" b="0" i="1" dirty="0">
                <a:solidFill>
                  <a:srgbClr val="FFFFFF"/>
                </a:solidFill>
                <a:effectLst/>
                <a:latin typeface="Avenir Next LT Pro Light" panose="020B0304020202020204" pitchFamily="34" charset="-18"/>
              </a:rPr>
              <a:t>to znaczy, że niewystarczająco to rozumiesz</a:t>
            </a:r>
            <a:r>
              <a:rPr lang="pl-PL" sz="2800" b="0" i="1" dirty="0">
                <a:solidFill>
                  <a:srgbClr val="ECECEC"/>
                </a:solidFill>
                <a:effectLst/>
                <a:latin typeface="Avenir Next LT Pro Light" panose="020B0304020202020204" pitchFamily="34" charset="-18"/>
              </a:rPr>
              <a:t>.” </a:t>
            </a:r>
            <a:r>
              <a:rPr lang="pl-PL" sz="2800" b="0" dirty="0">
                <a:solidFill>
                  <a:srgbClr val="ECECEC"/>
                </a:solidFill>
                <a:effectLst/>
                <a:latin typeface="Avenir Next LT Pro Light" panose="020B0304020202020204" pitchFamily="34" charset="-18"/>
              </a:rPr>
              <a:t>– Albert Einstein</a:t>
            </a:r>
            <a:r>
              <a:rPr lang="pl-PL" sz="2800" b="0" i="1" dirty="0">
                <a:solidFill>
                  <a:srgbClr val="ECECEC"/>
                </a:solidFill>
                <a:effectLst/>
                <a:latin typeface="Avenir Next LT Pro Light" panose="020B0304020202020204" pitchFamily="34" charset="-18"/>
              </a:rPr>
              <a:t>.</a:t>
            </a:r>
            <a:endParaRPr lang="pl-PL" sz="2800" i="1" dirty="0">
              <a:latin typeface="Avenir Next LT Pro Light" panose="020B0304020202020204" pitchFamily="34" charset="-18"/>
            </a:endParaRPr>
          </a:p>
        </p:txBody>
      </p:sp>
      <p:pic>
        <p:nvPicPr>
          <p:cNvPr id="5122" name="Picture 2" descr="Albert Einstein, Washington, D.C. - LOC's Public Domain Archive Public  Domain Search">
            <a:extLst>
              <a:ext uri="{FF2B5EF4-FFF2-40B4-BE49-F238E27FC236}">
                <a16:creationId xmlns:a16="http://schemas.microsoft.com/office/drawing/2014/main" id="{00D73CC0-D28A-6D9A-2A40-791174268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84" y="968043"/>
            <a:ext cx="6110784" cy="437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B838D64-21EE-D069-4BDD-DC59E026D0D0}"/>
              </a:ext>
            </a:extLst>
          </p:cNvPr>
          <p:cNvSpPr txBox="1"/>
          <p:nvPr/>
        </p:nvSpPr>
        <p:spPr>
          <a:xfrm>
            <a:off x="7103693" y="5471398"/>
            <a:ext cx="51544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i="1">
                <a:solidFill>
                  <a:srgbClr val="ECECEC"/>
                </a:solidFill>
                <a:effectLst/>
                <a:latin typeface="Avenir Next LT Pro Light" panose="020B0304020202020204" pitchFamily="34" charset="-18"/>
              </a:rPr>
              <a:t>„</a:t>
            </a:r>
            <a:r>
              <a:rPr lang="pl-PL" sz="2800" i="1">
                <a:latin typeface="Avenir Next LT Pro Light" panose="020B0304020202020204" pitchFamily="34" charset="-18"/>
              </a:rPr>
              <a:t> Czego nie potrafię stworzyć, tego nie potrafię zrozumieć</a:t>
            </a:r>
            <a:r>
              <a:rPr lang="pl-PL" sz="2800" i="1">
                <a:solidFill>
                  <a:srgbClr val="ECECEC"/>
                </a:solidFill>
                <a:effectLst/>
                <a:latin typeface="Avenir Next LT Pro Light" panose="020B0304020202020204" pitchFamily="34" charset="-18"/>
              </a:rPr>
              <a:t>.” </a:t>
            </a:r>
            <a:r>
              <a:rPr lang="pl-PL" sz="2800">
                <a:solidFill>
                  <a:srgbClr val="ECECEC"/>
                </a:solidFill>
                <a:effectLst/>
                <a:latin typeface="Avenir Next LT Pro Light" panose="020B0304020202020204" pitchFamily="34" charset="-18"/>
              </a:rPr>
              <a:t>– Richard Feynman.</a:t>
            </a:r>
            <a:endParaRPr lang="pl-PL" sz="2800">
              <a:latin typeface="Avenir Next LT Pro Light" panose="020B0304020202020204" pitchFamily="34" charset="-18"/>
            </a:endParaRPr>
          </a:p>
        </p:txBody>
      </p:sp>
      <p:pic>
        <p:nvPicPr>
          <p:cNvPr id="5124" name="Picture 4" descr="Richard Feynman 1959 - PICRYL - Public Domain Media Search Engine Public  Domain Search">
            <a:extLst>
              <a:ext uri="{FF2B5EF4-FFF2-40B4-BE49-F238E27FC236}">
                <a16:creationId xmlns:a16="http://schemas.microsoft.com/office/drawing/2014/main" id="{25CDCACF-6DC3-0CFE-737E-DDB0BE539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693" y="931482"/>
            <a:ext cx="4535713" cy="453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9553ADD-1E98-F3C9-45F1-9CC1FF3E9385}"/>
              </a:ext>
            </a:extLst>
          </p:cNvPr>
          <p:cNvSpPr txBox="1"/>
          <p:nvPr/>
        </p:nvSpPr>
        <p:spPr>
          <a:xfrm>
            <a:off x="139791" y="506378"/>
            <a:ext cx="6173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i="1" dirty="0">
                <a:solidFill>
                  <a:srgbClr val="92D050"/>
                </a:solidFill>
                <a:latin typeface="Avenir Next LT Pro Light" panose="020B0304020202020204" pitchFamily="34" charset="-18"/>
              </a:rPr>
              <a:t>geneza, motywacja</a:t>
            </a:r>
            <a:endParaRPr lang="pl-PL" sz="2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70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82C38-EC76-A312-D290-8DE036376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>
            <a:extLst>
              <a:ext uri="{FF2B5EF4-FFF2-40B4-BE49-F238E27FC236}">
                <a16:creationId xmlns:a16="http://schemas.microsoft.com/office/drawing/2014/main" id="{AC63D41D-C21F-8F48-2AB2-27E4F622E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38" y="-534490"/>
            <a:ext cx="9991309" cy="1143000"/>
          </a:xfrm>
        </p:spPr>
        <p:txBody>
          <a:bodyPr rtlCol="0"/>
          <a:lstStyle/>
          <a:p>
            <a:pPr rtl="0"/>
            <a:r>
              <a:rPr lang="pl-PL" b="1" dirty="0">
                <a:latin typeface="Avenir Next LT Pro Light" panose="020B0304020202020204" pitchFamily="34" charset="-18"/>
              </a:rPr>
              <a:t>Struktura „</a:t>
            </a:r>
            <a:r>
              <a:rPr lang="pl-PL" b="1" dirty="0" err="1">
                <a:latin typeface="Avenir Next LT Pro Light" panose="020B0304020202020204" pitchFamily="34" charset="-18"/>
              </a:rPr>
              <a:t>Iceberg</a:t>
            </a:r>
            <a:r>
              <a:rPr lang="pl-PL" b="1" dirty="0">
                <a:latin typeface="Avenir Next LT Pro Light" panose="020B0304020202020204" pitchFamily="34" charset="-18"/>
              </a:rPr>
              <a:t>” a umiejscowienie zjawiska</a:t>
            </a:r>
          </a:p>
        </p:txBody>
      </p:sp>
      <p:sp>
        <p:nvSpPr>
          <p:cNvPr id="14" name="Zawartość — symbol zastępczy 13">
            <a:extLst>
              <a:ext uri="{FF2B5EF4-FFF2-40B4-BE49-F238E27FC236}">
                <a16:creationId xmlns:a16="http://schemas.microsoft.com/office/drawing/2014/main" id="{B16E4F09-9391-9A72-E277-9027C8ED7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80" y="764704"/>
            <a:ext cx="8101749" cy="6617368"/>
          </a:xfrm>
        </p:spPr>
        <p:txBody>
          <a:bodyPr rtlCol="0">
            <a:normAutofit/>
          </a:bodyPr>
          <a:lstStyle/>
          <a:p>
            <a:pPr rtl="0"/>
            <a:r>
              <a:rPr lang="pl-PL" sz="2800">
                <a:latin typeface="Avenir Next LT Pro Light" panose="020B0304020202020204" pitchFamily="34" charset="-18"/>
              </a:rPr>
              <a:t>Popularny obecnie sposób opisu złożonych kwestii,</a:t>
            </a:r>
          </a:p>
          <a:p>
            <a:pPr rtl="0"/>
            <a:r>
              <a:rPr lang="pl-PL" sz="2800">
                <a:latin typeface="Avenir Next LT Pro Light" panose="020B0304020202020204" pitchFamily="34" charset="-18"/>
              </a:rPr>
              <a:t>Więcej jest materii, której nie widać,</a:t>
            </a:r>
          </a:p>
          <a:p>
            <a:pPr rtl="0"/>
            <a:r>
              <a:rPr lang="pl-PL" sz="2800">
                <a:latin typeface="Avenir Next LT Pro Light" panose="020B0304020202020204" pitchFamily="34" charset="-18"/>
              </a:rPr>
              <a:t>Zasada </a:t>
            </a:r>
            <a:r>
              <a:rPr lang="pl-PL" sz="2800" err="1">
                <a:latin typeface="Avenir Next LT Pro Light" panose="020B0304020202020204" pitchFamily="34" charset="-18"/>
              </a:rPr>
              <a:t>Pareto</a:t>
            </a:r>
            <a:r>
              <a:rPr lang="pl-PL" sz="2800">
                <a:latin typeface="Avenir Next LT Pro Light" panose="020B0304020202020204" pitchFamily="34" charset="-18"/>
              </a:rPr>
              <a:t>,</a:t>
            </a:r>
          </a:p>
          <a:p>
            <a:pPr rtl="0"/>
            <a:r>
              <a:rPr lang="pl-PL" sz="2800">
                <a:latin typeface="Avenir Next LT Pro Light" panose="020B0304020202020204" pitchFamily="34" charset="-18"/>
              </a:rPr>
              <a:t>Jeden inżynier powie „tak”, drugi „nie”</a:t>
            </a:r>
          </a:p>
          <a:p>
            <a:pPr rtl="0"/>
            <a:r>
              <a:rPr lang="pl-PL" sz="2800">
                <a:latin typeface="Avenir Next LT Pro Light" panose="020B0304020202020204" pitchFamily="34" charset="-18"/>
              </a:rPr>
              <a:t> Różny pogląd na umiejscowienie</a:t>
            </a:r>
            <a:br>
              <a:rPr lang="pl-PL" sz="2800">
                <a:latin typeface="Avenir Next LT Pro Light" panose="020B0304020202020204" pitchFamily="34" charset="-18"/>
              </a:rPr>
            </a:br>
            <a:r>
              <a:rPr lang="pl-PL" sz="2800">
                <a:latin typeface="Avenir Next LT Pro Light" panose="020B0304020202020204" pitchFamily="34" charset="-18"/>
              </a:rPr>
              <a:t>danego zjawiska, w zależności od</a:t>
            </a:r>
            <a:br>
              <a:rPr lang="pl-PL" sz="2800">
                <a:latin typeface="Avenir Next LT Pro Light" panose="020B0304020202020204" pitchFamily="34" charset="-18"/>
              </a:rPr>
            </a:br>
            <a:r>
              <a:rPr lang="pl-PL" sz="2800">
                <a:latin typeface="Avenir Next LT Pro Light" panose="020B0304020202020204" pitchFamily="34" charset="-18"/>
              </a:rPr>
              <a:t>doświadczenia, branży, wykształcenia etc.</a:t>
            </a:r>
          </a:p>
          <a:p>
            <a:pPr rtl="0"/>
            <a:r>
              <a:rPr lang="pl-PL" sz="2800">
                <a:latin typeface="Avenir Next LT Pro Light" panose="020B0304020202020204" pitchFamily="34" charset="-18"/>
              </a:rPr>
              <a:t>…stąd obiektywne przyporządkowanie jest niemożliwe, ale trzeba coś zaproponować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923FC7E-10B4-912A-046C-25F95C558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4498" y="3969077"/>
            <a:ext cx="2330913" cy="23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2E5C916-CAE3-1883-E517-FDDBB966F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2354" y="-68946"/>
            <a:ext cx="193821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460A98D-07EB-52CB-EC7A-AA43EC04EEDC}"/>
              </a:ext>
            </a:extLst>
          </p:cNvPr>
          <p:cNvSpPr txBox="1"/>
          <p:nvPr/>
        </p:nvSpPr>
        <p:spPr>
          <a:xfrm>
            <a:off x="7244926" y="6448222"/>
            <a:ext cx="6137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/>
              <a:t>„</a:t>
            </a:r>
            <a:r>
              <a:rPr lang="pl-PL" i="1"/>
              <a:t>Co widać i czego nie widać</a:t>
            </a:r>
            <a:r>
              <a:rPr lang="pl-PL"/>
              <a:t>” - </a:t>
            </a:r>
            <a:r>
              <a:rPr lang="pl-PL" err="1"/>
              <a:t>Frédéric</a:t>
            </a:r>
            <a:r>
              <a:rPr lang="pl-PL"/>
              <a:t> </a:t>
            </a:r>
            <a:r>
              <a:rPr lang="pl-PL" err="1"/>
              <a:t>Bastiat</a:t>
            </a:r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7E3AC9A-3648-0909-F1E9-CD9DD819E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24" y="-1138659"/>
            <a:ext cx="7128792" cy="820891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7B59E64-3721-1A88-CDE0-1D9FC987D1DD}"/>
              </a:ext>
            </a:extLst>
          </p:cNvPr>
          <p:cNvSpPr txBox="1"/>
          <p:nvPr/>
        </p:nvSpPr>
        <p:spPr>
          <a:xfrm>
            <a:off x="9994592" y="2504132"/>
            <a:ext cx="6134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err="1"/>
              <a:t>Vilfredo</a:t>
            </a:r>
            <a:r>
              <a:rPr lang="pl-PL" sz="2400"/>
              <a:t> </a:t>
            </a:r>
            <a:r>
              <a:rPr lang="pl-PL" sz="2400" err="1"/>
              <a:t>Pareto</a:t>
            </a:r>
            <a:endParaRPr lang="pl-PL" sz="2400"/>
          </a:p>
        </p:txBody>
      </p:sp>
      <p:sp>
        <p:nvSpPr>
          <p:cNvPr id="8" name="Tytuł 12">
            <a:extLst>
              <a:ext uri="{FF2B5EF4-FFF2-40B4-BE49-F238E27FC236}">
                <a16:creationId xmlns:a16="http://schemas.microsoft.com/office/drawing/2014/main" id="{ED757660-AA02-4C6B-19DC-80F0F9E58AED}"/>
              </a:ext>
            </a:extLst>
          </p:cNvPr>
          <p:cNvSpPr txBox="1">
            <a:spLocks/>
          </p:cNvSpPr>
          <p:nvPr/>
        </p:nvSpPr>
        <p:spPr>
          <a:xfrm>
            <a:off x="7794423" y="1037013"/>
            <a:ext cx="234793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5400" b="1" u="sng">
                <a:solidFill>
                  <a:schemeClr val="bg1"/>
                </a:solidFill>
                <a:latin typeface="Avenir Next LT Pro Light" panose="020B0304020202020204" pitchFamily="34" charset="-18"/>
              </a:rPr>
              <a:t>20%</a:t>
            </a:r>
          </a:p>
        </p:txBody>
      </p:sp>
      <p:sp>
        <p:nvSpPr>
          <p:cNvPr id="9" name="Tytuł 12">
            <a:extLst>
              <a:ext uri="{FF2B5EF4-FFF2-40B4-BE49-F238E27FC236}">
                <a16:creationId xmlns:a16="http://schemas.microsoft.com/office/drawing/2014/main" id="{2BF8EEAD-32A8-90E9-C286-814348954283}"/>
              </a:ext>
            </a:extLst>
          </p:cNvPr>
          <p:cNvSpPr txBox="1">
            <a:spLocks/>
          </p:cNvSpPr>
          <p:nvPr/>
        </p:nvSpPr>
        <p:spPr>
          <a:xfrm>
            <a:off x="7805868" y="3830740"/>
            <a:ext cx="234793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5400" b="1" u="sng">
                <a:solidFill>
                  <a:schemeClr val="tx1"/>
                </a:solidFill>
                <a:latin typeface="Avenir Next LT Pro Light" panose="020B0304020202020204" pitchFamily="34" charset="-18"/>
              </a:rPr>
              <a:t>80%</a:t>
            </a: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99C647B6-F52F-E173-F6CC-3E105B2A8BCA}"/>
              </a:ext>
            </a:extLst>
          </p:cNvPr>
          <p:cNvCxnSpPr>
            <a:cxnSpLocks/>
          </p:cNvCxnSpPr>
          <p:nvPr/>
        </p:nvCxnSpPr>
        <p:spPr>
          <a:xfrm>
            <a:off x="9552384" y="476672"/>
            <a:ext cx="0" cy="2129080"/>
          </a:xfrm>
          <a:prstGeom prst="straightConnector1">
            <a:avLst/>
          </a:prstGeom>
          <a:ln w="79375" cap="rnd">
            <a:gradFill flip="none" rotWithShape="1">
              <a:gsLst>
                <a:gs pos="0">
                  <a:schemeClr val="accent3">
                    <a:lumMod val="86000"/>
                  </a:schemeClr>
                </a:gs>
                <a:gs pos="29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BF4BBC78-C2E0-A723-9BCB-98C1C32ABA6B}"/>
              </a:ext>
            </a:extLst>
          </p:cNvPr>
          <p:cNvCxnSpPr>
            <a:cxnSpLocks/>
          </p:cNvCxnSpPr>
          <p:nvPr/>
        </p:nvCxnSpPr>
        <p:spPr>
          <a:xfrm>
            <a:off x="9552384" y="2605752"/>
            <a:ext cx="0" cy="3721368"/>
          </a:xfrm>
          <a:prstGeom prst="straightConnector1">
            <a:avLst/>
          </a:prstGeom>
          <a:ln w="76200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023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A570F-8111-CD69-1C37-87F5B156C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46305687-6A82-0F7F-17C3-9E758935B280}"/>
              </a:ext>
            </a:extLst>
          </p:cNvPr>
          <p:cNvSpPr/>
          <p:nvPr/>
        </p:nvSpPr>
        <p:spPr>
          <a:xfrm>
            <a:off x="260765" y="446887"/>
            <a:ext cx="324036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solidFill>
                <a:schemeClr val="tx1"/>
              </a:solidFill>
              <a:latin typeface="Avenir Next LT Pro Light" panose="020B0304020202020204" pitchFamily="34" charset="-18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CDBF86A-194C-8C43-EC1E-2EE97D8A891D}"/>
              </a:ext>
            </a:extLst>
          </p:cNvPr>
          <p:cNvSpPr/>
          <p:nvPr/>
        </p:nvSpPr>
        <p:spPr>
          <a:xfrm>
            <a:off x="63087" y="599030"/>
            <a:ext cx="2817613" cy="739276"/>
          </a:xfrm>
          <a:prstGeom prst="rect">
            <a:avLst/>
          </a:prstGeom>
          <a:gradFill>
            <a:gsLst>
              <a:gs pos="5000">
                <a:schemeClr val="accent1">
                  <a:lumMod val="78000"/>
                  <a:alpha val="23000"/>
                </a:schemeClr>
              </a:gs>
              <a:gs pos="83000">
                <a:srgbClr val="B4DF86"/>
              </a:gs>
              <a:gs pos="69000">
                <a:srgbClr val="AADA76"/>
              </a:gs>
              <a:gs pos="52000">
                <a:schemeClr val="accent1">
                  <a:lumMod val="97000"/>
                  <a:lumOff val="3000"/>
                </a:schemeClr>
              </a:gs>
              <a:gs pos="93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u="sng">
                <a:solidFill>
                  <a:schemeClr val="tx1"/>
                </a:solidFill>
                <a:latin typeface="Avenir Next LT Pro Light" panose="020B0304020202020204" pitchFamily="34" charset="-18"/>
              </a:rPr>
              <a:t>Środowisko </a:t>
            </a:r>
            <a:br>
              <a:rPr lang="pl-PL" sz="2000" b="1" u="sng">
                <a:solidFill>
                  <a:schemeClr val="tx1"/>
                </a:solidFill>
                <a:latin typeface="Avenir Next LT Pro Light" panose="020B0304020202020204" pitchFamily="34" charset="-18"/>
              </a:rPr>
            </a:br>
            <a:r>
              <a:rPr lang="pl-PL" sz="2000" b="1" u="sng">
                <a:solidFill>
                  <a:schemeClr val="tx1"/>
                </a:solidFill>
                <a:latin typeface="Avenir Next LT Pro Light" panose="020B0304020202020204" pitchFamily="34" charset="-18"/>
              </a:rPr>
              <a:t>użytkowania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A3972A5-AD09-BB60-E4EE-AE609DD4B225}"/>
              </a:ext>
            </a:extLst>
          </p:cNvPr>
          <p:cNvSpPr/>
          <p:nvPr/>
        </p:nvSpPr>
        <p:spPr>
          <a:xfrm>
            <a:off x="3092555" y="966011"/>
            <a:ext cx="1985428" cy="36004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  <a:alpha val="66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>
                <a:solidFill>
                  <a:schemeClr val="tx1"/>
                </a:solidFill>
                <a:latin typeface="Avenir Next LT Pro Light" panose="020B0304020202020204" pitchFamily="34" charset="-18"/>
              </a:rPr>
              <a:t> </a:t>
            </a:r>
            <a:r>
              <a:rPr lang="pl-PL" sz="2400" b="1" u="sng">
                <a:solidFill>
                  <a:schemeClr val="tx1"/>
                </a:solidFill>
                <a:latin typeface="Avenir Next LT Pro Light" panose="020B0304020202020204" pitchFamily="34" charset="-18"/>
              </a:rPr>
              <a:t>Chemiczny</a:t>
            </a:r>
            <a:endParaRPr lang="pl-PL" b="1" u="sng">
              <a:solidFill>
                <a:schemeClr val="tx1"/>
              </a:solidFill>
              <a:latin typeface="Avenir Next LT Pro Light" panose="020B0304020202020204" pitchFamily="34" charset="-18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FF4B3C41-DABF-8437-071E-0281AA465A35}"/>
              </a:ext>
            </a:extLst>
          </p:cNvPr>
          <p:cNvSpPr/>
          <p:nvPr/>
        </p:nvSpPr>
        <p:spPr>
          <a:xfrm>
            <a:off x="5175788" y="965538"/>
            <a:ext cx="1804497" cy="36511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u="sng">
                <a:solidFill>
                  <a:schemeClr val="tx1"/>
                </a:solidFill>
                <a:latin typeface="Avenir Next LT Pro Light" panose="020B0304020202020204" pitchFamily="34" charset="-18"/>
              </a:rPr>
              <a:t> Elektryczny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AA1B2EA6-854C-E157-3609-B43A682946A7}"/>
              </a:ext>
            </a:extLst>
          </p:cNvPr>
          <p:cNvSpPr/>
          <p:nvPr/>
        </p:nvSpPr>
        <p:spPr>
          <a:xfrm>
            <a:off x="7036475" y="965539"/>
            <a:ext cx="1680101" cy="360040"/>
          </a:xfrm>
          <a:prstGeom prst="rect">
            <a:avLst/>
          </a:prstGeom>
          <a:gradFill>
            <a:gsLst>
              <a:gs pos="0">
                <a:schemeClr val="accent5">
                  <a:lumMod val="67000"/>
                </a:schemeClr>
              </a:gs>
              <a:gs pos="6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u="sng">
                <a:solidFill>
                  <a:schemeClr val="tx1"/>
                </a:solidFill>
                <a:latin typeface="Avenir Next LT Pro Light" panose="020B0304020202020204" pitchFamily="34" charset="-18"/>
              </a:rPr>
              <a:t>Fizyczny</a:t>
            </a:r>
            <a:endParaRPr lang="pl-PL" b="1" u="sng">
              <a:solidFill>
                <a:schemeClr val="tx1"/>
              </a:solidFill>
              <a:latin typeface="Avenir Next LT Pro Light" panose="020B0304020202020204" pitchFamily="34" charset="-18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2246131E-0537-32FF-690A-125D5820398B}"/>
              </a:ext>
            </a:extLst>
          </p:cNvPr>
          <p:cNvSpPr/>
          <p:nvPr/>
        </p:nvSpPr>
        <p:spPr>
          <a:xfrm>
            <a:off x="63087" y="1647831"/>
            <a:ext cx="2828205" cy="821762"/>
          </a:xfrm>
          <a:prstGeom prst="rect">
            <a:avLst/>
          </a:prstGeom>
          <a:noFill/>
          <a:ln w="2222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>
                <a:solidFill>
                  <a:schemeClr val="tx1"/>
                </a:solidFill>
                <a:latin typeface="Avenir Next LT Pro Light" panose="020B0304020202020204" pitchFamily="34" charset="-18"/>
              </a:rPr>
              <a:t>Topniki i ich pozostałości, kleje itp.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449D53D-2DB6-4E74-8ACE-F51DC4064A26}"/>
              </a:ext>
            </a:extLst>
          </p:cNvPr>
          <p:cNvSpPr/>
          <p:nvPr/>
        </p:nvSpPr>
        <p:spPr>
          <a:xfrm>
            <a:off x="89048" y="2555892"/>
            <a:ext cx="2824200" cy="303139"/>
          </a:xfrm>
          <a:prstGeom prst="rect">
            <a:avLst/>
          </a:prstGeom>
          <a:gradFill>
            <a:gsLst>
              <a:gs pos="0">
                <a:schemeClr val="accent4">
                  <a:lumMod val="67000"/>
                </a:schemeClr>
              </a:gs>
              <a:gs pos="84500">
                <a:srgbClr val="C192C9"/>
              </a:gs>
              <a:gs pos="69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</a:gradFill>
          <a:ln w="2222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 u="sng">
                <a:solidFill>
                  <a:schemeClr val="tx1"/>
                </a:solidFill>
                <a:latin typeface="Avenir Next LT Pro Light" panose="020B0304020202020204" pitchFamily="34" charset="-18"/>
              </a:rPr>
              <a:t>Zasiarczenie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05A9C23-84C1-A3E2-DA92-2B8CAA11DDC4}"/>
              </a:ext>
            </a:extLst>
          </p:cNvPr>
          <p:cNvSpPr/>
          <p:nvPr/>
        </p:nvSpPr>
        <p:spPr>
          <a:xfrm>
            <a:off x="85044" y="2875135"/>
            <a:ext cx="2828205" cy="923329"/>
          </a:xfrm>
          <a:prstGeom prst="rect">
            <a:avLst/>
          </a:prstGeom>
          <a:noFill/>
          <a:ln w="2222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solidFill>
                <a:schemeClr val="tx1"/>
              </a:solidFill>
              <a:latin typeface="Avenir Next LT Pro Light" panose="020B0304020202020204" pitchFamily="34" charset="-18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6F56E7F-61A0-3BFE-AFE6-144AE07903E9}"/>
              </a:ext>
            </a:extLst>
          </p:cNvPr>
          <p:cNvSpPr/>
          <p:nvPr/>
        </p:nvSpPr>
        <p:spPr>
          <a:xfrm>
            <a:off x="100933" y="3919932"/>
            <a:ext cx="2806088" cy="370966"/>
          </a:xfrm>
          <a:prstGeom prst="rect">
            <a:avLst/>
          </a:prstGeom>
          <a:gradFill>
            <a:gsLst>
              <a:gs pos="0">
                <a:schemeClr val="accent4">
                  <a:lumMod val="67000"/>
                </a:schemeClr>
              </a:gs>
              <a:gs pos="84500">
                <a:srgbClr val="C192C9"/>
              </a:gs>
              <a:gs pos="69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</a:gradFill>
          <a:ln w="2222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u="sng">
                <a:solidFill>
                  <a:schemeClr val="tx1"/>
                </a:solidFill>
                <a:latin typeface="Avenir Next LT Pro Light" panose="020B0304020202020204" pitchFamily="34" charset="-18"/>
              </a:rPr>
              <a:t>Naprężenia Mechaniczne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7859EA4-17B1-4D1A-98E0-E534ADB64C29}"/>
              </a:ext>
            </a:extLst>
          </p:cNvPr>
          <p:cNvSpPr/>
          <p:nvPr/>
        </p:nvSpPr>
        <p:spPr>
          <a:xfrm>
            <a:off x="100933" y="4301116"/>
            <a:ext cx="2801060" cy="923329"/>
          </a:xfrm>
          <a:prstGeom prst="rect">
            <a:avLst/>
          </a:prstGeom>
          <a:noFill/>
          <a:ln w="2222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solidFill>
                <a:schemeClr val="tx1"/>
              </a:solidFill>
              <a:latin typeface="Avenir Next LT Pro Light" panose="020B0304020202020204" pitchFamily="34" charset="-18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9358968-B22C-C8A5-15A6-E9F925C9BABC}"/>
              </a:ext>
            </a:extLst>
          </p:cNvPr>
          <p:cNvSpPr/>
          <p:nvPr/>
        </p:nvSpPr>
        <p:spPr>
          <a:xfrm>
            <a:off x="81800" y="5416621"/>
            <a:ext cx="2827737" cy="323401"/>
          </a:xfrm>
          <a:prstGeom prst="rect">
            <a:avLst/>
          </a:prstGeom>
          <a:gradFill>
            <a:gsLst>
              <a:gs pos="0">
                <a:schemeClr val="accent4">
                  <a:lumMod val="67000"/>
                </a:schemeClr>
              </a:gs>
              <a:gs pos="84500">
                <a:srgbClr val="C192C9"/>
              </a:gs>
              <a:gs pos="69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</a:gradFill>
          <a:ln w="2222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900" b="1" u="sng">
                <a:solidFill>
                  <a:schemeClr val="tx1"/>
                </a:solidFill>
                <a:latin typeface="Avenir Next LT Pro Light" panose="020B0304020202020204" pitchFamily="34" charset="-18"/>
              </a:rPr>
              <a:t>Przeciążenia Elektryczne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22989A0-757F-2A0A-D83A-1199A226A58B}"/>
              </a:ext>
            </a:extLst>
          </p:cNvPr>
          <p:cNvSpPr/>
          <p:nvPr/>
        </p:nvSpPr>
        <p:spPr>
          <a:xfrm>
            <a:off x="89048" y="5740022"/>
            <a:ext cx="2806088" cy="1096560"/>
          </a:xfrm>
          <a:prstGeom prst="rect">
            <a:avLst/>
          </a:prstGeom>
          <a:noFill/>
          <a:ln w="2222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solidFill>
                <a:schemeClr val="tx1"/>
              </a:solidFill>
              <a:latin typeface="Avenir Next LT Pro Light" panose="020B0304020202020204" pitchFamily="34" charset="-18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2ED7348-466E-39C9-4042-B8F15932E5E4}"/>
              </a:ext>
            </a:extLst>
          </p:cNvPr>
          <p:cNvSpPr txBox="1"/>
          <p:nvPr/>
        </p:nvSpPr>
        <p:spPr>
          <a:xfrm>
            <a:off x="104529" y="2877213"/>
            <a:ext cx="2776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>
                <a:latin typeface="Avenir Next LT Pro Light" panose="020B0304020202020204" pitchFamily="34" charset="-18"/>
              </a:rPr>
              <a:t>Spaliny, oleje, silikony gumy wulkanizowane, 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6D6BF88C-BABA-B01D-B9D8-411ECEF1C262}"/>
              </a:ext>
            </a:extLst>
          </p:cNvPr>
          <p:cNvSpPr txBox="1"/>
          <p:nvPr/>
        </p:nvSpPr>
        <p:spPr>
          <a:xfrm>
            <a:off x="73066" y="4301115"/>
            <a:ext cx="2630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latin typeface="Avenir Next LT Pro Light" panose="020B0304020202020204" pitchFamily="34" charset="-18"/>
              </a:rPr>
              <a:t>Nadmierna ilość lutowia, Agresywny profil </a:t>
            </a:r>
            <a:r>
              <a:rPr lang="pl-PL" b="1" err="1">
                <a:latin typeface="Avenir Next LT Pro Light" panose="020B0304020202020204" pitchFamily="34" charset="-18"/>
              </a:rPr>
              <a:t>reflow</a:t>
            </a:r>
            <a:endParaRPr lang="pl-PL" b="1">
              <a:latin typeface="Avenir Next LT Pro Light" panose="020B0304020202020204" pitchFamily="34" charset="-18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4E0826B-CFF2-75AC-C1AC-4D0BDA128C0E}"/>
              </a:ext>
            </a:extLst>
          </p:cNvPr>
          <p:cNvSpPr txBox="1"/>
          <p:nvPr/>
        </p:nvSpPr>
        <p:spPr>
          <a:xfrm>
            <a:off x="186942" y="5842336"/>
            <a:ext cx="2630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latin typeface="Avenir Next LT Pro Light" panose="020B0304020202020204" pitchFamily="34" charset="-18"/>
              </a:rPr>
              <a:t>Ciągłe/ impulsowe wzrosty prądów i napięć </a:t>
            </a:r>
            <a:r>
              <a:rPr lang="pl-PL" sz="1600" b="1">
                <a:latin typeface="Avenir Next LT Pro Light" panose="020B0304020202020204" pitchFamily="34" charset="-18"/>
              </a:rPr>
              <a:t>oraz</a:t>
            </a:r>
            <a:r>
              <a:rPr lang="pl-PL" b="1">
                <a:latin typeface="Avenir Next LT Pro Light" panose="020B0304020202020204" pitchFamily="34" charset="-18"/>
              </a:rPr>
              <a:t> ESD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D7B20C30-E03C-FE3D-3650-EC7BF0A4A5D1}"/>
              </a:ext>
            </a:extLst>
          </p:cNvPr>
          <p:cNvSpPr/>
          <p:nvPr/>
        </p:nvSpPr>
        <p:spPr>
          <a:xfrm>
            <a:off x="63087" y="1418752"/>
            <a:ext cx="2829167" cy="30313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84500">
                <a:srgbClr val="C192C9"/>
              </a:gs>
              <a:gs pos="69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222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u="sng">
                <a:solidFill>
                  <a:schemeClr val="tx1"/>
                </a:solidFill>
                <a:latin typeface="Avenir Next LT Pro Light" panose="020B0304020202020204" pitchFamily="34" charset="-18"/>
              </a:rPr>
              <a:t>Halogenki</a:t>
            </a:r>
            <a:endParaRPr lang="pl-PL" b="1" u="sng">
              <a:solidFill>
                <a:schemeClr val="tx1"/>
              </a:solidFill>
              <a:latin typeface="Avenir Next LT Pro Light" panose="020B0304020202020204" pitchFamily="34" charset="-18"/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4CD657F5-6370-E811-8C85-69CDB70C0BD6}"/>
              </a:ext>
            </a:extLst>
          </p:cNvPr>
          <p:cNvSpPr/>
          <p:nvPr/>
        </p:nvSpPr>
        <p:spPr>
          <a:xfrm>
            <a:off x="3101916" y="1370682"/>
            <a:ext cx="1985428" cy="5477956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7000">
                <a:schemeClr val="accent2">
                  <a:lumMod val="97000"/>
                  <a:lumOff val="3000"/>
                  <a:alpha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89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solidFill>
                <a:schemeClr val="tx1"/>
              </a:solidFill>
              <a:latin typeface="Avenir Next LT Pro Light" panose="020B0304020202020204" pitchFamily="34" charset="-18"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BA02F90B-CAF0-38D9-54D8-C69C5D8C3A97}"/>
              </a:ext>
            </a:extLst>
          </p:cNvPr>
          <p:cNvSpPr/>
          <p:nvPr/>
        </p:nvSpPr>
        <p:spPr>
          <a:xfrm>
            <a:off x="5152523" y="1348710"/>
            <a:ext cx="1804496" cy="5509290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26000">
                <a:schemeClr val="accent3">
                  <a:lumMod val="97000"/>
                  <a:lumOff val="3000"/>
                  <a:alpha val="54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solidFill>
                <a:schemeClr val="tx1"/>
              </a:solidFill>
              <a:latin typeface="Avenir Next LT Pro Light" panose="020B0304020202020204" pitchFamily="34" charset="-18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C8AF4865-818D-143E-4CBC-8650BA192377}"/>
              </a:ext>
            </a:extLst>
          </p:cNvPr>
          <p:cNvSpPr/>
          <p:nvPr/>
        </p:nvSpPr>
        <p:spPr>
          <a:xfrm>
            <a:off x="7044577" y="1370682"/>
            <a:ext cx="1672000" cy="548731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81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solidFill>
                <a:schemeClr val="tx1"/>
              </a:solidFill>
              <a:latin typeface="Avenir Next LT Pro Light" panose="020B0304020202020204" pitchFamily="34" charset="-18"/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EB583A91-EDC1-C89F-8C69-8D63F3E96F6D}"/>
              </a:ext>
            </a:extLst>
          </p:cNvPr>
          <p:cNvSpPr/>
          <p:nvPr/>
        </p:nvSpPr>
        <p:spPr>
          <a:xfrm>
            <a:off x="3613281" y="1470790"/>
            <a:ext cx="3326420" cy="67202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100000">
                <a:schemeClr val="bg2">
                  <a:lumMod val="60000"/>
                  <a:lumOff val="40000"/>
                  <a:alpha val="23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41275">
            <a:gradFill>
              <a:gsLst>
                <a:gs pos="29000">
                  <a:schemeClr val="bg2">
                    <a:lumMod val="60000"/>
                    <a:lumOff val="40000"/>
                  </a:schemeClr>
                </a:gs>
                <a:gs pos="7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>
                <a:solidFill>
                  <a:schemeClr val="bg1"/>
                </a:solidFill>
                <a:latin typeface="Avenir Next LT Pro Light" panose="020B0304020202020204" pitchFamily="34" charset="-18"/>
              </a:rPr>
              <a:t>Migracja Elektrochemiczna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2BDF1463-EDF7-9492-9C24-94A7B8CB971A}"/>
              </a:ext>
            </a:extLst>
          </p:cNvPr>
          <p:cNvSpPr/>
          <p:nvPr/>
        </p:nvSpPr>
        <p:spPr>
          <a:xfrm>
            <a:off x="3628715" y="2275030"/>
            <a:ext cx="3306118" cy="852446"/>
          </a:xfrm>
          <a:prstGeom prst="rect">
            <a:avLst/>
          </a:prstGeom>
          <a:gradFill>
            <a:gsLst>
              <a:gs pos="29000">
                <a:schemeClr val="bg2">
                  <a:lumMod val="34000"/>
                  <a:lumOff val="66000"/>
                  <a:alpha val="83000"/>
                </a:schemeClr>
              </a:gs>
              <a:gs pos="7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444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>
                <a:solidFill>
                  <a:schemeClr val="bg1"/>
                </a:solidFill>
                <a:latin typeface="Avenir Next LT Pro Light" panose="020B0304020202020204" pitchFamily="34" charset="-18"/>
              </a:rPr>
              <a:t>Korozja </a:t>
            </a:r>
            <a:br>
              <a:rPr lang="pl-PL" sz="2400" b="1">
                <a:solidFill>
                  <a:schemeClr val="bg1"/>
                </a:solidFill>
                <a:latin typeface="Avenir Next LT Pro Light" panose="020B0304020202020204" pitchFamily="34" charset="-18"/>
              </a:rPr>
            </a:br>
            <a:r>
              <a:rPr lang="pl-PL" sz="2400" b="1">
                <a:solidFill>
                  <a:schemeClr val="bg1"/>
                </a:solidFill>
                <a:latin typeface="Avenir Next LT Pro Light" panose="020B0304020202020204" pitchFamily="34" charset="-18"/>
              </a:rPr>
              <a:t>Elektrochemiczna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CD8AFF9E-1CDE-44E7-64B9-364E5BDAE64F}"/>
              </a:ext>
            </a:extLst>
          </p:cNvPr>
          <p:cNvSpPr/>
          <p:nvPr/>
        </p:nvSpPr>
        <p:spPr>
          <a:xfrm>
            <a:off x="3253781" y="3339573"/>
            <a:ext cx="1811180" cy="587364"/>
          </a:xfrm>
          <a:prstGeom prst="rect">
            <a:avLst/>
          </a:prstGeom>
          <a:gradFill>
            <a:gsLst>
              <a:gs pos="29000">
                <a:schemeClr val="bg2">
                  <a:lumMod val="60000"/>
                  <a:lumOff val="40000"/>
                </a:schemeClr>
              </a:gs>
              <a:gs pos="7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444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>
                <a:solidFill>
                  <a:schemeClr val="bg1"/>
                </a:solidFill>
                <a:latin typeface="Avenir Next LT Pro Light" panose="020B0304020202020204" pitchFamily="34" charset="-18"/>
              </a:rPr>
              <a:t>Siarkowanie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07C4DED7-B7BC-FBD6-9C20-923C6E27C7AE}"/>
              </a:ext>
            </a:extLst>
          </p:cNvPr>
          <p:cNvSpPr/>
          <p:nvPr/>
        </p:nvSpPr>
        <p:spPr>
          <a:xfrm>
            <a:off x="7127748" y="3953750"/>
            <a:ext cx="1503935" cy="570763"/>
          </a:xfrm>
          <a:prstGeom prst="rect">
            <a:avLst/>
          </a:prstGeom>
          <a:gradFill>
            <a:gsLst>
              <a:gs pos="29000">
                <a:schemeClr val="bg2">
                  <a:lumMod val="60000"/>
                  <a:lumOff val="40000"/>
                </a:schemeClr>
              </a:gs>
              <a:gs pos="7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>
                <a:solidFill>
                  <a:schemeClr val="bg1"/>
                </a:solidFill>
                <a:latin typeface="Avenir Next LT Pro Light" panose="020B0304020202020204" pitchFamily="34" charset="-18"/>
              </a:rPr>
              <a:t>Separacja elektrod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EB39C3D6-51C7-E99E-04DD-EB9CFC60E0FD}"/>
              </a:ext>
            </a:extLst>
          </p:cNvPr>
          <p:cNvSpPr/>
          <p:nvPr/>
        </p:nvSpPr>
        <p:spPr>
          <a:xfrm>
            <a:off x="7127748" y="4717332"/>
            <a:ext cx="1480670" cy="570763"/>
          </a:xfrm>
          <a:prstGeom prst="rect">
            <a:avLst/>
          </a:prstGeom>
          <a:gradFill>
            <a:gsLst>
              <a:gs pos="29000">
                <a:schemeClr val="bg2">
                  <a:lumMod val="60000"/>
                  <a:lumOff val="40000"/>
                </a:schemeClr>
              </a:gs>
              <a:gs pos="7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>
                <a:solidFill>
                  <a:schemeClr val="bg1"/>
                </a:solidFill>
                <a:latin typeface="Avenir Next LT Pro Light" panose="020B0304020202020204" pitchFamily="34" charset="-18"/>
              </a:rPr>
              <a:t>Pękanie lutu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2DACF13F-6490-0F29-6CE3-60C4C2A6A1DD}"/>
              </a:ext>
            </a:extLst>
          </p:cNvPr>
          <p:cNvSpPr/>
          <p:nvPr/>
        </p:nvSpPr>
        <p:spPr>
          <a:xfrm>
            <a:off x="5219130" y="5343455"/>
            <a:ext cx="1699911" cy="701995"/>
          </a:xfrm>
          <a:prstGeom prst="rect">
            <a:avLst/>
          </a:prstGeom>
          <a:gradFill>
            <a:gsLst>
              <a:gs pos="29000">
                <a:schemeClr val="bg2">
                  <a:lumMod val="60000"/>
                  <a:lumOff val="40000"/>
                </a:schemeClr>
              </a:gs>
              <a:gs pos="7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>
                <a:solidFill>
                  <a:schemeClr val="bg1"/>
                </a:solidFill>
                <a:latin typeface="Avenir Next LT Pro Light" panose="020B0304020202020204" pitchFamily="34" charset="-18"/>
              </a:rPr>
              <a:t>Uszkodzenie materiału oporowego</a:t>
            </a: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0ECA3F82-F831-E364-2776-B605DF20369F}"/>
              </a:ext>
            </a:extLst>
          </p:cNvPr>
          <p:cNvSpPr/>
          <p:nvPr/>
        </p:nvSpPr>
        <p:spPr>
          <a:xfrm>
            <a:off x="5234954" y="6138249"/>
            <a:ext cx="1684087" cy="610013"/>
          </a:xfrm>
          <a:prstGeom prst="rect">
            <a:avLst/>
          </a:prstGeom>
          <a:gradFill>
            <a:gsLst>
              <a:gs pos="29000">
                <a:schemeClr val="bg2">
                  <a:lumMod val="60000"/>
                  <a:lumOff val="40000"/>
                </a:schemeClr>
              </a:gs>
              <a:gs pos="7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>
                <a:solidFill>
                  <a:schemeClr val="bg1"/>
                </a:solidFill>
                <a:latin typeface="Avenir Next LT Pro Light" panose="020B0304020202020204" pitchFamily="34" charset="-18"/>
              </a:rPr>
              <a:t>Degradacja materiału oporowego</a:t>
            </a: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748335BE-B385-B6DB-0DA1-8EFAE06F3783}"/>
              </a:ext>
            </a:extLst>
          </p:cNvPr>
          <p:cNvSpPr/>
          <p:nvPr/>
        </p:nvSpPr>
        <p:spPr>
          <a:xfrm>
            <a:off x="9158847" y="1417542"/>
            <a:ext cx="1971769" cy="8035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chemeClr val="tx1"/>
                </a:solidFill>
                <a:latin typeface="Avenir Next LT Pro Light" panose="020B0304020202020204" pitchFamily="34" charset="-18"/>
              </a:rPr>
              <a:t>Zmniejszenie wart. rezystancji/ zwarcie</a:t>
            </a: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640E8DB2-E839-FAA1-7FE6-5851932AB34F}"/>
              </a:ext>
            </a:extLst>
          </p:cNvPr>
          <p:cNvSpPr/>
          <p:nvPr/>
        </p:nvSpPr>
        <p:spPr>
          <a:xfrm>
            <a:off x="9145186" y="6185812"/>
            <a:ext cx="1985431" cy="54510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chemeClr val="tx1"/>
                </a:solidFill>
                <a:latin typeface="Avenir Next LT Pro Light" panose="020B0304020202020204" pitchFamily="34" charset="-18"/>
              </a:rPr>
              <a:t>Zmniejszenie wart. rezystancji</a:t>
            </a: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6E349EF8-7F3B-D229-3EAF-4B7C7FD13801}"/>
              </a:ext>
            </a:extLst>
          </p:cNvPr>
          <p:cNvSpPr/>
          <p:nvPr/>
        </p:nvSpPr>
        <p:spPr>
          <a:xfrm>
            <a:off x="9161843" y="2361413"/>
            <a:ext cx="1971769" cy="36840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>
                <a:solidFill>
                  <a:schemeClr val="tx1"/>
                </a:solidFill>
                <a:latin typeface="Avenir Next LT Pro Light" panose="020B0304020202020204" pitchFamily="34" charset="-18"/>
              </a:rPr>
              <a:t>Zwiększenie wart. rezystancji/ rozwarcie</a:t>
            </a:r>
            <a:br>
              <a:rPr lang="pl-PL" sz="2400" b="1">
                <a:solidFill>
                  <a:schemeClr val="tx1"/>
                </a:solidFill>
                <a:latin typeface="Avenir Next LT Pro Light" panose="020B0304020202020204" pitchFamily="34" charset="-18"/>
              </a:rPr>
            </a:br>
            <a:r>
              <a:rPr lang="pl-PL" sz="2400" b="1">
                <a:solidFill>
                  <a:schemeClr val="tx1"/>
                </a:solidFill>
                <a:latin typeface="Avenir Next LT Pro Light" panose="020B0304020202020204" pitchFamily="34" charset="-18"/>
              </a:rPr>
              <a:t>(przerwanie</a:t>
            </a:r>
            <a:br>
              <a:rPr lang="pl-PL" sz="2400" b="1">
                <a:solidFill>
                  <a:schemeClr val="tx1"/>
                </a:solidFill>
                <a:latin typeface="Avenir Next LT Pro Light" panose="020B0304020202020204" pitchFamily="34" charset="-18"/>
              </a:rPr>
            </a:br>
            <a:r>
              <a:rPr lang="pl-PL" sz="2400" b="1">
                <a:solidFill>
                  <a:schemeClr val="tx1"/>
                </a:solidFill>
                <a:latin typeface="Avenir Next LT Pro Light" panose="020B0304020202020204" pitchFamily="34" charset="-18"/>
              </a:rPr>
              <a:t>materiału) </a:t>
            </a:r>
          </a:p>
        </p:txBody>
      </p:sp>
      <p:cxnSp>
        <p:nvCxnSpPr>
          <p:cNvPr id="47" name="Łącznik prosty ze strzałką 46">
            <a:extLst>
              <a:ext uri="{FF2B5EF4-FFF2-40B4-BE49-F238E27FC236}">
                <a16:creationId xmlns:a16="http://schemas.microsoft.com/office/drawing/2014/main" id="{0F4B2722-83BC-F548-72AF-26822ACB4F01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2907021" y="1806804"/>
            <a:ext cx="706260" cy="0"/>
          </a:xfrm>
          <a:prstGeom prst="straightConnector1">
            <a:avLst/>
          </a:prstGeom>
          <a:ln w="85725" cap="rnd">
            <a:solidFill>
              <a:schemeClr val="tx1">
                <a:lumMod val="75000"/>
                <a:alpha val="79000"/>
              </a:schemeClr>
            </a:solidFill>
            <a:round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ze strzałką 48">
            <a:extLst>
              <a:ext uri="{FF2B5EF4-FFF2-40B4-BE49-F238E27FC236}">
                <a16:creationId xmlns:a16="http://schemas.microsoft.com/office/drawing/2014/main" id="{60DB9590-DE84-75D3-6101-0253504310BB}"/>
              </a:ext>
            </a:extLst>
          </p:cNvPr>
          <p:cNvCxnSpPr>
            <a:cxnSpLocks/>
          </p:cNvCxnSpPr>
          <p:nvPr/>
        </p:nvCxnSpPr>
        <p:spPr>
          <a:xfrm>
            <a:off x="2903994" y="2369657"/>
            <a:ext cx="717408" cy="0"/>
          </a:xfrm>
          <a:prstGeom prst="straightConnector1">
            <a:avLst/>
          </a:prstGeom>
          <a:ln w="85725" cap="rnd">
            <a:solidFill>
              <a:schemeClr val="tx1">
                <a:lumMod val="75000"/>
                <a:alpha val="79000"/>
              </a:schemeClr>
            </a:solidFill>
            <a:round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y ze strzałką 49">
            <a:extLst>
              <a:ext uri="{FF2B5EF4-FFF2-40B4-BE49-F238E27FC236}">
                <a16:creationId xmlns:a16="http://schemas.microsoft.com/office/drawing/2014/main" id="{1280D867-809D-F981-510F-7C6E6C18F0DA}"/>
              </a:ext>
            </a:extLst>
          </p:cNvPr>
          <p:cNvCxnSpPr>
            <a:cxnSpLocks/>
          </p:cNvCxnSpPr>
          <p:nvPr/>
        </p:nvCxnSpPr>
        <p:spPr>
          <a:xfrm>
            <a:off x="2909537" y="2888480"/>
            <a:ext cx="711865" cy="0"/>
          </a:xfrm>
          <a:prstGeom prst="straightConnector1">
            <a:avLst/>
          </a:prstGeom>
          <a:ln w="85725" cap="rnd">
            <a:solidFill>
              <a:schemeClr val="tx1">
                <a:lumMod val="75000"/>
                <a:alpha val="79000"/>
              </a:schemeClr>
            </a:solidFill>
            <a:round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ze strzałką 50">
            <a:extLst>
              <a:ext uri="{FF2B5EF4-FFF2-40B4-BE49-F238E27FC236}">
                <a16:creationId xmlns:a16="http://schemas.microsoft.com/office/drawing/2014/main" id="{B5686FC8-3682-D74A-1F53-944906420C45}"/>
              </a:ext>
            </a:extLst>
          </p:cNvPr>
          <p:cNvCxnSpPr>
            <a:cxnSpLocks/>
          </p:cNvCxnSpPr>
          <p:nvPr/>
        </p:nvCxnSpPr>
        <p:spPr>
          <a:xfrm>
            <a:off x="2901993" y="3614740"/>
            <a:ext cx="497583" cy="0"/>
          </a:xfrm>
          <a:prstGeom prst="straightConnector1">
            <a:avLst/>
          </a:prstGeom>
          <a:ln w="85725" cap="rnd">
            <a:solidFill>
              <a:schemeClr val="tx1">
                <a:lumMod val="75000"/>
                <a:alpha val="79000"/>
              </a:schemeClr>
            </a:solidFill>
            <a:round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ze strzałką 52">
            <a:extLst>
              <a:ext uri="{FF2B5EF4-FFF2-40B4-BE49-F238E27FC236}">
                <a16:creationId xmlns:a16="http://schemas.microsoft.com/office/drawing/2014/main" id="{D5978BA3-C8A9-E11C-D29B-1B5983D872E3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2929893" y="4239132"/>
            <a:ext cx="4197855" cy="10699"/>
          </a:xfrm>
          <a:prstGeom prst="straightConnector1">
            <a:avLst/>
          </a:prstGeom>
          <a:ln w="85725" cap="rnd">
            <a:solidFill>
              <a:schemeClr val="tx1">
                <a:lumMod val="75000"/>
                <a:alpha val="79000"/>
              </a:schemeClr>
            </a:solidFill>
            <a:round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ze strzałką 60">
            <a:extLst>
              <a:ext uri="{FF2B5EF4-FFF2-40B4-BE49-F238E27FC236}">
                <a16:creationId xmlns:a16="http://schemas.microsoft.com/office/drawing/2014/main" id="{CCC19AA1-BA74-BC28-6B71-084B05A4A0C0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2929860" y="5002714"/>
            <a:ext cx="4197888" cy="20022"/>
          </a:xfrm>
          <a:prstGeom prst="straightConnector1">
            <a:avLst/>
          </a:prstGeom>
          <a:ln w="85725" cap="rnd">
            <a:solidFill>
              <a:schemeClr val="tx1">
                <a:lumMod val="75000"/>
                <a:alpha val="79000"/>
              </a:schemeClr>
            </a:solidFill>
            <a:round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Łącznik prosty ze strzałką 61">
            <a:extLst>
              <a:ext uri="{FF2B5EF4-FFF2-40B4-BE49-F238E27FC236}">
                <a16:creationId xmlns:a16="http://schemas.microsoft.com/office/drawing/2014/main" id="{EDC27AC3-F3BD-6754-7367-574608475EDD}"/>
              </a:ext>
            </a:extLst>
          </p:cNvPr>
          <p:cNvCxnSpPr>
            <a:cxnSpLocks/>
          </p:cNvCxnSpPr>
          <p:nvPr/>
        </p:nvCxnSpPr>
        <p:spPr>
          <a:xfrm>
            <a:off x="2929860" y="5514223"/>
            <a:ext cx="2309593" cy="0"/>
          </a:xfrm>
          <a:prstGeom prst="straightConnector1">
            <a:avLst/>
          </a:prstGeom>
          <a:ln w="85725" cap="rnd">
            <a:solidFill>
              <a:schemeClr val="tx1">
                <a:lumMod val="75000"/>
                <a:alpha val="79000"/>
              </a:schemeClr>
            </a:solidFill>
            <a:round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Łącznik prosty ze strzałką 1023">
            <a:extLst>
              <a:ext uri="{FF2B5EF4-FFF2-40B4-BE49-F238E27FC236}">
                <a16:creationId xmlns:a16="http://schemas.microsoft.com/office/drawing/2014/main" id="{A8412CE6-1E87-7AEA-74F6-5ED1ADEB219C}"/>
              </a:ext>
            </a:extLst>
          </p:cNvPr>
          <p:cNvCxnSpPr>
            <a:cxnSpLocks/>
          </p:cNvCxnSpPr>
          <p:nvPr/>
        </p:nvCxnSpPr>
        <p:spPr>
          <a:xfrm>
            <a:off x="2938605" y="5927203"/>
            <a:ext cx="2296349" cy="0"/>
          </a:xfrm>
          <a:prstGeom prst="straightConnector1">
            <a:avLst/>
          </a:prstGeom>
          <a:ln w="85725" cap="rnd">
            <a:solidFill>
              <a:schemeClr val="tx1">
                <a:lumMod val="75000"/>
                <a:alpha val="79000"/>
              </a:schemeClr>
            </a:solidFill>
            <a:round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Łącznik prosty ze strzałką 1024">
            <a:extLst>
              <a:ext uri="{FF2B5EF4-FFF2-40B4-BE49-F238E27FC236}">
                <a16:creationId xmlns:a16="http://schemas.microsoft.com/office/drawing/2014/main" id="{9E330C4F-6E8F-F0EC-4C2A-6351812CEABD}"/>
              </a:ext>
            </a:extLst>
          </p:cNvPr>
          <p:cNvCxnSpPr>
            <a:cxnSpLocks/>
          </p:cNvCxnSpPr>
          <p:nvPr/>
        </p:nvCxnSpPr>
        <p:spPr>
          <a:xfrm>
            <a:off x="2938605" y="6443256"/>
            <a:ext cx="2296349" cy="0"/>
          </a:xfrm>
          <a:prstGeom prst="straightConnector1">
            <a:avLst/>
          </a:prstGeom>
          <a:ln w="85725" cap="rnd">
            <a:solidFill>
              <a:schemeClr val="tx1">
                <a:lumMod val="75000"/>
                <a:alpha val="79000"/>
              </a:schemeClr>
            </a:solidFill>
            <a:round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Łącznik prosty ze strzałką 1029">
            <a:extLst>
              <a:ext uri="{FF2B5EF4-FFF2-40B4-BE49-F238E27FC236}">
                <a16:creationId xmlns:a16="http://schemas.microsoft.com/office/drawing/2014/main" id="{2B38C394-107F-C6AB-BF1C-F43F1E54CC88}"/>
              </a:ext>
            </a:extLst>
          </p:cNvPr>
          <p:cNvCxnSpPr>
            <a:cxnSpLocks/>
            <a:stCxn id="25" idx="3"/>
            <a:endCxn id="35" idx="1"/>
          </p:cNvCxnSpPr>
          <p:nvPr/>
        </p:nvCxnSpPr>
        <p:spPr>
          <a:xfrm>
            <a:off x="6939701" y="1806804"/>
            <a:ext cx="2219146" cy="12493"/>
          </a:xfrm>
          <a:prstGeom prst="straightConnector1">
            <a:avLst/>
          </a:prstGeom>
          <a:ln w="85725" cap="rnd">
            <a:solidFill>
              <a:schemeClr val="tx1">
                <a:lumMod val="75000"/>
                <a:alpha val="79000"/>
              </a:schemeClr>
            </a:solidFill>
            <a:round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Łącznik prosty ze strzałką 1032">
            <a:extLst>
              <a:ext uri="{FF2B5EF4-FFF2-40B4-BE49-F238E27FC236}">
                <a16:creationId xmlns:a16="http://schemas.microsoft.com/office/drawing/2014/main" id="{6A45D8A7-786B-238B-DFC6-1338EEDA9019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6934833" y="2701253"/>
            <a:ext cx="2210353" cy="0"/>
          </a:xfrm>
          <a:prstGeom prst="straightConnector1">
            <a:avLst/>
          </a:prstGeom>
          <a:ln w="85725" cap="rnd">
            <a:solidFill>
              <a:schemeClr val="tx1">
                <a:lumMod val="75000"/>
                <a:alpha val="79000"/>
              </a:schemeClr>
            </a:solidFill>
            <a:round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Łącznik prosty ze strzałką 1034">
            <a:extLst>
              <a:ext uri="{FF2B5EF4-FFF2-40B4-BE49-F238E27FC236}">
                <a16:creationId xmlns:a16="http://schemas.microsoft.com/office/drawing/2014/main" id="{37B4CB62-8321-FD0E-4CFF-FA6D26618883}"/>
              </a:ext>
            </a:extLst>
          </p:cNvPr>
          <p:cNvCxnSpPr>
            <a:cxnSpLocks/>
          </p:cNvCxnSpPr>
          <p:nvPr/>
        </p:nvCxnSpPr>
        <p:spPr>
          <a:xfrm>
            <a:off x="4983200" y="3614740"/>
            <a:ext cx="4161986" cy="0"/>
          </a:xfrm>
          <a:prstGeom prst="straightConnector1">
            <a:avLst/>
          </a:prstGeom>
          <a:ln w="85725" cap="rnd">
            <a:solidFill>
              <a:schemeClr val="tx1">
                <a:lumMod val="75000"/>
                <a:alpha val="79000"/>
              </a:schemeClr>
            </a:solidFill>
            <a:round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Łącznik prosty ze strzałką 1036">
            <a:extLst>
              <a:ext uri="{FF2B5EF4-FFF2-40B4-BE49-F238E27FC236}">
                <a16:creationId xmlns:a16="http://schemas.microsoft.com/office/drawing/2014/main" id="{C6FF13F3-18A0-28FE-40DB-23AC3E35F79E}"/>
              </a:ext>
            </a:extLst>
          </p:cNvPr>
          <p:cNvCxnSpPr>
            <a:cxnSpLocks/>
          </p:cNvCxnSpPr>
          <p:nvPr/>
        </p:nvCxnSpPr>
        <p:spPr>
          <a:xfrm>
            <a:off x="6957019" y="5514223"/>
            <a:ext cx="2164901" cy="0"/>
          </a:xfrm>
          <a:prstGeom prst="straightConnector1">
            <a:avLst/>
          </a:prstGeom>
          <a:ln w="85725" cap="rnd">
            <a:solidFill>
              <a:schemeClr val="tx1">
                <a:lumMod val="75000"/>
                <a:alpha val="79000"/>
              </a:schemeClr>
            </a:solidFill>
            <a:round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Łącznik prosty ze strzałką 1038">
            <a:extLst>
              <a:ext uri="{FF2B5EF4-FFF2-40B4-BE49-F238E27FC236}">
                <a16:creationId xmlns:a16="http://schemas.microsoft.com/office/drawing/2014/main" id="{77B2269C-274B-9A01-1CCF-360F8D7640BB}"/>
              </a:ext>
            </a:extLst>
          </p:cNvPr>
          <p:cNvCxnSpPr>
            <a:cxnSpLocks/>
          </p:cNvCxnSpPr>
          <p:nvPr/>
        </p:nvCxnSpPr>
        <p:spPr>
          <a:xfrm>
            <a:off x="6957019" y="5898152"/>
            <a:ext cx="2160785" cy="0"/>
          </a:xfrm>
          <a:prstGeom prst="straightConnector1">
            <a:avLst/>
          </a:prstGeom>
          <a:ln w="85725" cap="rnd">
            <a:solidFill>
              <a:schemeClr val="tx1">
                <a:lumMod val="75000"/>
                <a:alpha val="79000"/>
              </a:schemeClr>
            </a:solidFill>
            <a:round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Łącznik prosty ze strzałką 1039">
            <a:extLst>
              <a:ext uri="{FF2B5EF4-FFF2-40B4-BE49-F238E27FC236}">
                <a16:creationId xmlns:a16="http://schemas.microsoft.com/office/drawing/2014/main" id="{32C97653-002B-AF5C-AB40-1E98A32EE97C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957019" y="6458366"/>
            <a:ext cx="2188167" cy="0"/>
          </a:xfrm>
          <a:prstGeom prst="straightConnector1">
            <a:avLst/>
          </a:prstGeom>
          <a:ln w="85725" cap="rnd">
            <a:solidFill>
              <a:schemeClr val="tx1">
                <a:lumMod val="75000"/>
                <a:alpha val="79000"/>
              </a:schemeClr>
            </a:solidFill>
            <a:round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Łącznik prosty ze strzałką 1058">
            <a:extLst>
              <a:ext uri="{FF2B5EF4-FFF2-40B4-BE49-F238E27FC236}">
                <a16:creationId xmlns:a16="http://schemas.microsoft.com/office/drawing/2014/main" id="{E1DB573C-90A6-C20C-61B7-56450FD95EBE}"/>
              </a:ext>
            </a:extLst>
          </p:cNvPr>
          <p:cNvCxnSpPr>
            <a:cxnSpLocks/>
          </p:cNvCxnSpPr>
          <p:nvPr/>
        </p:nvCxnSpPr>
        <p:spPr>
          <a:xfrm flipV="1">
            <a:off x="8671606" y="4300888"/>
            <a:ext cx="498995" cy="227"/>
          </a:xfrm>
          <a:prstGeom prst="straightConnector1">
            <a:avLst/>
          </a:prstGeom>
          <a:ln w="85725" cap="rnd">
            <a:solidFill>
              <a:schemeClr val="tx1">
                <a:lumMod val="75000"/>
                <a:alpha val="79000"/>
              </a:schemeClr>
            </a:solidFill>
            <a:round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4" name="Łącznik prosty ze strzałką 1063">
            <a:extLst>
              <a:ext uri="{FF2B5EF4-FFF2-40B4-BE49-F238E27FC236}">
                <a16:creationId xmlns:a16="http://schemas.microsoft.com/office/drawing/2014/main" id="{93231A37-8AE3-5ED0-1A4C-49471466E4C4}"/>
              </a:ext>
            </a:extLst>
          </p:cNvPr>
          <p:cNvCxnSpPr>
            <a:cxnSpLocks/>
          </p:cNvCxnSpPr>
          <p:nvPr/>
        </p:nvCxnSpPr>
        <p:spPr>
          <a:xfrm>
            <a:off x="8631683" y="5022736"/>
            <a:ext cx="513503" cy="0"/>
          </a:xfrm>
          <a:prstGeom prst="straightConnector1">
            <a:avLst/>
          </a:prstGeom>
          <a:ln w="85725" cap="rnd">
            <a:solidFill>
              <a:schemeClr val="tx1">
                <a:lumMod val="75000"/>
                <a:alpha val="79000"/>
              </a:schemeClr>
            </a:solidFill>
            <a:round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ostokąt 14">
            <a:extLst>
              <a:ext uri="{FF2B5EF4-FFF2-40B4-BE49-F238E27FC236}">
                <a16:creationId xmlns:a16="http://schemas.microsoft.com/office/drawing/2014/main" id="{D4623E04-28FE-231C-5AC0-21C1EB68389B}"/>
              </a:ext>
            </a:extLst>
          </p:cNvPr>
          <p:cNvSpPr/>
          <p:nvPr/>
        </p:nvSpPr>
        <p:spPr>
          <a:xfrm>
            <a:off x="3101916" y="595374"/>
            <a:ext cx="5614660" cy="325754"/>
          </a:xfrm>
          <a:prstGeom prst="rect">
            <a:avLst/>
          </a:prstGeom>
          <a:gradFill>
            <a:gsLst>
              <a:gs pos="0">
                <a:schemeClr val="accent1">
                  <a:lumMod val="67000"/>
                  <a:alpha val="26000"/>
                </a:schemeClr>
              </a:gs>
              <a:gs pos="83000">
                <a:srgbClr val="B4DF86"/>
              </a:gs>
              <a:gs pos="69000">
                <a:srgbClr val="AADA76"/>
              </a:gs>
              <a:gs pos="52000">
                <a:schemeClr val="accent1">
                  <a:lumMod val="97000"/>
                  <a:lumOff val="3000"/>
                </a:schemeClr>
              </a:gs>
              <a:gs pos="93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u="sng">
                <a:solidFill>
                  <a:schemeClr val="tx1"/>
                </a:solidFill>
                <a:latin typeface="Avenir Next LT Pro Light" panose="020B0304020202020204" pitchFamily="34" charset="-18"/>
              </a:rPr>
              <a:t> Mechanizm awarii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0509B03A-FB2A-F444-CF80-FA52E45D5EF3}"/>
              </a:ext>
            </a:extLst>
          </p:cNvPr>
          <p:cNvSpPr/>
          <p:nvPr/>
        </p:nvSpPr>
        <p:spPr>
          <a:xfrm>
            <a:off x="9145186" y="595374"/>
            <a:ext cx="1985429" cy="706304"/>
          </a:xfrm>
          <a:prstGeom prst="rect">
            <a:avLst/>
          </a:prstGeom>
          <a:gradFill>
            <a:gsLst>
              <a:gs pos="0">
                <a:schemeClr val="accent1">
                  <a:lumMod val="77000"/>
                  <a:alpha val="8000"/>
                </a:schemeClr>
              </a:gs>
              <a:gs pos="83000">
                <a:srgbClr val="B4DF86"/>
              </a:gs>
              <a:gs pos="77000">
                <a:srgbClr val="AADA76">
                  <a:alpha val="44000"/>
                  <a:lumMod val="53000"/>
                </a:srgbClr>
              </a:gs>
              <a:gs pos="55000">
                <a:schemeClr val="accent1">
                  <a:lumMod val="97000"/>
                  <a:lumOff val="3000"/>
                </a:schemeClr>
              </a:gs>
              <a:gs pos="93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u="sng">
                <a:solidFill>
                  <a:schemeClr val="tx1"/>
                </a:solidFill>
                <a:latin typeface="Avenir Next LT Pro Light" panose="020B0304020202020204" pitchFamily="34" charset="-18"/>
              </a:rPr>
              <a:t>Rodzaj </a:t>
            </a:r>
            <a:br>
              <a:rPr lang="pl-PL" sz="2400" b="1" u="sng">
                <a:solidFill>
                  <a:schemeClr val="tx1"/>
                </a:solidFill>
                <a:latin typeface="Avenir Next LT Pro Light" panose="020B0304020202020204" pitchFamily="34" charset="-18"/>
              </a:rPr>
            </a:br>
            <a:r>
              <a:rPr lang="pl-PL" sz="2400" b="1" u="sng">
                <a:solidFill>
                  <a:schemeClr val="tx1"/>
                </a:solidFill>
                <a:latin typeface="Avenir Next LT Pro Light" panose="020B0304020202020204" pitchFamily="34" charset="-18"/>
              </a:rPr>
              <a:t>uszkodzenia</a:t>
            </a:r>
          </a:p>
        </p:txBody>
      </p:sp>
      <p:sp>
        <p:nvSpPr>
          <p:cNvPr id="44" name="Tytuł 1">
            <a:extLst>
              <a:ext uri="{FF2B5EF4-FFF2-40B4-BE49-F238E27FC236}">
                <a16:creationId xmlns:a16="http://schemas.microsoft.com/office/drawing/2014/main" id="{A9A363F9-BEF3-2F32-CE71-B376243CB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6499"/>
            <a:ext cx="11209622" cy="363662"/>
          </a:xfrm>
        </p:spPr>
        <p:txBody>
          <a:bodyPr>
            <a:noAutofit/>
          </a:bodyPr>
          <a:lstStyle/>
          <a:p>
            <a:r>
              <a:rPr lang="pl-PL" b="1" dirty="0"/>
              <a:t>Warunki użytkowania i tryby awarii rezystorów SMD</a:t>
            </a:r>
            <a:endParaRPr lang="pl-PL" b="1" dirty="0">
              <a:latin typeface="Avenir Next LT Pro Light" panose="020B0304020202020204" pitchFamily="34" charset="-18"/>
            </a:endParaRP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79619A39-7BB3-10F9-182B-98DF38DAB1DD}"/>
              </a:ext>
            </a:extLst>
          </p:cNvPr>
          <p:cNvSpPr txBox="1"/>
          <p:nvPr/>
        </p:nvSpPr>
        <p:spPr>
          <a:xfrm rot="16200000">
            <a:off x="8579207" y="3193720"/>
            <a:ext cx="69485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u="sng"/>
              <a:t>Panasonic</a:t>
            </a:r>
            <a:r>
              <a:rPr lang="pl-PL" sz="1200"/>
              <a:t> https://industrial.panasonic.com/ww/ds/products-resistors/chip-resistors/failure-mode</a:t>
            </a:r>
          </a:p>
        </p:txBody>
      </p:sp>
    </p:spTree>
    <p:extLst>
      <p:ext uri="{BB962C8B-B14F-4D97-AF65-F5344CB8AC3E}">
        <p14:creationId xmlns:p14="http://schemas.microsoft.com/office/powerpoint/2010/main" val="1386401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0E9E0C-4547-9AFC-F196-52C3730FD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43124"/>
            <a:ext cx="9144000" cy="1143000"/>
          </a:xfrm>
        </p:spPr>
        <p:txBody>
          <a:bodyPr/>
          <a:lstStyle/>
          <a:p>
            <a:r>
              <a:rPr lang="pl-PL" b="1" dirty="0">
                <a:latin typeface="Avenir Next LT Pro Light" panose="020B0304020202020204" pitchFamily="34" charset="-18"/>
              </a:rPr>
              <a:t>Migracja elektrochemiczna</a:t>
            </a:r>
          </a:p>
        </p:txBody>
      </p:sp>
      <p:sp>
        <p:nvSpPr>
          <p:cNvPr id="60" name="Prostokąt 59">
            <a:extLst>
              <a:ext uri="{FF2B5EF4-FFF2-40B4-BE49-F238E27FC236}">
                <a16:creationId xmlns:a16="http://schemas.microsoft.com/office/drawing/2014/main" id="{C993C404-126A-8179-B72F-1EA06AB3BFD6}"/>
              </a:ext>
            </a:extLst>
          </p:cNvPr>
          <p:cNvSpPr/>
          <p:nvPr/>
        </p:nvSpPr>
        <p:spPr>
          <a:xfrm>
            <a:off x="8862580" y="4061256"/>
            <a:ext cx="2232248" cy="576064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Prostokąt 60">
            <a:extLst>
              <a:ext uri="{FF2B5EF4-FFF2-40B4-BE49-F238E27FC236}">
                <a16:creationId xmlns:a16="http://schemas.microsoft.com/office/drawing/2014/main" id="{A2997BB4-890F-BDA3-063E-E0A588A62A6D}"/>
              </a:ext>
            </a:extLst>
          </p:cNvPr>
          <p:cNvSpPr/>
          <p:nvPr/>
        </p:nvSpPr>
        <p:spPr>
          <a:xfrm>
            <a:off x="8862580" y="4925352"/>
            <a:ext cx="2232248" cy="576064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Prostokąt 61">
            <a:extLst>
              <a:ext uri="{FF2B5EF4-FFF2-40B4-BE49-F238E27FC236}">
                <a16:creationId xmlns:a16="http://schemas.microsoft.com/office/drawing/2014/main" id="{4D900697-0C2F-71F7-C544-5EC12D921DC5}"/>
              </a:ext>
            </a:extLst>
          </p:cNvPr>
          <p:cNvSpPr/>
          <p:nvPr/>
        </p:nvSpPr>
        <p:spPr>
          <a:xfrm>
            <a:off x="8863323" y="5762674"/>
            <a:ext cx="2232248" cy="954108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B76DC651-E3B0-4F8C-3D57-16A99E9776DD}"/>
              </a:ext>
            </a:extLst>
          </p:cNvPr>
          <p:cNvSpPr txBox="1"/>
          <p:nvPr/>
        </p:nvSpPr>
        <p:spPr>
          <a:xfrm>
            <a:off x="9084299" y="4023578"/>
            <a:ext cx="1782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Dendryty</a:t>
            </a:r>
            <a:endParaRPr lang="pl-PL"/>
          </a:p>
        </p:txBody>
      </p: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67709BF1-3099-C890-EB44-2DF1FE0DDD3C}"/>
              </a:ext>
            </a:extLst>
          </p:cNvPr>
          <p:cNvSpPr txBox="1"/>
          <p:nvPr/>
        </p:nvSpPr>
        <p:spPr>
          <a:xfrm>
            <a:off x="9136102" y="4896385"/>
            <a:ext cx="1757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Elektrolit</a:t>
            </a:r>
            <a:endParaRPr lang="pl-PL"/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EC337E6F-0000-8CDD-CFBC-DACEF1BF4CB5}"/>
              </a:ext>
            </a:extLst>
          </p:cNvPr>
          <p:cNvSpPr txBox="1"/>
          <p:nvPr/>
        </p:nvSpPr>
        <p:spPr>
          <a:xfrm>
            <a:off x="9136102" y="5780370"/>
            <a:ext cx="2361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/>
              <a:t>Element/</a:t>
            </a:r>
            <a:br>
              <a:rPr lang="pl-PL" sz="2800"/>
            </a:br>
            <a:r>
              <a:rPr lang="pl-PL" sz="2800"/>
              <a:t>Ścieżki PCB</a:t>
            </a:r>
          </a:p>
        </p:txBody>
      </p: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44E3914F-E329-A5B9-3CD7-4C8F4C124205}"/>
              </a:ext>
            </a:extLst>
          </p:cNvPr>
          <p:cNvSpPr txBox="1"/>
          <p:nvPr/>
        </p:nvSpPr>
        <p:spPr>
          <a:xfrm>
            <a:off x="44216" y="703144"/>
            <a:ext cx="829409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latin typeface="Avenir Next LT Pro Light" panose="020B0304020202020204" pitchFamily="34" charset="-18"/>
              </a:rPr>
              <a:t>Migracja to zjawisko, w którym zjonizowany metal w elektrolicie dodatnim (elektrodzie dodatniej) przemieszcza się w kierunku elektrody ujemnej, tworząc dendryty).</a:t>
            </a:r>
          </a:p>
          <a:p>
            <a:endParaRPr lang="pl-PL" sz="2400" dirty="0">
              <a:latin typeface="Avenir Next LT Pro Light" panose="020B0304020202020204" pitchFamily="34" charset="-18"/>
            </a:endParaRPr>
          </a:p>
          <a:p>
            <a:r>
              <a:rPr lang="pl-PL" sz="2400" dirty="0">
                <a:latin typeface="Avenir Next LT Pro Light" panose="020B0304020202020204" pitchFamily="34" charset="-18"/>
              </a:rPr>
              <a:t>Migracja może prowadzić do awarii  w sytuacji, gdy jednocześnie spełnione są </a:t>
            </a:r>
            <a:r>
              <a:rPr lang="pl-PL" sz="2400" b="1" u="sng" dirty="0">
                <a:latin typeface="Avenir Next LT Pro Light" panose="020B0304020202020204" pitchFamily="34" charset="-18"/>
              </a:rPr>
              <a:t>trzy</a:t>
            </a:r>
            <a:r>
              <a:rPr lang="pl-PL" sz="2400" dirty="0">
                <a:latin typeface="Avenir Next LT Pro Light" panose="020B0304020202020204" pitchFamily="34" charset="-18"/>
              </a:rPr>
              <a:t> warunki:</a:t>
            </a:r>
          </a:p>
          <a:p>
            <a:endParaRPr lang="pl-PL" sz="2400" dirty="0">
              <a:latin typeface="Avenir Next LT Pro Light" panose="020B0304020202020204" pitchFamily="34" charset="-18"/>
            </a:endParaRPr>
          </a:p>
          <a:p>
            <a:r>
              <a:rPr lang="pl-PL" sz="2400" dirty="0">
                <a:latin typeface="Avenir Next LT Pro Light" panose="020B0304020202020204" pitchFamily="34" charset="-18"/>
              </a:rPr>
              <a:t>1. W topniku lub kleju używanym w procesie montażu układu występują składniki halogenowe.</a:t>
            </a:r>
          </a:p>
          <a:p>
            <a:endParaRPr lang="pl-PL" sz="2400" dirty="0">
              <a:latin typeface="Avenir Next LT Pro Light" panose="020B0304020202020204" pitchFamily="34" charset="-18"/>
            </a:endParaRPr>
          </a:p>
          <a:p>
            <a:r>
              <a:rPr lang="pl-PL" sz="2400" dirty="0">
                <a:latin typeface="Avenir Next LT Pro Light" panose="020B0304020202020204" pitchFamily="34" charset="-18"/>
              </a:rPr>
              <a:t>2. W otoczeniu obecna jest wilgoć (np. wysoka wilgotność powietrza).</a:t>
            </a:r>
          </a:p>
          <a:p>
            <a:endParaRPr lang="pl-PL" sz="2400" dirty="0">
              <a:latin typeface="Avenir Next LT Pro Light" panose="020B0304020202020204" pitchFamily="34" charset="-18"/>
            </a:endParaRPr>
          </a:p>
          <a:p>
            <a:r>
              <a:rPr lang="pl-PL" sz="2400" dirty="0">
                <a:latin typeface="Avenir Next LT Pro Light" panose="020B0304020202020204" pitchFamily="34" charset="-18"/>
              </a:rPr>
              <a:t>3. Przepływ prądu przez element.</a:t>
            </a:r>
          </a:p>
        </p:txBody>
      </p:sp>
      <p:cxnSp>
        <p:nvCxnSpPr>
          <p:cNvPr id="69" name="Łącznik prosty 68">
            <a:extLst>
              <a:ext uri="{FF2B5EF4-FFF2-40B4-BE49-F238E27FC236}">
                <a16:creationId xmlns:a16="http://schemas.microsoft.com/office/drawing/2014/main" id="{36F9D9FF-2961-4F36-BF2A-44FF93257787}"/>
              </a:ext>
            </a:extLst>
          </p:cNvPr>
          <p:cNvCxnSpPr>
            <a:cxnSpLocks/>
            <a:endCxn id="61" idx="1"/>
          </p:cNvCxnSpPr>
          <p:nvPr/>
        </p:nvCxnSpPr>
        <p:spPr>
          <a:xfrm>
            <a:off x="7710305" y="5213384"/>
            <a:ext cx="11522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Łącznik prosty 69">
            <a:extLst>
              <a:ext uri="{FF2B5EF4-FFF2-40B4-BE49-F238E27FC236}">
                <a16:creationId xmlns:a16="http://schemas.microsoft.com/office/drawing/2014/main" id="{4BABD6A0-D002-8660-83D5-AC1FFF8D60C1}"/>
              </a:ext>
            </a:extLst>
          </p:cNvPr>
          <p:cNvCxnSpPr/>
          <p:nvPr/>
        </p:nvCxnSpPr>
        <p:spPr>
          <a:xfrm>
            <a:off x="11088877" y="5213384"/>
            <a:ext cx="10801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Łącznik prosty 70">
            <a:extLst>
              <a:ext uri="{FF2B5EF4-FFF2-40B4-BE49-F238E27FC236}">
                <a16:creationId xmlns:a16="http://schemas.microsoft.com/office/drawing/2014/main" id="{BE92359E-45D1-1B48-2D84-0CFF9E981511}"/>
              </a:ext>
            </a:extLst>
          </p:cNvPr>
          <p:cNvCxnSpPr>
            <a:cxnSpLocks/>
          </p:cNvCxnSpPr>
          <p:nvPr/>
        </p:nvCxnSpPr>
        <p:spPr>
          <a:xfrm>
            <a:off x="8358377" y="4357875"/>
            <a:ext cx="50420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Łącznik prosty 71">
            <a:extLst>
              <a:ext uri="{FF2B5EF4-FFF2-40B4-BE49-F238E27FC236}">
                <a16:creationId xmlns:a16="http://schemas.microsoft.com/office/drawing/2014/main" id="{2BEB5823-B09A-7CAF-CCA8-1F4743CF745C}"/>
              </a:ext>
            </a:extLst>
          </p:cNvPr>
          <p:cNvCxnSpPr>
            <a:cxnSpLocks/>
          </p:cNvCxnSpPr>
          <p:nvPr/>
        </p:nvCxnSpPr>
        <p:spPr>
          <a:xfrm>
            <a:off x="11088877" y="4333264"/>
            <a:ext cx="5057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Łącznik prosty 73">
            <a:extLst>
              <a:ext uri="{FF2B5EF4-FFF2-40B4-BE49-F238E27FC236}">
                <a16:creationId xmlns:a16="http://schemas.microsoft.com/office/drawing/2014/main" id="{22159099-41EE-4D6F-A56D-862A719C5A49}"/>
              </a:ext>
            </a:extLst>
          </p:cNvPr>
          <p:cNvCxnSpPr>
            <a:cxnSpLocks/>
          </p:cNvCxnSpPr>
          <p:nvPr/>
        </p:nvCxnSpPr>
        <p:spPr>
          <a:xfrm>
            <a:off x="8358377" y="6230083"/>
            <a:ext cx="50420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Łącznik prosty 74">
            <a:extLst>
              <a:ext uri="{FF2B5EF4-FFF2-40B4-BE49-F238E27FC236}">
                <a16:creationId xmlns:a16="http://schemas.microsoft.com/office/drawing/2014/main" id="{A9BB714A-83A9-D6A8-F692-8715CF01A908}"/>
              </a:ext>
            </a:extLst>
          </p:cNvPr>
          <p:cNvCxnSpPr>
            <a:cxnSpLocks/>
          </p:cNvCxnSpPr>
          <p:nvPr/>
        </p:nvCxnSpPr>
        <p:spPr>
          <a:xfrm>
            <a:off x="11095571" y="6230083"/>
            <a:ext cx="51904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Łącznik prosty 75">
            <a:extLst>
              <a:ext uri="{FF2B5EF4-FFF2-40B4-BE49-F238E27FC236}">
                <a16:creationId xmlns:a16="http://schemas.microsoft.com/office/drawing/2014/main" id="{EB84937D-A531-363B-6D5A-F1C6F5E0E17E}"/>
              </a:ext>
            </a:extLst>
          </p:cNvPr>
          <p:cNvCxnSpPr>
            <a:cxnSpLocks/>
          </p:cNvCxnSpPr>
          <p:nvPr/>
        </p:nvCxnSpPr>
        <p:spPr>
          <a:xfrm flipV="1">
            <a:off x="8358377" y="4357875"/>
            <a:ext cx="0" cy="18722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Łącznik prosty 78">
            <a:extLst>
              <a:ext uri="{FF2B5EF4-FFF2-40B4-BE49-F238E27FC236}">
                <a16:creationId xmlns:a16="http://schemas.microsoft.com/office/drawing/2014/main" id="{D0C006D5-D1D1-BC6B-D504-05699BB1BD98}"/>
              </a:ext>
            </a:extLst>
          </p:cNvPr>
          <p:cNvCxnSpPr>
            <a:cxnSpLocks/>
          </p:cNvCxnSpPr>
          <p:nvPr/>
        </p:nvCxnSpPr>
        <p:spPr>
          <a:xfrm flipV="1">
            <a:off x="11594634" y="4333264"/>
            <a:ext cx="0" cy="18968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Łącznik prosty 84">
            <a:extLst>
              <a:ext uri="{FF2B5EF4-FFF2-40B4-BE49-F238E27FC236}">
                <a16:creationId xmlns:a16="http://schemas.microsoft.com/office/drawing/2014/main" id="{5DB77981-8E4E-5CA1-49AC-2EA0C1942D51}"/>
              </a:ext>
            </a:extLst>
          </p:cNvPr>
          <p:cNvCxnSpPr>
            <a:cxnSpLocks/>
          </p:cNvCxnSpPr>
          <p:nvPr/>
        </p:nvCxnSpPr>
        <p:spPr>
          <a:xfrm>
            <a:off x="12104877" y="5213384"/>
            <a:ext cx="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Prostokąt 86">
            <a:extLst>
              <a:ext uri="{FF2B5EF4-FFF2-40B4-BE49-F238E27FC236}">
                <a16:creationId xmlns:a16="http://schemas.microsoft.com/office/drawing/2014/main" id="{BDD6E7A4-0061-8450-33B4-0770BDA8776A}"/>
              </a:ext>
            </a:extLst>
          </p:cNvPr>
          <p:cNvSpPr/>
          <p:nvPr/>
        </p:nvSpPr>
        <p:spPr>
          <a:xfrm>
            <a:off x="8710937" y="1181004"/>
            <a:ext cx="2948584" cy="864095"/>
          </a:xfrm>
          <a:prstGeom prst="rect">
            <a:avLst/>
          </a:prstGeom>
          <a:solidFill>
            <a:schemeClr val="tx1">
              <a:lumMod val="75000"/>
            </a:schemeClr>
          </a:solidFill>
          <a:ln w="22225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8" name="Łącznik prosty 87">
            <a:extLst>
              <a:ext uri="{FF2B5EF4-FFF2-40B4-BE49-F238E27FC236}">
                <a16:creationId xmlns:a16="http://schemas.microsoft.com/office/drawing/2014/main" id="{42E73027-64D7-D7F6-844C-547AFC309F38}"/>
              </a:ext>
            </a:extLst>
          </p:cNvPr>
          <p:cNvCxnSpPr>
            <a:cxnSpLocks/>
          </p:cNvCxnSpPr>
          <p:nvPr/>
        </p:nvCxnSpPr>
        <p:spPr>
          <a:xfrm>
            <a:off x="8566920" y="1130316"/>
            <a:ext cx="576064" cy="0"/>
          </a:xfrm>
          <a:prstGeom prst="line">
            <a:avLst/>
          </a:prstGeom>
          <a:ln w="11112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Łącznik prosty 90">
            <a:extLst>
              <a:ext uri="{FF2B5EF4-FFF2-40B4-BE49-F238E27FC236}">
                <a16:creationId xmlns:a16="http://schemas.microsoft.com/office/drawing/2014/main" id="{78A8462A-80E6-7266-0F5E-697B6DA83CCF}"/>
              </a:ext>
            </a:extLst>
          </p:cNvPr>
          <p:cNvCxnSpPr>
            <a:cxnSpLocks/>
          </p:cNvCxnSpPr>
          <p:nvPr/>
        </p:nvCxnSpPr>
        <p:spPr>
          <a:xfrm flipV="1">
            <a:off x="8638928" y="1104172"/>
            <a:ext cx="0" cy="956952"/>
          </a:xfrm>
          <a:prstGeom prst="line">
            <a:avLst/>
          </a:prstGeom>
          <a:ln w="13652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Łącznik prosty 94">
            <a:extLst>
              <a:ext uri="{FF2B5EF4-FFF2-40B4-BE49-F238E27FC236}">
                <a16:creationId xmlns:a16="http://schemas.microsoft.com/office/drawing/2014/main" id="{38BF5EC6-2092-0F0D-65B8-ED6B49816345}"/>
              </a:ext>
            </a:extLst>
          </p:cNvPr>
          <p:cNvCxnSpPr>
            <a:cxnSpLocks/>
          </p:cNvCxnSpPr>
          <p:nvPr/>
        </p:nvCxnSpPr>
        <p:spPr>
          <a:xfrm>
            <a:off x="8566920" y="2061124"/>
            <a:ext cx="576064" cy="0"/>
          </a:xfrm>
          <a:prstGeom prst="line">
            <a:avLst/>
          </a:prstGeom>
          <a:ln w="12382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Łącznik prosty 107">
            <a:extLst>
              <a:ext uri="{FF2B5EF4-FFF2-40B4-BE49-F238E27FC236}">
                <a16:creationId xmlns:a16="http://schemas.microsoft.com/office/drawing/2014/main" id="{F85B5FA1-D2AF-B76C-2FE3-3E126FB28EEB}"/>
              </a:ext>
            </a:extLst>
          </p:cNvPr>
          <p:cNvCxnSpPr>
            <a:cxnSpLocks/>
          </p:cNvCxnSpPr>
          <p:nvPr/>
        </p:nvCxnSpPr>
        <p:spPr>
          <a:xfrm flipV="1">
            <a:off x="11741542" y="1174967"/>
            <a:ext cx="0" cy="930808"/>
          </a:xfrm>
          <a:prstGeom prst="line">
            <a:avLst/>
          </a:prstGeom>
          <a:ln w="13652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Łącznik prosty 108">
            <a:extLst>
              <a:ext uri="{FF2B5EF4-FFF2-40B4-BE49-F238E27FC236}">
                <a16:creationId xmlns:a16="http://schemas.microsoft.com/office/drawing/2014/main" id="{A6CE61BD-E159-951F-51F0-A7320F007340}"/>
              </a:ext>
            </a:extLst>
          </p:cNvPr>
          <p:cNvCxnSpPr>
            <a:cxnSpLocks/>
          </p:cNvCxnSpPr>
          <p:nvPr/>
        </p:nvCxnSpPr>
        <p:spPr>
          <a:xfrm>
            <a:off x="11303224" y="1130316"/>
            <a:ext cx="507800" cy="0"/>
          </a:xfrm>
          <a:prstGeom prst="line">
            <a:avLst/>
          </a:prstGeom>
          <a:ln w="11112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Łącznik prosty 109">
            <a:extLst>
              <a:ext uri="{FF2B5EF4-FFF2-40B4-BE49-F238E27FC236}">
                <a16:creationId xmlns:a16="http://schemas.microsoft.com/office/drawing/2014/main" id="{AFAC9243-1431-B83F-6A81-F4B99C559E3F}"/>
              </a:ext>
            </a:extLst>
          </p:cNvPr>
          <p:cNvCxnSpPr>
            <a:cxnSpLocks/>
          </p:cNvCxnSpPr>
          <p:nvPr/>
        </p:nvCxnSpPr>
        <p:spPr>
          <a:xfrm>
            <a:off x="11314585" y="2061124"/>
            <a:ext cx="432048" cy="0"/>
          </a:xfrm>
          <a:prstGeom prst="line">
            <a:avLst/>
          </a:prstGeom>
          <a:ln w="1079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Odcinek koła 117">
            <a:extLst>
              <a:ext uri="{FF2B5EF4-FFF2-40B4-BE49-F238E27FC236}">
                <a16:creationId xmlns:a16="http://schemas.microsoft.com/office/drawing/2014/main" id="{2E0693BE-E53D-7A48-08DB-BCFCE4FAE6AE}"/>
              </a:ext>
            </a:extLst>
          </p:cNvPr>
          <p:cNvSpPr/>
          <p:nvPr/>
        </p:nvSpPr>
        <p:spPr>
          <a:xfrm rot="5400000">
            <a:off x="9118823" y="-199818"/>
            <a:ext cx="2142386" cy="2878177"/>
          </a:xfrm>
          <a:prstGeom prst="chord">
            <a:avLst>
              <a:gd name="adj1" fmla="val 5439676"/>
              <a:gd name="adj2" fmla="val 16177197"/>
            </a:avLst>
          </a:prstGeom>
          <a:solidFill>
            <a:schemeClr val="accent3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0" name="Łącznik prosty 119">
            <a:extLst>
              <a:ext uri="{FF2B5EF4-FFF2-40B4-BE49-F238E27FC236}">
                <a16:creationId xmlns:a16="http://schemas.microsoft.com/office/drawing/2014/main" id="{770C3A30-6232-5C35-43C9-46835C54EE9C}"/>
              </a:ext>
            </a:extLst>
          </p:cNvPr>
          <p:cNvCxnSpPr>
            <a:cxnSpLocks/>
          </p:cNvCxnSpPr>
          <p:nvPr/>
        </p:nvCxnSpPr>
        <p:spPr>
          <a:xfrm flipV="1">
            <a:off x="8891213" y="805253"/>
            <a:ext cx="621003" cy="274376"/>
          </a:xfrm>
          <a:prstGeom prst="line">
            <a:avLst/>
          </a:prstGeom>
          <a:ln w="381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Łącznik prosty 120">
            <a:extLst>
              <a:ext uri="{FF2B5EF4-FFF2-40B4-BE49-F238E27FC236}">
                <a16:creationId xmlns:a16="http://schemas.microsoft.com/office/drawing/2014/main" id="{1C8FA88E-2DD9-7131-9E4B-7CC07E007C06}"/>
              </a:ext>
            </a:extLst>
          </p:cNvPr>
          <p:cNvCxnSpPr>
            <a:cxnSpLocks/>
          </p:cNvCxnSpPr>
          <p:nvPr/>
        </p:nvCxnSpPr>
        <p:spPr>
          <a:xfrm>
            <a:off x="11093151" y="900083"/>
            <a:ext cx="247468" cy="228313"/>
          </a:xfrm>
          <a:prstGeom prst="line">
            <a:avLst/>
          </a:prstGeom>
          <a:ln w="254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Łącznik prosty 122">
            <a:extLst>
              <a:ext uri="{FF2B5EF4-FFF2-40B4-BE49-F238E27FC236}">
                <a16:creationId xmlns:a16="http://schemas.microsoft.com/office/drawing/2014/main" id="{14328DC7-3E05-F5F2-D46E-47789268AF03}"/>
              </a:ext>
            </a:extLst>
          </p:cNvPr>
          <p:cNvCxnSpPr>
            <a:cxnSpLocks/>
          </p:cNvCxnSpPr>
          <p:nvPr/>
        </p:nvCxnSpPr>
        <p:spPr>
          <a:xfrm>
            <a:off x="10651050" y="973004"/>
            <a:ext cx="695607" cy="165325"/>
          </a:xfrm>
          <a:prstGeom prst="line">
            <a:avLst/>
          </a:prstGeom>
          <a:ln w="66675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Łącznik prosty 126">
            <a:extLst>
              <a:ext uri="{FF2B5EF4-FFF2-40B4-BE49-F238E27FC236}">
                <a16:creationId xmlns:a16="http://schemas.microsoft.com/office/drawing/2014/main" id="{808900D5-05AB-20B3-C5AE-79495AD07066}"/>
              </a:ext>
            </a:extLst>
          </p:cNvPr>
          <p:cNvCxnSpPr>
            <a:cxnSpLocks/>
            <a:stCxn id="118" idx="2"/>
          </p:cNvCxnSpPr>
          <p:nvPr/>
        </p:nvCxnSpPr>
        <p:spPr>
          <a:xfrm flipV="1">
            <a:off x="10190074" y="1097908"/>
            <a:ext cx="907865" cy="128286"/>
          </a:xfrm>
          <a:prstGeom prst="line">
            <a:avLst/>
          </a:prstGeom>
          <a:ln w="317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Łącznik prosty 130">
            <a:extLst>
              <a:ext uri="{FF2B5EF4-FFF2-40B4-BE49-F238E27FC236}">
                <a16:creationId xmlns:a16="http://schemas.microsoft.com/office/drawing/2014/main" id="{5B9BB6C1-EA27-91A9-A247-75757C609C1A}"/>
              </a:ext>
            </a:extLst>
          </p:cNvPr>
          <p:cNvCxnSpPr>
            <a:cxnSpLocks/>
          </p:cNvCxnSpPr>
          <p:nvPr/>
        </p:nvCxnSpPr>
        <p:spPr>
          <a:xfrm>
            <a:off x="10511136" y="678924"/>
            <a:ext cx="546811" cy="376742"/>
          </a:xfrm>
          <a:prstGeom prst="line">
            <a:avLst/>
          </a:prstGeom>
          <a:ln w="317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Łącznik prosty 134">
            <a:extLst>
              <a:ext uri="{FF2B5EF4-FFF2-40B4-BE49-F238E27FC236}">
                <a16:creationId xmlns:a16="http://schemas.microsoft.com/office/drawing/2014/main" id="{4676AD84-9A8D-9AFC-2B30-7CAD33CAAB14}"/>
              </a:ext>
            </a:extLst>
          </p:cNvPr>
          <p:cNvCxnSpPr>
            <a:cxnSpLocks/>
          </p:cNvCxnSpPr>
          <p:nvPr/>
        </p:nvCxnSpPr>
        <p:spPr>
          <a:xfrm>
            <a:off x="10289417" y="1052734"/>
            <a:ext cx="302095" cy="76286"/>
          </a:xfrm>
          <a:prstGeom prst="line">
            <a:avLst/>
          </a:prstGeom>
          <a:ln w="22225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Łącznik prosty 138">
            <a:extLst>
              <a:ext uri="{FF2B5EF4-FFF2-40B4-BE49-F238E27FC236}">
                <a16:creationId xmlns:a16="http://schemas.microsoft.com/office/drawing/2014/main" id="{ECF86BA4-7863-558D-5098-3EF748EE2324}"/>
              </a:ext>
            </a:extLst>
          </p:cNvPr>
          <p:cNvCxnSpPr>
            <a:cxnSpLocks/>
          </p:cNvCxnSpPr>
          <p:nvPr/>
        </p:nvCxnSpPr>
        <p:spPr>
          <a:xfrm>
            <a:off x="9795205" y="956831"/>
            <a:ext cx="875829" cy="15427"/>
          </a:xfrm>
          <a:prstGeom prst="line">
            <a:avLst/>
          </a:prstGeom>
          <a:ln w="53975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Łącznik prosty 146">
            <a:extLst>
              <a:ext uri="{FF2B5EF4-FFF2-40B4-BE49-F238E27FC236}">
                <a16:creationId xmlns:a16="http://schemas.microsoft.com/office/drawing/2014/main" id="{AB8F4126-D79D-6223-AB0F-7F3BDC9F9CB4}"/>
              </a:ext>
            </a:extLst>
          </p:cNvPr>
          <p:cNvCxnSpPr>
            <a:cxnSpLocks/>
          </p:cNvCxnSpPr>
          <p:nvPr/>
        </p:nvCxnSpPr>
        <p:spPr>
          <a:xfrm>
            <a:off x="10027656" y="612169"/>
            <a:ext cx="540616" cy="370143"/>
          </a:xfrm>
          <a:prstGeom prst="line">
            <a:avLst/>
          </a:prstGeom>
          <a:ln w="15875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Łącznik prosty 150">
            <a:extLst>
              <a:ext uri="{FF2B5EF4-FFF2-40B4-BE49-F238E27FC236}">
                <a16:creationId xmlns:a16="http://schemas.microsoft.com/office/drawing/2014/main" id="{80EFE1E9-6FA7-871E-DD84-7B3E92AED0BA}"/>
              </a:ext>
            </a:extLst>
          </p:cNvPr>
          <p:cNvCxnSpPr>
            <a:cxnSpLocks/>
          </p:cNvCxnSpPr>
          <p:nvPr/>
        </p:nvCxnSpPr>
        <p:spPr>
          <a:xfrm>
            <a:off x="9992452" y="792071"/>
            <a:ext cx="321299" cy="13182"/>
          </a:xfrm>
          <a:prstGeom prst="line">
            <a:avLst/>
          </a:prstGeom>
          <a:ln w="15875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Łącznik prosty 153">
            <a:extLst>
              <a:ext uri="{FF2B5EF4-FFF2-40B4-BE49-F238E27FC236}">
                <a16:creationId xmlns:a16="http://schemas.microsoft.com/office/drawing/2014/main" id="{2581FF2B-76AB-6FF1-BB7D-8717D4DDE3F5}"/>
              </a:ext>
            </a:extLst>
          </p:cNvPr>
          <p:cNvCxnSpPr>
            <a:cxnSpLocks/>
          </p:cNvCxnSpPr>
          <p:nvPr/>
        </p:nvCxnSpPr>
        <p:spPr>
          <a:xfrm>
            <a:off x="10296882" y="686134"/>
            <a:ext cx="101645" cy="171799"/>
          </a:xfrm>
          <a:prstGeom prst="line">
            <a:avLst/>
          </a:prstGeom>
          <a:ln w="15875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Łącznik prosty 159">
            <a:extLst>
              <a:ext uri="{FF2B5EF4-FFF2-40B4-BE49-F238E27FC236}">
                <a16:creationId xmlns:a16="http://schemas.microsoft.com/office/drawing/2014/main" id="{B831C28B-BA5C-ACDB-D4A2-3202B900B2FE}"/>
              </a:ext>
            </a:extLst>
          </p:cNvPr>
          <p:cNvCxnSpPr>
            <a:cxnSpLocks/>
          </p:cNvCxnSpPr>
          <p:nvPr/>
        </p:nvCxnSpPr>
        <p:spPr>
          <a:xfrm flipH="1" flipV="1">
            <a:off x="9462522" y="809277"/>
            <a:ext cx="346299" cy="150548"/>
          </a:xfrm>
          <a:prstGeom prst="line">
            <a:avLst/>
          </a:prstGeom>
          <a:ln w="381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Łącznik prosty 163">
            <a:extLst>
              <a:ext uri="{FF2B5EF4-FFF2-40B4-BE49-F238E27FC236}">
                <a16:creationId xmlns:a16="http://schemas.microsoft.com/office/drawing/2014/main" id="{A1746819-3F23-58FD-B6E6-57EAECF2A252}"/>
              </a:ext>
            </a:extLst>
          </p:cNvPr>
          <p:cNvCxnSpPr>
            <a:cxnSpLocks/>
          </p:cNvCxnSpPr>
          <p:nvPr/>
        </p:nvCxnSpPr>
        <p:spPr>
          <a:xfrm>
            <a:off x="9222070" y="720954"/>
            <a:ext cx="271344" cy="82985"/>
          </a:xfrm>
          <a:prstGeom prst="line">
            <a:avLst/>
          </a:prstGeom>
          <a:ln w="22225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Łącznik prosty 164">
            <a:extLst>
              <a:ext uri="{FF2B5EF4-FFF2-40B4-BE49-F238E27FC236}">
                <a16:creationId xmlns:a16="http://schemas.microsoft.com/office/drawing/2014/main" id="{36F64EDF-CDFA-E1CF-72CC-B877F10F74CF}"/>
              </a:ext>
            </a:extLst>
          </p:cNvPr>
          <p:cNvCxnSpPr>
            <a:cxnSpLocks/>
          </p:cNvCxnSpPr>
          <p:nvPr/>
        </p:nvCxnSpPr>
        <p:spPr>
          <a:xfrm flipH="1">
            <a:off x="9395429" y="819971"/>
            <a:ext cx="115248" cy="220167"/>
          </a:xfrm>
          <a:prstGeom prst="line">
            <a:avLst/>
          </a:prstGeom>
          <a:ln w="254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Łącznik prosty 168">
            <a:extLst>
              <a:ext uri="{FF2B5EF4-FFF2-40B4-BE49-F238E27FC236}">
                <a16:creationId xmlns:a16="http://schemas.microsoft.com/office/drawing/2014/main" id="{9D2B2AA1-65A6-41FB-210F-6C7384128D9F}"/>
              </a:ext>
            </a:extLst>
          </p:cNvPr>
          <p:cNvCxnSpPr>
            <a:cxnSpLocks/>
          </p:cNvCxnSpPr>
          <p:nvPr/>
        </p:nvCxnSpPr>
        <p:spPr>
          <a:xfrm>
            <a:off x="10773796" y="740691"/>
            <a:ext cx="124079" cy="213949"/>
          </a:xfrm>
          <a:prstGeom prst="line">
            <a:avLst/>
          </a:prstGeom>
          <a:ln w="15875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Łącznik prosty 169">
            <a:extLst>
              <a:ext uri="{FF2B5EF4-FFF2-40B4-BE49-F238E27FC236}">
                <a16:creationId xmlns:a16="http://schemas.microsoft.com/office/drawing/2014/main" id="{98800438-62C6-50C1-9013-344A6A7E8EFB}"/>
              </a:ext>
            </a:extLst>
          </p:cNvPr>
          <p:cNvCxnSpPr>
            <a:cxnSpLocks/>
          </p:cNvCxnSpPr>
          <p:nvPr/>
        </p:nvCxnSpPr>
        <p:spPr>
          <a:xfrm>
            <a:off x="10438039" y="762450"/>
            <a:ext cx="308772" cy="58822"/>
          </a:xfrm>
          <a:prstGeom prst="line">
            <a:avLst/>
          </a:prstGeom>
          <a:ln w="15875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Łącznik prosty 175">
            <a:extLst>
              <a:ext uri="{FF2B5EF4-FFF2-40B4-BE49-F238E27FC236}">
                <a16:creationId xmlns:a16="http://schemas.microsoft.com/office/drawing/2014/main" id="{238FF5F8-A80D-E0D9-4A73-CD15EF4CA9DC}"/>
              </a:ext>
            </a:extLst>
          </p:cNvPr>
          <p:cNvCxnSpPr>
            <a:cxnSpLocks/>
          </p:cNvCxnSpPr>
          <p:nvPr/>
        </p:nvCxnSpPr>
        <p:spPr>
          <a:xfrm flipH="1" flipV="1">
            <a:off x="9822132" y="966006"/>
            <a:ext cx="170320" cy="146059"/>
          </a:xfrm>
          <a:prstGeom prst="line">
            <a:avLst/>
          </a:prstGeom>
          <a:ln w="317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Łącznik prosty 178">
            <a:extLst>
              <a:ext uri="{FF2B5EF4-FFF2-40B4-BE49-F238E27FC236}">
                <a16:creationId xmlns:a16="http://schemas.microsoft.com/office/drawing/2014/main" id="{41BC9067-CBBD-F79B-D997-849A80DD1484}"/>
              </a:ext>
            </a:extLst>
          </p:cNvPr>
          <p:cNvCxnSpPr>
            <a:cxnSpLocks/>
          </p:cNvCxnSpPr>
          <p:nvPr/>
        </p:nvCxnSpPr>
        <p:spPr>
          <a:xfrm flipH="1">
            <a:off x="9657768" y="1001878"/>
            <a:ext cx="189243" cy="119362"/>
          </a:xfrm>
          <a:prstGeom prst="line">
            <a:avLst/>
          </a:prstGeom>
          <a:ln w="15875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Łącznik prosty 182">
            <a:extLst>
              <a:ext uri="{FF2B5EF4-FFF2-40B4-BE49-F238E27FC236}">
                <a16:creationId xmlns:a16="http://schemas.microsoft.com/office/drawing/2014/main" id="{E55B6531-20DA-F2CB-073A-A7D9CAE144E5}"/>
              </a:ext>
            </a:extLst>
          </p:cNvPr>
          <p:cNvCxnSpPr>
            <a:cxnSpLocks/>
          </p:cNvCxnSpPr>
          <p:nvPr/>
        </p:nvCxnSpPr>
        <p:spPr>
          <a:xfrm flipV="1">
            <a:off x="9087260" y="715533"/>
            <a:ext cx="134810" cy="63328"/>
          </a:xfrm>
          <a:prstGeom prst="line">
            <a:avLst/>
          </a:prstGeom>
          <a:ln w="15875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Łącznik prosty 183">
            <a:extLst>
              <a:ext uri="{FF2B5EF4-FFF2-40B4-BE49-F238E27FC236}">
                <a16:creationId xmlns:a16="http://schemas.microsoft.com/office/drawing/2014/main" id="{4C9B5C63-3F1E-981F-1204-98601393E784}"/>
              </a:ext>
            </a:extLst>
          </p:cNvPr>
          <p:cNvCxnSpPr>
            <a:cxnSpLocks/>
          </p:cNvCxnSpPr>
          <p:nvPr/>
        </p:nvCxnSpPr>
        <p:spPr>
          <a:xfrm>
            <a:off x="9203268" y="581480"/>
            <a:ext cx="101645" cy="171799"/>
          </a:xfrm>
          <a:prstGeom prst="line">
            <a:avLst/>
          </a:prstGeom>
          <a:ln w="15875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pole tekstowe 187">
            <a:extLst>
              <a:ext uri="{FF2B5EF4-FFF2-40B4-BE49-F238E27FC236}">
                <a16:creationId xmlns:a16="http://schemas.microsoft.com/office/drawing/2014/main" id="{96348DB1-3A8D-12A4-E1CE-68FDE727D492}"/>
              </a:ext>
            </a:extLst>
          </p:cNvPr>
          <p:cNvSpPr txBox="1"/>
          <p:nvPr/>
        </p:nvSpPr>
        <p:spPr>
          <a:xfrm>
            <a:off x="8536973" y="2105775"/>
            <a:ext cx="1174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/>
              <a:t>Anoda</a:t>
            </a:r>
            <a:endParaRPr lang="pl-PL"/>
          </a:p>
        </p:txBody>
      </p:sp>
      <p:sp>
        <p:nvSpPr>
          <p:cNvPr id="189" name="pole tekstowe 188">
            <a:extLst>
              <a:ext uri="{FF2B5EF4-FFF2-40B4-BE49-F238E27FC236}">
                <a16:creationId xmlns:a16="http://schemas.microsoft.com/office/drawing/2014/main" id="{7EDF6805-C1D0-6FFF-EE7E-C235567AB296}"/>
              </a:ext>
            </a:extLst>
          </p:cNvPr>
          <p:cNvSpPr txBox="1"/>
          <p:nvPr/>
        </p:nvSpPr>
        <p:spPr>
          <a:xfrm>
            <a:off x="10634808" y="2076596"/>
            <a:ext cx="1387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/>
              <a:t>Katoda</a:t>
            </a:r>
          </a:p>
        </p:txBody>
      </p:sp>
      <p:sp>
        <p:nvSpPr>
          <p:cNvPr id="191" name="Owal 190">
            <a:extLst>
              <a:ext uri="{FF2B5EF4-FFF2-40B4-BE49-F238E27FC236}">
                <a16:creationId xmlns:a16="http://schemas.microsoft.com/office/drawing/2014/main" id="{6A3E1369-EA58-BF7B-7771-D4F327872990}"/>
              </a:ext>
            </a:extLst>
          </p:cNvPr>
          <p:cNvSpPr/>
          <p:nvPr/>
        </p:nvSpPr>
        <p:spPr>
          <a:xfrm>
            <a:off x="9671884" y="2527718"/>
            <a:ext cx="1202157" cy="1143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94" name="Łącznik prosty ze strzałką 193">
            <a:extLst>
              <a:ext uri="{FF2B5EF4-FFF2-40B4-BE49-F238E27FC236}">
                <a16:creationId xmlns:a16="http://schemas.microsoft.com/office/drawing/2014/main" id="{4D42423A-2527-C899-2301-5B00FB321D84}"/>
              </a:ext>
            </a:extLst>
          </p:cNvPr>
          <p:cNvCxnSpPr>
            <a:cxnSpLocks/>
          </p:cNvCxnSpPr>
          <p:nvPr/>
        </p:nvCxnSpPr>
        <p:spPr>
          <a:xfrm flipH="1" flipV="1">
            <a:off x="9846771" y="3116347"/>
            <a:ext cx="824263" cy="11750"/>
          </a:xfrm>
          <a:prstGeom prst="straightConnector1">
            <a:avLst/>
          </a:prstGeom>
          <a:ln w="57150">
            <a:solidFill>
              <a:schemeClr val="tx1">
                <a:alpha val="97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Łącznik: łamany 202">
            <a:extLst>
              <a:ext uri="{FF2B5EF4-FFF2-40B4-BE49-F238E27FC236}">
                <a16:creationId xmlns:a16="http://schemas.microsoft.com/office/drawing/2014/main" id="{354207AD-52CF-6A44-7AB7-8DF2C3B92B80}"/>
              </a:ext>
            </a:extLst>
          </p:cNvPr>
          <p:cNvCxnSpPr>
            <a:cxnSpLocks/>
            <a:endCxn id="191" idx="2"/>
          </p:cNvCxnSpPr>
          <p:nvPr/>
        </p:nvCxnSpPr>
        <p:spPr>
          <a:xfrm rot="16200000" flipH="1">
            <a:off x="8218260" y="1645594"/>
            <a:ext cx="1501954" cy="1405293"/>
          </a:xfrm>
          <a:prstGeom prst="bentConnector2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Łącznik prosty 204">
            <a:extLst>
              <a:ext uri="{FF2B5EF4-FFF2-40B4-BE49-F238E27FC236}">
                <a16:creationId xmlns:a16="http://schemas.microsoft.com/office/drawing/2014/main" id="{261B4CC7-5D7E-E5CC-CBF9-0DD7F6B3B528}"/>
              </a:ext>
            </a:extLst>
          </p:cNvPr>
          <p:cNvCxnSpPr>
            <a:cxnSpLocks/>
            <a:endCxn id="87" idx="1"/>
          </p:cNvCxnSpPr>
          <p:nvPr/>
        </p:nvCxnSpPr>
        <p:spPr>
          <a:xfrm>
            <a:off x="8266590" y="1613051"/>
            <a:ext cx="444347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Łącznik: łamany 206">
            <a:extLst>
              <a:ext uri="{FF2B5EF4-FFF2-40B4-BE49-F238E27FC236}">
                <a16:creationId xmlns:a16="http://schemas.microsoft.com/office/drawing/2014/main" id="{CF7B2B4C-7FD1-02E2-D349-604D22E8C37E}"/>
              </a:ext>
            </a:extLst>
          </p:cNvPr>
          <p:cNvCxnSpPr>
            <a:cxnSpLocks/>
            <a:endCxn id="191" idx="6"/>
          </p:cNvCxnSpPr>
          <p:nvPr/>
        </p:nvCxnSpPr>
        <p:spPr>
          <a:xfrm rot="5400000">
            <a:off x="10750659" y="1736434"/>
            <a:ext cx="1486167" cy="1239401"/>
          </a:xfrm>
          <a:prstGeom prst="bentConnector2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Łącznik prosty 210">
            <a:extLst>
              <a:ext uri="{FF2B5EF4-FFF2-40B4-BE49-F238E27FC236}">
                <a16:creationId xmlns:a16="http://schemas.microsoft.com/office/drawing/2014/main" id="{A6B7390A-4147-B425-9664-1A28C9D1570C}"/>
              </a:ext>
            </a:extLst>
          </p:cNvPr>
          <p:cNvCxnSpPr>
            <a:cxnSpLocks/>
          </p:cNvCxnSpPr>
          <p:nvPr/>
        </p:nvCxnSpPr>
        <p:spPr>
          <a:xfrm>
            <a:off x="11761171" y="1597262"/>
            <a:ext cx="352271" cy="79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D9FFD9E-E0AF-2CDE-DFAE-228F137BB1CD}"/>
              </a:ext>
            </a:extLst>
          </p:cNvPr>
          <p:cNvSpPr txBox="1"/>
          <p:nvPr/>
        </p:nvSpPr>
        <p:spPr>
          <a:xfrm>
            <a:off x="44216" y="6529503"/>
            <a:ext cx="92606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/>
              <a:t>Panasonic - https://industrial.panasonic.com/ww/ds/products-resistors/chip-resistors/failure-mode#01</a:t>
            </a:r>
          </a:p>
        </p:txBody>
      </p:sp>
    </p:spTree>
    <p:extLst>
      <p:ext uri="{BB962C8B-B14F-4D97-AF65-F5344CB8AC3E}">
        <p14:creationId xmlns:p14="http://schemas.microsoft.com/office/powerpoint/2010/main" val="1978741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B7391-287E-EAC3-F430-9C5B206DE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732B1F-C921-6FA4-D198-EBA2FC3FF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78024"/>
            <a:ext cx="9144000" cy="1143000"/>
          </a:xfrm>
        </p:spPr>
        <p:txBody>
          <a:bodyPr/>
          <a:lstStyle/>
          <a:p>
            <a:r>
              <a:rPr lang="pl-PL" b="1" dirty="0">
                <a:latin typeface="Avenir Next LT Pro Light" panose="020B0304020202020204" pitchFamily="34" charset="-18"/>
              </a:rPr>
              <a:t>Migracja/ Korozja</a:t>
            </a:r>
          </a:p>
        </p:txBody>
      </p:sp>
      <p:pic>
        <p:nvPicPr>
          <p:cNvPr id="5128" name="Picture 8" descr="Raindrops,water,nature,liquid,wet - free image from needpix.com">
            <a:extLst>
              <a:ext uri="{FF2B5EF4-FFF2-40B4-BE49-F238E27FC236}">
                <a16:creationId xmlns:a16="http://schemas.microsoft.com/office/drawing/2014/main" id="{670B48AC-9CB2-5239-4711-5CD45EFD8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973" y="310796"/>
            <a:ext cx="2090067" cy="155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81CF841E-C09C-88FE-7514-9609E4F4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7" y="3961028"/>
            <a:ext cx="3816424" cy="286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Group 7 - Halogens | Note">
            <a:extLst>
              <a:ext uri="{FF2B5EF4-FFF2-40B4-BE49-F238E27FC236}">
                <a16:creationId xmlns:a16="http://schemas.microsoft.com/office/drawing/2014/main" id="{0DCCB593-6122-5130-3B25-C98EC9E93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801" y="3572558"/>
            <a:ext cx="822010" cy="306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70" name="Grupa 5169">
            <a:extLst>
              <a:ext uri="{FF2B5EF4-FFF2-40B4-BE49-F238E27FC236}">
                <a16:creationId xmlns:a16="http://schemas.microsoft.com/office/drawing/2014/main" id="{426C00F2-C96E-3442-BE20-41365611FF67}"/>
              </a:ext>
            </a:extLst>
          </p:cNvPr>
          <p:cNvGrpSpPr/>
          <p:nvPr/>
        </p:nvGrpSpPr>
        <p:grpSpPr>
          <a:xfrm>
            <a:off x="4201830" y="3100898"/>
            <a:ext cx="4714088" cy="2758886"/>
            <a:chOff x="4536138" y="1772817"/>
            <a:chExt cx="3846852" cy="2142386"/>
          </a:xfrm>
        </p:grpSpPr>
        <p:sp>
          <p:nvSpPr>
            <p:cNvPr id="43" name="Prostokąt 42">
              <a:extLst>
                <a:ext uri="{FF2B5EF4-FFF2-40B4-BE49-F238E27FC236}">
                  <a16:creationId xmlns:a16="http://schemas.microsoft.com/office/drawing/2014/main" id="{E927585D-A60D-0952-618B-8ADCAA2D7C3B}"/>
                </a:ext>
              </a:extLst>
            </p:cNvPr>
            <p:cNvSpPr/>
            <p:nvPr/>
          </p:nvSpPr>
          <p:spPr>
            <a:xfrm>
              <a:off x="4980485" y="2785743"/>
              <a:ext cx="2948584" cy="864095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22225">
              <a:solidFill>
                <a:schemeClr val="tx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44" name="Łącznik prosty 43">
              <a:extLst>
                <a:ext uri="{FF2B5EF4-FFF2-40B4-BE49-F238E27FC236}">
                  <a16:creationId xmlns:a16="http://schemas.microsoft.com/office/drawing/2014/main" id="{C5F5EC87-0173-0022-501F-851CE200F195}"/>
                </a:ext>
              </a:extLst>
            </p:cNvPr>
            <p:cNvCxnSpPr>
              <a:cxnSpLocks/>
            </p:cNvCxnSpPr>
            <p:nvPr/>
          </p:nvCxnSpPr>
          <p:spPr>
            <a:xfrm>
              <a:off x="4836468" y="2735055"/>
              <a:ext cx="576064" cy="0"/>
            </a:xfrm>
            <a:prstGeom prst="line">
              <a:avLst/>
            </a:prstGeom>
            <a:ln w="11112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308A401F-1A9A-17A4-AFF6-C7DFB5C76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8476" y="2708911"/>
              <a:ext cx="0" cy="956952"/>
            </a:xfrm>
            <a:prstGeom prst="line">
              <a:avLst/>
            </a:prstGeom>
            <a:ln w="13652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D184D9AC-3EF5-2005-3D68-56B323571BF5}"/>
                </a:ext>
              </a:extLst>
            </p:cNvPr>
            <p:cNvCxnSpPr>
              <a:cxnSpLocks/>
            </p:cNvCxnSpPr>
            <p:nvPr/>
          </p:nvCxnSpPr>
          <p:spPr>
            <a:xfrm>
              <a:off x="4836468" y="3665863"/>
              <a:ext cx="576064" cy="0"/>
            </a:xfrm>
            <a:prstGeom prst="line">
              <a:avLst/>
            </a:prstGeom>
            <a:ln w="12382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13CD1EA8-C01E-B87B-65EE-CE7F77C9E7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0652" y="2785743"/>
              <a:ext cx="0" cy="930808"/>
            </a:xfrm>
            <a:prstGeom prst="line">
              <a:avLst/>
            </a:prstGeom>
            <a:ln w="13652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D4C37A73-3CD9-9B86-9BFF-8B0B79421658}"/>
                </a:ext>
              </a:extLst>
            </p:cNvPr>
            <p:cNvCxnSpPr>
              <a:cxnSpLocks/>
            </p:cNvCxnSpPr>
            <p:nvPr/>
          </p:nvCxnSpPr>
          <p:spPr>
            <a:xfrm>
              <a:off x="7572772" y="2735055"/>
              <a:ext cx="507800" cy="0"/>
            </a:xfrm>
            <a:prstGeom prst="line">
              <a:avLst/>
            </a:prstGeom>
            <a:ln w="11112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868A4561-16A4-E71B-B52C-3FCF0B99DBE4}"/>
                </a:ext>
              </a:extLst>
            </p:cNvPr>
            <p:cNvCxnSpPr>
              <a:cxnSpLocks/>
            </p:cNvCxnSpPr>
            <p:nvPr/>
          </p:nvCxnSpPr>
          <p:spPr>
            <a:xfrm>
              <a:off x="7584133" y="3665863"/>
              <a:ext cx="432048" cy="0"/>
            </a:xfrm>
            <a:prstGeom prst="line">
              <a:avLst/>
            </a:prstGeom>
            <a:ln w="1079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dcinek koła 50">
              <a:extLst>
                <a:ext uri="{FF2B5EF4-FFF2-40B4-BE49-F238E27FC236}">
                  <a16:creationId xmlns:a16="http://schemas.microsoft.com/office/drawing/2014/main" id="{B15E53FA-056E-C463-A897-2D233B20BFCF}"/>
                </a:ext>
              </a:extLst>
            </p:cNvPr>
            <p:cNvSpPr/>
            <p:nvPr/>
          </p:nvSpPr>
          <p:spPr>
            <a:xfrm rot="5400000">
              <a:off x="5388371" y="1404921"/>
              <a:ext cx="2142386" cy="2878177"/>
            </a:xfrm>
            <a:prstGeom prst="chord">
              <a:avLst>
                <a:gd name="adj1" fmla="val 5439676"/>
                <a:gd name="adj2" fmla="val 16177197"/>
              </a:avLst>
            </a:prstGeom>
            <a:solidFill>
              <a:schemeClr val="accent3">
                <a:lumMod val="60000"/>
                <a:lumOff val="4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53" name="Łącznik prosty 52">
              <a:extLst>
                <a:ext uri="{FF2B5EF4-FFF2-40B4-BE49-F238E27FC236}">
                  <a16:creationId xmlns:a16="http://schemas.microsoft.com/office/drawing/2014/main" id="{D1331818-8B5C-7230-D712-59A5A8AABD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0761" y="2409992"/>
              <a:ext cx="621003" cy="274376"/>
            </a:xfrm>
            <a:prstGeom prst="line">
              <a:avLst/>
            </a:prstGeom>
            <a:ln w="381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Łącznik prosty 54">
              <a:extLst>
                <a:ext uri="{FF2B5EF4-FFF2-40B4-BE49-F238E27FC236}">
                  <a16:creationId xmlns:a16="http://schemas.microsoft.com/office/drawing/2014/main" id="{207E4AE9-0FC7-6F05-F045-E8643908FA0C}"/>
                </a:ext>
              </a:extLst>
            </p:cNvPr>
            <p:cNvCxnSpPr>
              <a:cxnSpLocks/>
            </p:cNvCxnSpPr>
            <p:nvPr/>
          </p:nvCxnSpPr>
          <p:spPr>
            <a:xfrm>
              <a:off x="7362699" y="2504822"/>
              <a:ext cx="247468" cy="228313"/>
            </a:xfrm>
            <a:prstGeom prst="line">
              <a:avLst/>
            </a:prstGeom>
            <a:ln w="25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Łącznik prosty 56">
              <a:extLst>
                <a:ext uri="{FF2B5EF4-FFF2-40B4-BE49-F238E27FC236}">
                  <a16:creationId xmlns:a16="http://schemas.microsoft.com/office/drawing/2014/main" id="{32C7E07D-29F4-1C09-D457-E98D28134EF9}"/>
                </a:ext>
              </a:extLst>
            </p:cNvPr>
            <p:cNvCxnSpPr>
              <a:cxnSpLocks/>
            </p:cNvCxnSpPr>
            <p:nvPr/>
          </p:nvCxnSpPr>
          <p:spPr>
            <a:xfrm>
              <a:off x="6920598" y="2577743"/>
              <a:ext cx="695607" cy="165325"/>
            </a:xfrm>
            <a:prstGeom prst="line">
              <a:avLst/>
            </a:prstGeom>
            <a:ln w="66675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Łącznik prosty 57">
              <a:extLst>
                <a:ext uri="{FF2B5EF4-FFF2-40B4-BE49-F238E27FC236}">
                  <a16:creationId xmlns:a16="http://schemas.microsoft.com/office/drawing/2014/main" id="{58371738-563A-02B4-39D7-00CE95C55313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V="1">
              <a:off x="6459622" y="2702647"/>
              <a:ext cx="907865" cy="128286"/>
            </a:xfrm>
            <a:prstGeom prst="line">
              <a:avLst/>
            </a:prstGeom>
            <a:ln w="3175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Łącznik prosty 59">
              <a:extLst>
                <a:ext uri="{FF2B5EF4-FFF2-40B4-BE49-F238E27FC236}">
                  <a16:creationId xmlns:a16="http://schemas.microsoft.com/office/drawing/2014/main" id="{30CE25EF-A7DB-4807-002D-1C2404792DFA}"/>
                </a:ext>
              </a:extLst>
            </p:cNvPr>
            <p:cNvCxnSpPr>
              <a:cxnSpLocks/>
            </p:cNvCxnSpPr>
            <p:nvPr/>
          </p:nvCxnSpPr>
          <p:spPr>
            <a:xfrm>
              <a:off x="6558965" y="2657473"/>
              <a:ext cx="302095" cy="76286"/>
            </a:xfrm>
            <a:prstGeom prst="line">
              <a:avLst/>
            </a:prstGeom>
            <a:ln w="22225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Łącznik prosty 60">
              <a:extLst>
                <a:ext uri="{FF2B5EF4-FFF2-40B4-BE49-F238E27FC236}">
                  <a16:creationId xmlns:a16="http://schemas.microsoft.com/office/drawing/2014/main" id="{986D2697-ADA5-B894-81F9-1CF7A58440E2}"/>
                </a:ext>
              </a:extLst>
            </p:cNvPr>
            <p:cNvCxnSpPr>
              <a:cxnSpLocks/>
            </p:cNvCxnSpPr>
            <p:nvPr/>
          </p:nvCxnSpPr>
          <p:spPr>
            <a:xfrm>
              <a:off x="6064753" y="2561570"/>
              <a:ext cx="875829" cy="15427"/>
            </a:xfrm>
            <a:prstGeom prst="line">
              <a:avLst/>
            </a:prstGeom>
            <a:ln w="53975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Łącznik prosty 61">
              <a:extLst>
                <a:ext uri="{FF2B5EF4-FFF2-40B4-BE49-F238E27FC236}">
                  <a16:creationId xmlns:a16="http://schemas.microsoft.com/office/drawing/2014/main" id="{06FFB2BE-59DE-679A-D5AD-62FAAB7BABA9}"/>
                </a:ext>
              </a:extLst>
            </p:cNvPr>
            <p:cNvCxnSpPr>
              <a:cxnSpLocks/>
            </p:cNvCxnSpPr>
            <p:nvPr/>
          </p:nvCxnSpPr>
          <p:spPr>
            <a:xfrm>
              <a:off x="6297204" y="2216908"/>
              <a:ext cx="540616" cy="370143"/>
            </a:xfrm>
            <a:prstGeom prst="line">
              <a:avLst/>
            </a:prstGeom>
            <a:ln w="15875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Łącznik prosty 62">
              <a:extLst>
                <a:ext uri="{FF2B5EF4-FFF2-40B4-BE49-F238E27FC236}">
                  <a16:creationId xmlns:a16="http://schemas.microsoft.com/office/drawing/2014/main" id="{5EFD0BC2-8115-4366-F727-DE52B06E1E9C}"/>
                </a:ext>
              </a:extLst>
            </p:cNvPr>
            <p:cNvCxnSpPr>
              <a:cxnSpLocks/>
            </p:cNvCxnSpPr>
            <p:nvPr/>
          </p:nvCxnSpPr>
          <p:spPr>
            <a:xfrm>
              <a:off x="6262000" y="2396810"/>
              <a:ext cx="321299" cy="13182"/>
            </a:xfrm>
            <a:prstGeom prst="line">
              <a:avLst/>
            </a:prstGeom>
            <a:ln w="15875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0" name="Łącznik prosty 5119">
              <a:extLst>
                <a:ext uri="{FF2B5EF4-FFF2-40B4-BE49-F238E27FC236}">
                  <a16:creationId xmlns:a16="http://schemas.microsoft.com/office/drawing/2014/main" id="{8CC11455-1A6E-13CE-3115-20DF71220A4D}"/>
                </a:ext>
              </a:extLst>
            </p:cNvPr>
            <p:cNvCxnSpPr>
              <a:cxnSpLocks/>
            </p:cNvCxnSpPr>
            <p:nvPr/>
          </p:nvCxnSpPr>
          <p:spPr>
            <a:xfrm>
              <a:off x="6566430" y="2290873"/>
              <a:ext cx="101645" cy="171799"/>
            </a:xfrm>
            <a:prstGeom prst="line">
              <a:avLst/>
            </a:prstGeom>
            <a:ln w="15875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1" name="Łącznik prosty 5120">
              <a:extLst>
                <a:ext uri="{FF2B5EF4-FFF2-40B4-BE49-F238E27FC236}">
                  <a16:creationId xmlns:a16="http://schemas.microsoft.com/office/drawing/2014/main" id="{AF9B05B2-3294-BA24-7121-EF69E3B381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32070" y="2414016"/>
              <a:ext cx="346299" cy="150548"/>
            </a:xfrm>
            <a:prstGeom prst="line">
              <a:avLst/>
            </a:prstGeom>
            <a:ln w="381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3" name="Łącznik prosty 5122">
              <a:extLst>
                <a:ext uri="{FF2B5EF4-FFF2-40B4-BE49-F238E27FC236}">
                  <a16:creationId xmlns:a16="http://schemas.microsoft.com/office/drawing/2014/main" id="{AF9BCB0A-3CEA-367D-FB28-FAA8F285010F}"/>
                </a:ext>
              </a:extLst>
            </p:cNvPr>
            <p:cNvCxnSpPr>
              <a:cxnSpLocks/>
            </p:cNvCxnSpPr>
            <p:nvPr/>
          </p:nvCxnSpPr>
          <p:spPr>
            <a:xfrm>
              <a:off x="5491618" y="2325693"/>
              <a:ext cx="271344" cy="82985"/>
            </a:xfrm>
            <a:prstGeom prst="line">
              <a:avLst/>
            </a:prstGeom>
            <a:ln w="22225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5" name="Łącznik prosty 5124">
              <a:extLst>
                <a:ext uri="{FF2B5EF4-FFF2-40B4-BE49-F238E27FC236}">
                  <a16:creationId xmlns:a16="http://schemas.microsoft.com/office/drawing/2014/main" id="{9675555B-4F51-4C89-9F0C-CE8D5F2B2E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4977" y="2424710"/>
              <a:ext cx="115248" cy="220167"/>
            </a:xfrm>
            <a:prstGeom prst="line">
              <a:avLst/>
            </a:prstGeom>
            <a:ln w="254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7" name="Łącznik prosty 5126">
              <a:extLst>
                <a:ext uri="{FF2B5EF4-FFF2-40B4-BE49-F238E27FC236}">
                  <a16:creationId xmlns:a16="http://schemas.microsoft.com/office/drawing/2014/main" id="{E247DAF4-EBCA-DBA4-94B2-41DA48D217D7}"/>
                </a:ext>
              </a:extLst>
            </p:cNvPr>
            <p:cNvCxnSpPr>
              <a:cxnSpLocks/>
            </p:cNvCxnSpPr>
            <p:nvPr/>
          </p:nvCxnSpPr>
          <p:spPr>
            <a:xfrm>
              <a:off x="7043344" y="2345430"/>
              <a:ext cx="124079" cy="213949"/>
            </a:xfrm>
            <a:prstGeom prst="line">
              <a:avLst/>
            </a:prstGeom>
            <a:ln w="15875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9" name="Łącznik prosty 5128">
              <a:extLst>
                <a:ext uri="{FF2B5EF4-FFF2-40B4-BE49-F238E27FC236}">
                  <a16:creationId xmlns:a16="http://schemas.microsoft.com/office/drawing/2014/main" id="{7A43233D-1013-F36D-3467-C64ECA801DB5}"/>
                </a:ext>
              </a:extLst>
            </p:cNvPr>
            <p:cNvCxnSpPr>
              <a:cxnSpLocks/>
            </p:cNvCxnSpPr>
            <p:nvPr/>
          </p:nvCxnSpPr>
          <p:spPr>
            <a:xfrm>
              <a:off x="6707587" y="2367189"/>
              <a:ext cx="308772" cy="58822"/>
            </a:xfrm>
            <a:prstGeom prst="line">
              <a:avLst/>
            </a:prstGeom>
            <a:ln w="15875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1" name="Łącznik prosty 5130">
              <a:extLst>
                <a:ext uri="{FF2B5EF4-FFF2-40B4-BE49-F238E27FC236}">
                  <a16:creationId xmlns:a16="http://schemas.microsoft.com/office/drawing/2014/main" id="{0B5C9D35-FDB9-6A08-D767-0B2A05F4A0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1680" y="2570745"/>
              <a:ext cx="170320" cy="146059"/>
            </a:xfrm>
            <a:prstGeom prst="line">
              <a:avLst/>
            </a:prstGeom>
            <a:ln w="3175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3" name="Łącznik prosty 5132">
              <a:extLst>
                <a:ext uri="{FF2B5EF4-FFF2-40B4-BE49-F238E27FC236}">
                  <a16:creationId xmlns:a16="http://schemas.microsoft.com/office/drawing/2014/main" id="{AC8B30E9-3735-3427-A1C6-C4709E3D1A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7316" y="2606617"/>
              <a:ext cx="189243" cy="119362"/>
            </a:xfrm>
            <a:prstGeom prst="line">
              <a:avLst/>
            </a:prstGeom>
            <a:ln w="15875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4" name="Łącznik prosty 5133">
              <a:extLst>
                <a:ext uri="{FF2B5EF4-FFF2-40B4-BE49-F238E27FC236}">
                  <a16:creationId xmlns:a16="http://schemas.microsoft.com/office/drawing/2014/main" id="{7CCDFECD-B6E3-53AE-7E0A-CAC5E9EF87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6808" y="2320272"/>
              <a:ext cx="134810" cy="63328"/>
            </a:xfrm>
            <a:prstGeom prst="line">
              <a:avLst/>
            </a:prstGeom>
            <a:ln w="15875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5" name="Łącznik prosty 5134">
              <a:extLst>
                <a:ext uri="{FF2B5EF4-FFF2-40B4-BE49-F238E27FC236}">
                  <a16:creationId xmlns:a16="http://schemas.microsoft.com/office/drawing/2014/main" id="{BE271F78-6951-811D-A0D8-D5BA368FD712}"/>
                </a:ext>
              </a:extLst>
            </p:cNvPr>
            <p:cNvCxnSpPr>
              <a:cxnSpLocks/>
            </p:cNvCxnSpPr>
            <p:nvPr/>
          </p:nvCxnSpPr>
          <p:spPr>
            <a:xfrm>
              <a:off x="5472816" y="2186219"/>
              <a:ext cx="101645" cy="171799"/>
            </a:xfrm>
            <a:prstGeom prst="line">
              <a:avLst/>
            </a:prstGeom>
            <a:ln w="15875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0" name="Łącznik prosty 5139">
              <a:extLst>
                <a:ext uri="{FF2B5EF4-FFF2-40B4-BE49-F238E27FC236}">
                  <a16:creationId xmlns:a16="http://schemas.microsoft.com/office/drawing/2014/main" id="{A327DB81-37EF-E0D9-45AF-A233DDFC8F81}"/>
                </a:ext>
              </a:extLst>
            </p:cNvPr>
            <p:cNvCxnSpPr>
              <a:cxnSpLocks/>
              <a:endCxn id="43" idx="1"/>
            </p:cNvCxnSpPr>
            <p:nvPr/>
          </p:nvCxnSpPr>
          <p:spPr>
            <a:xfrm>
              <a:off x="4536138" y="3217790"/>
              <a:ext cx="444347" cy="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2" name="Łącznik prosty 5141">
              <a:extLst>
                <a:ext uri="{FF2B5EF4-FFF2-40B4-BE49-F238E27FC236}">
                  <a16:creationId xmlns:a16="http://schemas.microsoft.com/office/drawing/2014/main" id="{A0EA2241-FFB0-7827-EF1B-F68646DCE709}"/>
                </a:ext>
              </a:extLst>
            </p:cNvPr>
            <p:cNvCxnSpPr>
              <a:cxnSpLocks/>
            </p:cNvCxnSpPr>
            <p:nvPr/>
          </p:nvCxnSpPr>
          <p:spPr>
            <a:xfrm>
              <a:off x="8030719" y="3202001"/>
              <a:ext cx="352271" cy="79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71" name="Picture 14">
            <a:extLst>
              <a:ext uri="{FF2B5EF4-FFF2-40B4-BE49-F238E27FC236}">
                <a16:creationId xmlns:a16="http://schemas.microsoft.com/office/drawing/2014/main" id="{9800F2EF-3C47-F5AD-BE0B-5C57DCD28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622" y="3608031"/>
            <a:ext cx="2014994" cy="302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06" name="Łącznik prosty ze strzałką 5205">
            <a:extLst>
              <a:ext uri="{FF2B5EF4-FFF2-40B4-BE49-F238E27FC236}">
                <a16:creationId xmlns:a16="http://schemas.microsoft.com/office/drawing/2014/main" id="{41BDA511-2E6F-5949-4EDA-70EA7098BC74}"/>
              </a:ext>
            </a:extLst>
          </p:cNvPr>
          <p:cNvCxnSpPr>
            <a:cxnSpLocks/>
          </p:cNvCxnSpPr>
          <p:nvPr/>
        </p:nvCxnSpPr>
        <p:spPr>
          <a:xfrm flipV="1">
            <a:off x="468651" y="1460937"/>
            <a:ext cx="5396998" cy="4157768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08" name="Łącznik prosty ze strzałką 5207">
            <a:extLst>
              <a:ext uri="{FF2B5EF4-FFF2-40B4-BE49-F238E27FC236}">
                <a16:creationId xmlns:a16="http://schemas.microsoft.com/office/drawing/2014/main" id="{70DD57AE-0F4B-F07B-5CEA-2633ECD8647A}"/>
              </a:ext>
            </a:extLst>
          </p:cNvPr>
          <p:cNvCxnSpPr>
            <a:cxnSpLocks/>
          </p:cNvCxnSpPr>
          <p:nvPr/>
        </p:nvCxnSpPr>
        <p:spPr>
          <a:xfrm flipH="1" flipV="1">
            <a:off x="6935527" y="1442328"/>
            <a:ext cx="5085593" cy="4157768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14" name="Łącznik prosty ze strzałką 5213">
            <a:extLst>
              <a:ext uri="{FF2B5EF4-FFF2-40B4-BE49-F238E27FC236}">
                <a16:creationId xmlns:a16="http://schemas.microsoft.com/office/drawing/2014/main" id="{E823624A-C296-9E17-33A6-023C0FEA4115}"/>
              </a:ext>
            </a:extLst>
          </p:cNvPr>
          <p:cNvCxnSpPr>
            <a:cxnSpLocks/>
          </p:cNvCxnSpPr>
          <p:nvPr/>
        </p:nvCxnSpPr>
        <p:spPr>
          <a:xfrm>
            <a:off x="983432" y="6309320"/>
            <a:ext cx="10441160" cy="0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276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57E2E-D763-88F5-FEDB-FACD8CE6F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E11D30-D181-28A5-0178-E7D3EA85A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579" y="-40378"/>
            <a:ext cx="9144000" cy="670425"/>
          </a:xfrm>
        </p:spPr>
        <p:txBody>
          <a:bodyPr/>
          <a:lstStyle/>
          <a:p>
            <a:r>
              <a:rPr lang="pl-PL" b="1" dirty="0">
                <a:latin typeface="Avenir Next LT Pro Light" panose="020B0304020202020204" pitchFamily="34" charset="-18"/>
              </a:rPr>
              <a:t>Korozja Elektrochemiczna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7860E53-A001-CB02-62F3-6C8C013B18B7}"/>
              </a:ext>
            </a:extLst>
          </p:cNvPr>
          <p:cNvSpPr/>
          <p:nvPr/>
        </p:nvSpPr>
        <p:spPr>
          <a:xfrm>
            <a:off x="8264593" y="983905"/>
            <a:ext cx="3384376" cy="5757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chemeClr val="bg1"/>
                </a:solidFill>
              </a:rPr>
              <a:t>Ceramika</a:t>
            </a:r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00B11269-682D-F013-34B1-28E1CF7C5837}"/>
              </a:ext>
            </a:extLst>
          </p:cNvPr>
          <p:cNvSpPr/>
          <p:nvPr/>
        </p:nvSpPr>
        <p:spPr>
          <a:xfrm>
            <a:off x="8420949" y="626938"/>
            <a:ext cx="576065" cy="35471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22225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/>
              <a:t>C</a:t>
            </a:r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43E2A7DF-6624-2A54-7D24-BB08889BD8CD}"/>
              </a:ext>
            </a:extLst>
          </p:cNvPr>
          <p:cNvSpPr/>
          <p:nvPr/>
        </p:nvSpPr>
        <p:spPr>
          <a:xfrm>
            <a:off x="10903752" y="626938"/>
            <a:ext cx="576065" cy="35471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22225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/>
              <a:t>C</a:t>
            </a:r>
          </a:p>
        </p:txBody>
      </p:sp>
      <p:sp>
        <p:nvSpPr>
          <p:cNvPr id="45" name="Prostokąt 44">
            <a:extLst>
              <a:ext uri="{FF2B5EF4-FFF2-40B4-BE49-F238E27FC236}">
                <a16:creationId xmlns:a16="http://schemas.microsoft.com/office/drawing/2014/main" id="{3DB9BD41-D358-6AE2-72F6-6D865D12C5DD}"/>
              </a:ext>
            </a:extLst>
          </p:cNvPr>
          <p:cNvSpPr/>
          <p:nvPr/>
        </p:nvSpPr>
        <p:spPr>
          <a:xfrm>
            <a:off x="8296399" y="3489800"/>
            <a:ext cx="3384376" cy="5757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chemeClr val="bg1"/>
                </a:solidFill>
              </a:rPr>
              <a:t>Ceramika</a:t>
            </a:r>
            <a:endParaRPr lang="pl-PL"/>
          </a:p>
        </p:txBody>
      </p:sp>
      <p:sp>
        <p:nvSpPr>
          <p:cNvPr id="46" name="Prostokąt 45">
            <a:extLst>
              <a:ext uri="{FF2B5EF4-FFF2-40B4-BE49-F238E27FC236}">
                <a16:creationId xmlns:a16="http://schemas.microsoft.com/office/drawing/2014/main" id="{B7E2F2C2-ACB2-D98B-DDE3-53D05BE129A9}"/>
              </a:ext>
            </a:extLst>
          </p:cNvPr>
          <p:cNvSpPr/>
          <p:nvPr/>
        </p:nvSpPr>
        <p:spPr>
          <a:xfrm>
            <a:off x="8452755" y="3132833"/>
            <a:ext cx="576065" cy="35471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22225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/>
              <a:t>C</a:t>
            </a:r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806747DD-D03D-0D3D-31A9-5A21B2034DA7}"/>
              </a:ext>
            </a:extLst>
          </p:cNvPr>
          <p:cNvSpPr/>
          <p:nvPr/>
        </p:nvSpPr>
        <p:spPr>
          <a:xfrm>
            <a:off x="10935558" y="3132833"/>
            <a:ext cx="576065" cy="35471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22225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/>
              <a:t>C</a:t>
            </a:r>
          </a:p>
        </p:txBody>
      </p:sp>
      <p:sp>
        <p:nvSpPr>
          <p:cNvPr id="48" name="Odcinek koła 47">
            <a:extLst>
              <a:ext uri="{FF2B5EF4-FFF2-40B4-BE49-F238E27FC236}">
                <a16:creationId xmlns:a16="http://schemas.microsoft.com/office/drawing/2014/main" id="{0FA2E152-47D1-739C-9846-A294123650CB}"/>
              </a:ext>
            </a:extLst>
          </p:cNvPr>
          <p:cNvSpPr/>
          <p:nvPr/>
        </p:nvSpPr>
        <p:spPr>
          <a:xfrm rot="4941709">
            <a:off x="8653033" y="2280306"/>
            <a:ext cx="2446428" cy="3266946"/>
          </a:xfrm>
          <a:prstGeom prst="chord">
            <a:avLst>
              <a:gd name="adj1" fmla="val 6840408"/>
              <a:gd name="adj2" fmla="val 15706217"/>
            </a:avLst>
          </a:prstGeom>
          <a:solidFill>
            <a:schemeClr val="accent3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Strzałka: zakrzywiona w lewo 48">
            <a:extLst>
              <a:ext uri="{FF2B5EF4-FFF2-40B4-BE49-F238E27FC236}">
                <a16:creationId xmlns:a16="http://schemas.microsoft.com/office/drawing/2014/main" id="{858E034A-EE68-B8EB-44B8-B2EE3D6B036E}"/>
              </a:ext>
            </a:extLst>
          </p:cNvPr>
          <p:cNvSpPr/>
          <p:nvPr/>
        </p:nvSpPr>
        <p:spPr>
          <a:xfrm rot="10800000" flipH="1">
            <a:off x="8670671" y="2530370"/>
            <a:ext cx="248826" cy="360040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0" name="Strzałka: zakrzywiona w lewo 49">
            <a:extLst>
              <a:ext uri="{FF2B5EF4-FFF2-40B4-BE49-F238E27FC236}">
                <a16:creationId xmlns:a16="http://schemas.microsoft.com/office/drawing/2014/main" id="{24A4BCA6-5C31-AA06-6717-7D6FAAEFDAC2}"/>
              </a:ext>
            </a:extLst>
          </p:cNvPr>
          <p:cNvSpPr/>
          <p:nvPr/>
        </p:nvSpPr>
        <p:spPr>
          <a:xfrm rot="10622931">
            <a:off x="8409008" y="2731236"/>
            <a:ext cx="288032" cy="360040"/>
          </a:xfrm>
          <a:prstGeom prst="curvedLef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2" name="Strzałka: zakrzywiona w lewo 51">
            <a:extLst>
              <a:ext uri="{FF2B5EF4-FFF2-40B4-BE49-F238E27FC236}">
                <a16:creationId xmlns:a16="http://schemas.microsoft.com/office/drawing/2014/main" id="{AED591C3-3515-EFCC-8E70-37D405D5FF67}"/>
              </a:ext>
            </a:extLst>
          </p:cNvPr>
          <p:cNvSpPr/>
          <p:nvPr/>
        </p:nvSpPr>
        <p:spPr>
          <a:xfrm rot="10800000" flipH="1">
            <a:off x="11373456" y="2776508"/>
            <a:ext cx="306188" cy="360040"/>
          </a:xfrm>
          <a:prstGeom prst="curved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3" name="Strzałka: zakrzywiona w lewo 52">
            <a:extLst>
              <a:ext uri="{FF2B5EF4-FFF2-40B4-BE49-F238E27FC236}">
                <a16:creationId xmlns:a16="http://schemas.microsoft.com/office/drawing/2014/main" id="{A4431E28-D83D-AF84-9A61-D8E03508B94D}"/>
              </a:ext>
            </a:extLst>
          </p:cNvPr>
          <p:cNvSpPr/>
          <p:nvPr/>
        </p:nvSpPr>
        <p:spPr>
          <a:xfrm rot="10622931">
            <a:off x="11065507" y="2524848"/>
            <a:ext cx="288032" cy="360040"/>
          </a:xfrm>
          <a:prstGeom prst="curved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4" name="Schemat blokowy: łącznik 53">
            <a:extLst>
              <a:ext uri="{FF2B5EF4-FFF2-40B4-BE49-F238E27FC236}">
                <a16:creationId xmlns:a16="http://schemas.microsoft.com/office/drawing/2014/main" id="{D1075A83-94C5-F62E-6D6A-AFF9E49BFEC6}"/>
              </a:ext>
            </a:extLst>
          </p:cNvPr>
          <p:cNvSpPr/>
          <p:nvPr/>
        </p:nvSpPr>
        <p:spPr>
          <a:xfrm>
            <a:off x="8095623" y="1923482"/>
            <a:ext cx="731082" cy="661224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/>
              <a:t>H2</a:t>
            </a:r>
          </a:p>
        </p:txBody>
      </p:sp>
      <p:sp>
        <p:nvSpPr>
          <p:cNvPr id="55" name="Schemat blokowy: łącznik 54">
            <a:extLst>
              <a:ext uri="{FF2B5EF4-FFF2-40B4-BE49-F238E27FC236}">
                <a16:creationId xmlns:a16="http://schemas.microsoft.com/office/drawing/2014/main" id="{A5D33FFD-D6F7-D90C-5D21-7FE79F843EB9}"/>
              </a:ext>
            </a:extLst>
          </p:cNvPr>
          <p:cNvSpPr/>
          <p:nvPr/>
        </p:nvSpPr>
        <p:spPr>
          <a:xfrm>
            <a:off x="11312754" y="2021184"/>
            <a:ext cx="851100" cy="831040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900" b="1"/>
              <a:t>CO2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pole tekstowe 55">
                <a:extLst>
                  <a:ext uri="{FF2B5EF4-FFF2-40B4-BE49-F238E27FC236}">
                    <a16:creationId xmlns:a16="http://schemas.microsoft.com/office/drawing/2014/main" id="{8601C99C-F466-1BF3-24AE-1CFC770F4B0B}"/>
                  </a:ext>
                </a:extLst>
              </p:cNvPr>
              <p:cNvSpPr txBox="1"/>
              <p:nvPr/>
            </p:nvSpPr>
            <p:spPr>
              <a:xfrm>
                <a:off x="8996568" y="2919408"/>
                <a:ext cx="4248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l-PL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pl-PL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l-PL"/>
              </a:p>
            </p:txBody>
          </p:sp>
        </mc:Choice>
        <mc:Fallback xmlns="">
          <p:sp>
            <p:nvSpPr>
              <p:cNvPr id="56" name="pole tekstowe 55">
                <a:extLst>
                  <a:ext uri="{FF2B5EF4-FFF2-40B4-BE49-F238E27FC236}">
                    <a16:creationId xmlns:a16="http://schemas.microsoft.com/office/drawing/2014/main" id="{8601C99C-F466-1BF3-24AE-1CFC770F4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568" y="2919408"/>
                <a:ext cx="42487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pole tekstowe 58">
                <a:extLst>
                  <a:ext uri="{FF2B5EF4-FFF2-40B4-BE49-F238E27FC236}">
                    <a16:creationId xmlns:a16="http://schemas.microsoft.com/office/drawing/2014/main" id="{2FF164C8-C852-E7F0-0E67-09551490C777}"/>
                  </a:ext>
                </a:extLst>
              </p:cNvPr>
              <p:cNvSpPr txBox="1"/>
              <p:nvPr/>
            </p:nvSpPr>
            <p:spPr>
              <a:xfrm>
                <a:off x="9154332" y="3118220"/>
                <a:ext cx="4248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l-PL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pl-PL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l-PL"/>
              </a:p>
            </p:txBody>
          </p:sp>
        </mc:Choice>
        <mc:Fallback xmlns="">
          <p:sp>
            <p:nvSpPr>
              <p:cNvPr id="59" name="pole tekstowe 58">
                <a:extLst>
                  <a:ext uri="{FF2B5EF4-FFF2-40B4-BE49-F238E27FC236}">
                    <a16:creationId xmlns:a16="http://schemas.microsoft.com/office/drawing/2014/main" id="{2FF164C8-C852-E7F0-0E67-09551490C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4332" y="3118220"/>
                <a:ext cx="424877" cy="369332"/>
              </a:xfrm>
              <a:prstGeom prst="rect">
                <a:avLst/>
              </a:prstGeom>
              <a:blipFill>
                <a:blip r:embed="rId3"/>
                <a:stretch>
                  <a:fillRect r="-144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pole tekstowe 59">
                <a:extLst>
                  <a:ext uri="{FF2B5EF4-FFF2-40B4-BE49-F238E27FC236}">
                    <a16:creationId xmlns:a16="http://schemas.microsoft.com/office/drawing/2014/main" id="{AEC9A7B9-3CDF-6236-941E-5358FC8D8074}"/>
                  </a:ext>
                </a:extLst>
              </p:cNvPr>
              <p:cNvSpPr txBox="1"/>
              <p:nvPr/>
            </p:nvSpPr>
            <p:spPr>
              <a:xfrm>
                <a:off x="10263894" y="2919408"/>
                <a:ext cx="4248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l-PL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OH</m:t>
                          </m:r>
                        </m:e>
                        <m:sup>
                          <m:r>
                            <a:rPr lang="pl-PL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l-PL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pole tekstowe 59">
                <a:extLst>
                  <a:ext uri="{FF2B5EF4-FFF2-40B4-BE49-F238E27FC236}">
                    <a16:creationId xmlns:a16="http://schemas.microsoft.com/office/drawing/2014/main" id="{AEC9A7B9-3CDF-6236-941E-5358FC8D8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3894" y="2919408"/>
                <a:ext cx="424877" cy="369332"/>
              </a:xfrm>
              <a:prstGeom prst="rect">
                <a:avLst/>
              </a:prstGeom>
              <a:blipFill>
                <a:blip r:embed="rId4"/>
                <a:stretch>
                  <a:fillRect r="-3333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44" name="pole tekstowe 6143">
                <a:extLst>
                  <a:ext uri="{FF2B5EF4-FFF2-40B4-BE49-F238E27FC236}">
                    <a16:creationId xmlns:a16="http://schemas.microsoft.com/office/drawing/2014/main" id="{45FFE69F-0F8C-20C6-69B8-2A168505A712}"/>
                  </a:ext>
                </a:extLst>
              </p:cNvPr>
              <p:cNvSpPr txBox="1"/>
              <p:nvPr/>
            </p:nvSpPr>
            <p:spPr>
              <a:xfrm>
                <a:off x="9249173" y="2729120"/>
                <a:ext cx="2956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l-PL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OH</m:t>
                          </m:r>
                        </m:e>
                        <m:sup>
                          <m:r>
                            <a:rPr lang="pl-PL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l-PL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6144" name="pole tekstowe 6143">
                <a:extLst>
                  <a:ext uri="{FF2B5EF4-FFF2-40B4-BE49-F238E27FC236}">
                    <a16:creationId xmlns:a16="http://schemas.microsoft.com/office/drawing/2014/main" id="{45FFE69F-0F8C-20C6-69B8-2A168505A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9173" y="2729120"/>
                <a:ext cx="295696" cy="369332"/>
              </a:xfrm>
              <a:prstGeom prst="rect">
                <a:avLst/>
              </a:prstGeom>
              <a:blipFill>
                <a:blip r:embed="rId5"/>
                <a:stretch>
                  <a:fillRect r="-8775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45" name="pole tekstowe 6144">
                <a:extLst>
                  <a:ext uri="{FF2B5EF4-FFF2-40B4-BE49-F238E27FC236}">
                    <a16:creationId xmlns:a16="http://schemas.microsoft.com/office/drawing/2014/main" id="{1C457633-7F5E-1F59-A74A-DF9320C4E6DC}"/>
                  </a:ext>
                </a:extLst>
              </p:cNvPr>
              <p:cNvSpPr txBox="1"/>
              <p:nvPr/>
            </p:nvSpPr>
            <p:spPr>
              <a:xfrm>
                <a:off x="10051455" y="3175405"/>
                <a:ext cx="4248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l-PL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OH</m:t>
                          </m:r>
                        </m:e>
                        <m:sup>
                          <m:r>
                            <a:rPr lang="pl-PL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l-PL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45" name="pole tekstowe 6144">
                <a:extLst>
                  <a:ext uri="{FF2B5EF4-FFF2-40B4-BE49-F238E27FC236}">
                    <a16:creationId xmlns:a16="http://schemas.microsoft.com/office/drawing/2014/main" id="{1C457633-7F5E-1F59-A74A-DF9320C4E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1455" y="3175405"/>
                <a:ext cx="424877" cy="369332"/>
              </a:xfrm>
              <a:prstGeom prst="rect">
                <a:avLst/>
              </a:prstGeom>
              <a:blipFill>
                <a:blip r:embed="rId6"/>
                <a:stretch>
                  <a:fillRect r="-3142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47" name="pole tekstowe 6146">
                <a:extLst>
                  <a:ext uri="{FF2B5EF4-FFF2-40B4-BE49-F238E27FC236}">
                    <a16:creationId xmlns:a16="http://schemas.microsoft.com/office/drawing/2014/main" id="{A68DCDA3-6127-A5C1-76E2-6CD7DEF788E5}"/>
                  </a:ext>
                </a:extLst>
              </p:cNvPr>
              <p:cNvSpPr txBox="1"/>
              <p:nvPr/>
            </p:nvSpPr>
            <p:spPr>
              <a:xfrm>
                <a:off x="9770328" y="2888490"/>
                <a:ext cx="4248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l-PL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pl-PL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l-PL"/>
              </a:p>
            </p:txBody>
          </p:sp>
        </mc:Choice>
        <mc:Fallback xmlns="">
          <p:sp>
            <p:nvSpPr>
              <p:cNvPr id="6147" name="pole tekstowe 6146">
                <a:extLst>
                  <a:ext uri="{FF2B5EF4-FFF2-40B4-BE49-F238E27FC236}">
                    <a16:creationId xmlns:a16="http://schemas.microsoft.com/office/drawing/2014/main" id="{A68DCDA3-6127-A5C1-76E2-6CD7DEF78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0328" y="2888490"/>
                <a:ext cx="424877" cy="369332"/>
              </a:xfrm>
              <a:prstGeom prst="rect">
                <a:avLst/>
              </a:prstGeom>
              <a:blipFill>
                <a:blip r:embed="rId7"/>
                <a:stretch>
                  <a:fillRect r="-144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8" name="Prostokąt 6147">
            <a:extLst>
              <a:ext uri="{FF2B5EF4-FFF2-40B4-BE49-F238E27FC236}">
                <a16:creationId xmlns:a16="http://schemas.microsoft.com/office/drawing/2014/main" id="{B1424340-D680-AFE3-6991-09466036F476}"/>
              </a:ext>
            </a:extLst>
          </p:cNvPr>
          <p:cNvSpPr/>
          <p:nvPr/>
        </p:nvSpPr>
        <p:spPr>
          <a:xfrm>
            <a:off x="8294568" y="6112671"/>
            <a:ext cx="3384376" cy="5757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chemeClr val="bg1"/>
                </a:solidFill>
              </a:rPr>
              <a:t>Ceramika</a:t>
            </a:r>
            <a:endParaRPr lang="pl-PL"/>
          </a:p>
        </p:txBody>
      </p:sp>
      <p:sp>
        <p:nvSpPr>
          <p:cNvPr id="6149" name="Prostokąt 6148">
            <a:extLst>
              <a:ext uri="{FF2B5EF4-FFF2-40B4-BE49-F238E27FC236}">
                <a16:creationId xmlns:a16="http://schemas.microsoft.com/office/drawing/2014/main" id="{96E3BFE5-580E-BBCB-D7BF-6E327AD3B2CB}"/>
              </a:ext>
            </a:extLst>
          </p:cNvPr>
          <p:cNvSpPr/>
          <p:nvPr/>
        </p:nvSpPr>
        <p:spPr>
          <a:xfrm>
            <a:off x="8450924" y="5755704"/>
            <a:ext cx="576065" cy="35471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22225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/>
              <a:t>C</a:t>
            </a:r>
          </a:p>
        </p:txBody>
      </p:sp>
      <p:sp>
        <p:nvSpPr>
          <p:cNvPr id="6151" name="Strzałka: zakrzywiona w lewo 6150">
            <a:extLst>
              <a:ext uri="{FF2B5EF4-FFF2-40B4-BE49-F238E27FC236}">
                <a16:creationId xmlns:a16="http://schemas.microsoft.com/office/drawing/2014/main" id="{6950F1A2-5775-308B-F638-D5510D9647FC}"/>
              </a:ext>
            </a:extLst>
          </p:cNvPr>
          <p:cNvSpPr/>
          <p:nvPr/>
        </p:nvSpPr>
        <p:spPr>
          <a:xfrm rot="10800000" flipH="1">
            <a:off x="8886844" y="5124710"/>
            <a:ext cx="248826" cy="360040"/>
          </a:xfrm>
          <a:prstGeom prst="curved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152" name="Strzałka: zakrzywiona w lewo 6151">
            <a:extLst>
              <a:ext uri="{FF2B5EF4-FFF2-40B4-BE49-F238E27FC236}">
                <a16:creationId xmlns:a16="http://schemas.microsoft.com/office/drawing/2014/main" id="{F48841DF-6F89-8B9B-D53C-DFACA8D4D0FB}"/>
              </a:ext>
            </a:extLst>
          </p:cNvPr>
          <p:cNvSpPr/>
          <p:nvPr/>
        </p:nvSpPr>
        <p:spPr>
          <a:xfrm rot="10622931">
            <a:off x="8592587" y="5389235"/>
            <a:ext cx="288032" cy="360040"/>
          </a:xfrm>
          <a:prstGeom prst="curvedLef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153" name="Strzałka: zakrzywiona w lewo 6152">
            <a:extLst>
              <a:ext uri="{FF2B5EF4-FFF2-40B4-BE49-F238E27FC236}">
                <a16:creationId xmlns:a16="http://schemas.microsoft.com/office/drawing/2014/main" id="{02834682-AB27-D5DA-931F-78F4FA38976E}"/>
              </a:ext>
            </a:extLst>
          </p:cNvPr>
          <p:cNvSpPr/>
          <p:nvPr/>
        </p:nvSpPr>
        <p:spPr>
          <a:xfrm rot="10800000" flipH="1">
            <a:off x="11371625" y="5399379"/>
            <a:ext cx="306188" cy="360040"/>
          </a:xfrm>
          <a:prstGeom prst="curved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154" name="Strzałka: zakrzywiona w lewo 6153">
            <a:extLst>
              <a:ext uri="{FF2B5EF4-FFF2-40B4-BE49-F238E27FC236}">
                <a16:creationId xmlns:a16="http://schemas.microsoft.com/office/drawing/2014/main" id="{2AC150F1-76DC-C043-5E27-1A49DEC08078}"/>
              </a:ext>
            </a:extLst>
          </p:cNvPr>
          <p:cNvSpPr/>
          <p:nvPr/>
        </p:nvSpPr>
        <p:spPr>
          <a:xfrm rot="10622931">
            <a:off x="11063676" y="5147719"/>
            <a:ext cx="288032" cy="360040"/>
          </a:xfrm>
          <a:prstGeom prst="curved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155" name="Schemat blokowy: łącznik 6154">
            <a:extLst>
              <a:ext uri="{FF2B5EF4-FFF2-40B4-BE49-F238E27FC236}">
                <a16:creationId xmlns:a16="http://schemas.microsoft.com/office/drawing/2014/main" id="{069BF451-6387-F25C-0AC5-C5EEDE0010EF}"/>
              </a:ext>
            </a:extLst>
          </p:cNvPr>
          <p:cNvSpPr/>
          <p:nvPr/>
        </p:nvSpPr>
        <p:spPr>
          <a:xfrm>
            <a:off x="8270151" y="4605827"/>
            <a:ext cx="731082" cy="661224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/>
              <a:t>H2</a:t>
            </a:r>
          </a:p>
        </p:txBody>
      </p:sp>
      <p:sp>
        <p:nvSpPr>
          <p:cNvPr id="6156" name="Schemat blokowy: łącznik 6155">
            <a:extLst>
              <a:ext uri="{FF2B5EF4-FFF2-40B4-BE49-F238E27FC236}">
                <a16:creationId xmlns:a16="http://schemas.microsoft.com/office/drawing/2014/main" id="{C2C40D15-5CCF-408D-654A-E56FBEA3025F}"/>
              </a:ext>
            </a:extLst>
          </p:cNvPr>
          <p:cNvSpPr/>
          <p:nvPr/>
        </p:nvSpPr>
        <p:spPr>
          <a:xfrm>
            <a:off x="11267977" y="4541423"/>
            <a:ext cx="851100" cy="831040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900" b="1"/>
              <a:t>CO2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7" name="pole tekstowe 6156">
                <a:extLst>
                  <a:ext uri="{FF2B5EF4-FFF2-40B4-BE49-F238E27FC236}">
                    <a16:creationId xmlns:a16="http://schemas.microsoft.com/office/drawing/2014/main" id="{16939E40-D8C1-E1F4-5FDC-7CF3FE28C36B}"/>
                  </a:ext>
                </a:extLst>
              </p:cNvPr>
              <p:cNvSpPr txBox="1"/>
              <p:nvPr/>
            </p:nvSpPr>
            <p:spPr>
              <a:xfrm>
                <a:off x="8994737" y="5542279"/>
                <a:ext cx="4248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l-PL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pl-PL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l-PL"/>
              </a:p>
            </p:txBody>
          </p:sp>
        </mc:Choice>
        <mc:Fallback xmlns="">
          <p:sp>
            <p:nvSpPr>
              <p:cNvPr id="6157" name="pole tekstowe 6156">
                <a:extLst>
                  <a:ext uri="{FF2B5EF4-FFF2-40B4-BE49-F238E27FC236}">
                    <a16:creationId xmlns:a16="http://schemas.microsoft.com/office/drawing/2014/main" id="{16939E40-D8C1-E1F4-5FDC-7CF3FE28C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4737" y="5542279"/>
                <a:ext cx="424877" cy="369332"/>
              </a:xfrm>
              <a:prstGeom prst="rect">
                <a:avLst/>
              </a:prstGeom>
              <a:blipFill>
                <a:blip r:embed="rId8"/>
                <a:stretch>
                  <a:fillRect r="-144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58" name="pole tekstowe 6157">
                <a:extLst>
                  <a:ext uri="{FF2B5EF4-FFF2-40B4-BE49-F238E27FC236}">
                    <a16:creationId xmlns:a16="http://schemas.microsoft.com/office/drawing/2014/main" id="{9FA0FCBE-38C5-3411-F3C5-188BF1C0F4C3}"/>
                  </a:ext>
                </a:extLst>
              </p:cNvPr>
              <p:cNvSpPr txBox="1"/>
              <p:nvPr/>
            </p:nvSpPr>
            <p:spPr>
              <a:xfrm>
                <a:off x="9152501" y="5741091"/>
                <a:ext cx="4248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l-PL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pl-PL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l-PL"/>
              </a:p>
            </p:txBody>
          </p:sp>
        </mc:Choice>
        <mc:Fallback xmlns="">
          <p:sp>
            <p:nvSpPr>
              <p:cNvPr id="6158" name="pole tekstowe 6157">
                <a:extLst>
                  <a:ext uri="{FF2B5EF4-FFF2-40B4-BE49-F238E27FC236}">
                    <a16:creationId xmlns:a16="http://schemas.microsoft.com/office/drawing/2014/main" id="{9FA0FCBE-38C5-3411-F3C5-188BF1C0F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2501" y="5741091"/>
                <a:ext cx="424877" cy="369332"/>
              </a:xfrm>
              <a:prstGeom prst="rect">
                <a:avLst/>
              </a:prstGeom>
              <a:blipFill>
                <a:blip r:embed="rId9"/>
                <a:stretch>
                  <a:fillRect r="-142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59" name="pole tekstowe 6158">
                <a:extLst>
                  <a:ext uri="{FF2B5EF4-FFF2-40B4-BE49-F238E27FC236}">
                    <a16:creationId xmlns:a16="http://schemas.microsoft.com/office/drawing/2014/main" id="{289A5BE4-555F-6266-BCA5-95E760A4004B}"/>
                  </a:ext>
                </a:extLst>
              </p:cNvPr>
              <p:cNvSpPr txBox="1"/>
              <p:nvPr/>
            </p:nvSpPr>
            <p:spPr>
              <a:xfrm>
                <a:off x="10262063" y="5542279"/>
                <a:ext cx="4248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l-PL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OH</m:t>
                          </m:r>
                        </m:e>
                        <m:sup>
                          <m:r>
                            <a:rPr lang="pl-PL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l-PL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59" name="pole tekstowe 6158">
                <a:extLst>
                  <a:ext uri="{FF2B5EF4-FFF2-40B4-BE49-F238E27FC236}">
                    <a16:creationId xmlns:a16="http://schemas.microsoft.com/office/drawing/2014/main" id="{289A5BE4-555F-6266-BCA5-95E760A40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2063" y="5542279"/>
                <a:ext cx="424877" cy="369332"/>
              </a:xfrm>
              <a:prstGeom prst="rect">
                <a:avLst/>
              </a:prstGeom>
              <a:blipFill>
                <a:blip r:embed="rId10"/>
                <a:stretch>
                  <a:fillRect r="-3142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60" name="pole tekstowe 6159">
                <a:extLst>
                  <a:ext uri="{FF2B5EF4-FFF2-40B4-BE49-F238E27FC236}">
                    <a16:creationId xmlns:a16="http://schemas.microsoft.com/office/drawing/2014/main" id="{058893F7-8DB2-8F0F-632F-F8B5A43A69DF}"/>
                  </a:ext>
                </a:extLst>
              </p:cNvPr>
              <p:cNvSpPr txBox="1"/>
              <p:nvPr/>
            </p:nvSpPr>
            <p:spPr>
              <a:xfrm>
                <a:off x="9247342" y="5351991"/>
                <a:ext cx="2956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l-PL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OH</m:t>
                          </m:r>
                        </m:e>
                        <m:sup>
                          <m:r>
                            <a:rPr lang="pl-PL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l-PL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60" name="pole tekstowe 6159">
                <a:extLst>
                  <a:ext uri="{FF2B5EF4-FFF2-40B4-BE49-F238E27FC236}">
                    <a16:creationId xmlns:a16="http://schemas.microsoft.com/office/drawing/2014/main" id="{058893F7-8DB2-8F0F-632F-F8B5A43A6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7342" y="5351991"/>
                <a:ext cx="295696" cy="369332"/>
              </a:xfrm>
              <a:prstGeom prst="rect">
                <a:avLst/>
              </a:prstGeom>
              <a:blipFill>
                <a:blip r:embed="rId11"/>
                <a:stretch>
                  <a:fillRect r="-91667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61" name="pole tekstowe 6160">
                <a:extLst>
                  <a:ext uri="{FF2B5EF4-FFF2-40B4-BE49-F238E27FC236}">
                    <a16:creationId xmlns:a16="http://schemas.microsoft.com/office/drawing/2014/main" id="{F0B544F6-A96C-203C-5A9C-4D9563D5A4B2}"/>
                  </a:ext>
                </a:extLst>
              </p:cNvPr>
              <p:cNvSpPr txBox="1"/>
              <p:nvPr/>
            </p:nvSpPr>
            <p:spPr>
              <a:xfrm>
                <a:off x="10049624" y="5798276"/>
                <a:ext cx="4248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l-PL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OH</m:t>
                          </m:r>
                        </m:e>
                        <m:sup>
                          <m:r>
                            <a:rPr lang="pl-PL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l-PL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6161" name="pole tekstowe 6160">
                <a:extLst>
                  <a:ext uri="{FF2B5EF4-FFF2-40B4-BE49-F238E27FC236}">
                    <a16:creationId xmlns:a16="http://schemas.microsoft.com/office/drawing/2014/main" id="{F0B544F6-A96C-203C-5A9C-4D9563D5A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9624" y="5798276"/>
                <a:ext cx="424877" cy="369332"/>
              </a:xfrm>
              <a:prstGeom prst="rect">
                <a:avLst/>
              </a:prstGeom>
              <a:blipFill>
                <a:blip r:embed="rId12"/>
                <a:stretch>
                  <a:fillRect r="-3333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62" name="pole tekstowe 6161">
                <a:extLst>
                  <a:ext uri="{FF2B5EF4-FFF2-40B4-BE49-F238E27FC236}">
                    <a16:creationId xmlns:a16="http://schemas.microsoft.com/office/drawing/2014/main" id="{67985629-18DC-8A2A-2F7B-5FE3726FB188}"/>
                  </a:ext>
                </a:extLst>
              </p:cNvPr>
              <p:cNvSpPr txBox="1"/>
              <p:nvPr/>
            </p:nvSpPr>
            <p:spPr>
              <a:xfrm>
                <a:off x="9768497" y="5511361"/>
                <a:ext cx="4248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pl-PL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pl-PL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l-PL"/>
              </a:p>
            </p:txBody>
          </p:sp>
        </mc:Choice>
        <mc:Fallback xmlns="">
          <p:sp>
            <p:nvSpPr>
              <p:cNvPr id="6162" name="pole tekstowe 6161">
                <a:extLst>
                  <a:ext uri="{FF2B5EF4-FFF2-40B4-BE49-F238E27FC236}">
                    <a16:creationId xmlns:a16="http://schemas.microsoft.com/office/drawing/2014/main" id="{67985629-18DC-8A2A-2F7B-5FE3726FB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8497" y="5511361"/>
                <a:ext cx="424877" cy="369332"/>
              </a:xfrm>
              <a:prstGeom prst="rect">
                <a:avLst/>
              </a:prstGeom>
              <a:blipFill>
                <a:blip r:embed="rId13"/>
                <a:stretch>
                  <a:fillRect r="-142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68" name="Dowolny kształt: kształt 6167">
            <a:extLst>
              <a:ext uri="{FF2B5EF4-FFF2-40B4-BE49-F238E27FC236}">
                <a16:creationId xmlns:a16="http://schemas.microsoft.com/office/drawing/2014/main" id="{D942C49D-9CF1-E78D-4C01-C92270892F80}"/>
              </a:ext>
            </a:extLst>
          </p:cNvPr>
          <p:cNvSpPr/>
          <p:nvPr/>
        </p:nvSpPr>
        <p:spPr>
          <a:xfrm>
            <a:off x="10946747" y="5694661"/>
            <a:ext cx="702222" cy="411480"/>
          </a:xfrm>
          <a:custGeom>
            <a:avLst/>
            <a:gdLst>
              <a:gd name="connsiteX0" fmla="*/ 0 w 584200"/>
              <a:gd name="connsiteY0" fmla="*/ 411480 h 411480"/>
              <a:gd name="connsiteX1" fmla="*/ 0 w 584200"/>
              <a:gd name="connsiteY1" fmla="*/ 411480 h 411480"/>
              <a:gd name="connsiteX2" fmla="*/ 20320 w 584200"/>
              <a:gd name="connsiteY2" fmla="*/ 355600 h 411480"/>
              <a:gd name="connsiteX3" fmla="*/ 38100 w 584200"/>
              <a:gd name="connsiteY3" fmla="*/ 347980 h 411480"/>
              <a:gd name="connsiteX4" fmla="*/ 48260 w 584200"/>
              <a:gd name="connsiteY4" fmla="*/ 337820 h 411480"/>
              <a:gd name="connsiteX5" fmla="*/ 96520 w 584200"/>
              <a:gd name="connsiteY5" fmla="*/ 327660 h 411480"/>
              <a:gd name="connsiteX6" fmla="*/ 121920 w 584200"/>
              <a:gd name="connsiteY6" fmla="*/ 317500 h 411480"/>
              <a:gd name="connsiteX7" fmla="*/ 132080 w 584200"/>
              <a:gd name="connsiteY7" fmla="*/ 297180 h 411480"/>
              <a:gd name="connsiteX8" fmla="*/ 139700 w 584200"/>
              <a:gd name="connsiteY8" fmla="*/ 287020 h 411480"/>
              <a:gd name="connsiteX9" fmla="*/ 160020 w 584200"/>
              <a:gd name="connsiteY9" fmla="*/ 284480 h 411480"/>
              <a:gd name="connsiteX10" fmla="*/ 167640 w 584200"/>
              <a:gd name="connsiteY10" fmla="*/ 279400 h 411480"/>
              <a:gd name="connsiteX11" fmla="*/ 193040 w 584200"/>
              <a:gd name="connsiteY11" fmla="*/ 248920 h 411480"/>
              <a:gd name="connsiteX12" fmla="*/ 213360 w 584200"/>
              <a:gd name="connsiteY12" fmla="*/ 246380 h 411480"/>
              <a:gd name="connsiteX13" fmla="*/ 228600 w 584200"/>
              <a:gd name="connsiteY13" fmla="*/ 233680 h 411480"/>
              <a:gd name="connsiteX14" fmla="*/ 243840 w 584200"/>
              <a:gd name="connsiteY14" fmla="*/ 223520 h 411480"/>
              <a:gd name="connsiteX15" fmla="*/ 264160 w 584200"/>
              <a:gd name="connsiteY15" fmla="*/ 198120 h 411480"/>
              <a:gd name="connsiteX16" fmla="*/ 289560 w 584200"/>
              <a:gd name="connsiteY16" fmla="*/ 195580 h 411480"/>
              <a:gd name="connsiteX17" fmla="*/ 297180 w 584200"/>
              <a:gd name="connsiteY17" fmla="*/ 193040 h 411480"/>
              <a:gd name="connsiteX18" fmla="*/ 340360 w 584200"/>
              <a:gd name="connsiteY18" fmla="*/ 162560 h 411480"/>
              <a:gd name="connsiteX19" fmla="*/ 360680 w 584200"/>
              <a:gd name="connsiteY19" fmla="*/ 142240 h 411480"/>
              <a:gd name="connsiteX20" fmla="*/ 386080 w 584200"/>
              <a:gd name="connsiteY20" fmla="*/ 139700 h 411480"/>
              <a:gd name="connsiteX21" fmla="*/ 406400 w 584200"/>
              <a:gd name="connsiteY21" fmla="*/ 119380 h 411480"/>
              <a:gd name="connsiteX22" fmla="*/ 421640 w 584200"/>
              <a:gd name="connsiteY22" fmla="*/ 104140 h 411480"/>
              <a:gd name="connsiteX23" fmla="*/ 424180 w 584200"/>
              <a:gd name="connsiteY23" fmla="*/ 96520 h 411480"/>
              <a:gd name="connsiteX24" fmla="*/ 462280 w 584200"/>
              <a:gd name="connsiteY24" fmla="*/ 86360 h 411480"/>
              <a:gd name="connsiteX25" fmla="*/ 490220 w 584200"/>
              <a:gd name="connsiteY25" fmla="*/ 60960 h 411480"/>
              <a:gd name="connsiteX26" fmla="*/ 500380 w 584200"/>
              <a:gd name="connsiteY26" fmla="*/ 48260 h 411480"/>
              <a:gd name="connsiteX27" fmla="*/ 538480 w 584200"/>
              <a:gd name="connsiteY27" fmla="*/ 30480 h 411480"/>
              <a:gd name="connsiteX28" fmla="*/ 556260 w 584200"/>
              <a:gd name="connsiteY28" fmla="*/ 20320 h 411480"/>
              <a:gd name="connsiteX29" fmla="*/ 563880 w 584200"/>
              <a:gd name="connsiteY29" fmla="*/ 17780 h 411480"/>
              <a:gd name="connsiteX30" fmla="*/ 574040 w 584200"/>
              <a:gd name="connsiteY30" fmla="*/ 2540 h 411480"/>
              <a:gd name="connsiteX31" fmla="*/ 581660 w 584200"/>
              <a:gd name="connsiteY31" fmla="*/ 0 h 411480"/>
              <a:gd name="connsiteX32" fmla="*/ 584200 w 584200"/>
              <a:gd name="connsiteY32" fmla="*/ 15240 h 411480"/>
              <a:gd name="connsiteX33" fmla="*/ 584200 w 584200"/>
              <a:gd name="connsiteY33" fmla="*/ 50800 h 411480"/>
              <a:gd name="connsiteX34" fmla="*/ 576580 w 584200"/>
              <a:gd name="connsiteY34" fmla="*/ 401320 h 411480"/>
              <a:gd name="connsiteX35" fmla="*/ 0 w 584200"/>
              <a:gd name="connsiteY35" fmla="*/ 411480 h 4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4200" h="411480">
                <a:moveTo>
                  <a:pt x="0" y="411480"/>
                </a:moveTo>
                <a:lnTo>
                  <a:pt x="0" y="411480"/>
                </a:lnTo>
                <a:cubicBezTo>
                  <a:pt x="4255" y="375314"/>
                  <a:pt x="-5324" y="371381"/>
                  <a:pt x="20320" y="355600"/>
                </a:cubicBezTo>
                <a:cubicBezTo>
                  <a:pt x="25812" y="352221"/>
                  <a:pt x="32173" y="350520"/>
                  <a:pt x="38100" y="347980"/>
                </a:cubicBezTo>
                <a:cubicBezTo>
                  <a:pt x="41487" y="344593"/>
                  <a:pt x="44055" y="340113"/>
                  <a:pt x="48260" y="337820"/>
                </a:cubicBezTo>
                <a:cubicBezTo>
                  <a:pt x="57458" y="332803"/>
                  <a:pt x="90851" y="328920"/>
                  <a:pt x="96520" y="327660"/>
                </a:cubicBezTo>
                <a:cubicBezTo>
                  <a:pt x="107819" y="325149"/>
                  <a:pt x="112297" y="322311"/>
                  <a:pt x="121920" y="317500"/>
                </a:cubicBezTo>
                <a:cubicBezTo>
                  <a:pt x="125479" y="306823"/>
                  <a:pt x="124082" y="309177"/>
                  <a:pt x="132080" y="297180"/>
                </a:cubicBezTo>
                <a:cubicBezTo>
                  <a:pt x="134428" y="293658"/>
                  <a:pt x="135846" y="288772"/>
                  <a:pt x="139700" y="287020"/>
                </a:cubicBezTo>
                <a:cubicBezTo>
                  <a:pt x="145914" y="284195"/>
                  <a:pt x="153247" y="285327"/>
                  <a:pt x="160020" y="284480"/>
                </a:cubicBezTo>
                <a:cubicBezTo>
                  <a:pt x="162560" y="282787"/>
                  <a:pt x="165686" y="281745"/>
                  <a:pt x="167640" y="279400"/>
                </a:cubicBezTo>
                <a:cubicBezTo>
                  <a:pt x="168657" y="278179"/>
                  <a:pt x="182289" y="251852"/>
                  <a:pt x="193040" y="248920"/>
                </a:cubicBezTo>
                <a:cubicBezTo>
                  <a:pt x="199626" y="247124"/>
                  <a:pt x="206587" y="247227"/>
                  <a:pt x="213360" y="246380"/>
                </a:cubicBezTo>
                <a:cubicBezTo>
                  <a:pt x="229664" y="240945"/>
                  <a:pt x="211992" y="248442"/>
                  <a:pt x="228600" y="233680"/>
                </a:cubicBezTo>
                <a:cubicBezTo>
                  <a:pt x="233163" y="229624"/>
                  <a:pt x="238760" y="226907"/>
                  <a:pt x="243840" y="223520"/>
                </a:cubicBezTo>
                <a:cubicBezTo>
                  <a:pt x="248759" y="216142"/>
                  <a:pt x="258418" y="200991"/>
                  <a:pt x="264160" y="198120"/>
                </a:cubicBezTo>
                <a:cubicBezTo>
                  <a:pt x="271771" y="194315"/>
                  <a:pt x="281093" y="196427"/>
                  <a:pt x="289560" y="195580"/>
                </a:cubicBezTo>
                <a:cubicBezTo>
                  <a:pt x="292100" y="194733"/>
                  <a:pt x="294823" y="194309"/>
                  <a:pt x="297180" y="193040"/>
                </a:cubicBezTo>
                <a:cubicBezTo>
                  <a:pt x="315098" y="183392"/>
                  <a:pt x="326290" y="176630"/>
                  <a:pt x="340360" y="162560"/>
                </a:cubicBezTo>
                <a:cubicBezTo>
                  <a:pt x="347920" y="155000"/>
                  <a:pt x="348916" y="146161"/>
                  <a:pt x="360680" y="142240"/>
                </a:cubicBezTo>
                <a:cubicBezTo>
                  <a:pt x="368752" y="139549"/>
                  <a:pt x="377613" y="140547"/>
                  <a:pt x="386080" y="139700"/>
                </a:cubicBezTo>
                <a:lnTo>
                  <a:pt x="406400" y="119380"/>
                </a:lnTo>
                <a:lnTo>
                  <a:pt x="421640" y="104140"/>
                </a:lnTo>
                <a:cubicBezTo>
                  <a:pt x="422487" y="101600"/>
                  <a:pt x="422001" y="98076"/>
                  <a:pt x="424180" y="96520"/>
                </a:cubicBezTo>
                <a:cubicBezTo>
                  <a:pt x="429293" y="92868"/>
                  <a:pt x="459750" y="86922"/>
                  <a:pt x="462280" y="86360"/>
                </a:cubicBezTo>
                <a:cubicBezTo>
                  <a:pt x="492230" y="44430"/>
                  <a:pt x="457588" y="87065"/>
                  <a:pt x="490220" y="60960"/>
                </a:cubicBezTo>
                <a:cubicBezTo>
                  <a:pt x="494453" y="57573"/>
                  <a:pt x="496215" y="51731"/>
                  <a:pt x="500380" y="48260"/>
                </a:cubicBezTo>
                <a:cubicBezTo>
                  <a:pt x="520069" y="31852"/>
                  <a:pt x="517540" y="38094"/>
                  <a:pt x="538480" y="30480"/>
                </a:cubicBezTo>
                <a:cubicBezTo>
                  <a:pt x="554808" y="24543"/>
                  <a:pt x="542718" y="27091"/>
                  <a:pt x="556260" y="20320"/>
                </a:cubicBezTo>
                <a:cubicBezTo>
                  <a:pt x="558655" y="19123"/>
                  <a:pt x="561340" y="18627"/>
                  <a:pt x="563880" y="17780"/>
                </a:cubicBezTo>
                <a:cubicBezTo>
                  <a:pt x="566543" y="9791"/>
                  <a:pt x="565886" y="7976"/>
                  <a:pt x="574040" y="2540"/>
                </a:cubicBezTo>
                <a:cubicBezTo>
                  <a:pt x="576268" y="1055"/>
                  <a:pt x="579120" y="847"/>
                  <a:pt x="581660" y="0"/>
                </a:cubicBezTo>
                <a:cubicBezTo>
                  <a:pt x="582507" y="5080"/>
                  <a:pt x="584200" y="10090"/>
                  <a:pt x="584200" y="15240"/>
                </a:cubicBezTo>
                <a:cubicBezTo>
                  <a:pt x="584200" y="57475"/>
                  <a:pt x="578458" y="22088"/>
                  <a:pt x="584200" y="50800"/>
                </a:cubicBezTo>
                <a:lnTo>
                  <a:pt x="576580" y="401320"/>
                </a:lnTo>
                <a:lnTo>
                  <a:pt x="0" y="41148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/>
              <a:t>C</a:t>
            </a:r>
          </a:p>
        </p:txBody>
      </p:sp>
      <p:sp>
        <p:nvSpPr>
          <p:cNvPr id="6169" name="Odcinek koła 6168">
            <a:extLst>
              <a:ext uri="{FF2B5EF4-FFF2-40B4-BE49-F238E27FC236}">
                <a16:creationId xmlns:a16="http://schemas.microsoft.com/office/drawing/2014/main" id="{5F2F3B4A-B59F-173A-E8A9-5F1B045591B6}"/>
              </a:ext>
            </a:extLst>
          </p:cNvPr>
          <p:cNvSpPr/>
          <p:nvPr/>
        </p:nvSpPr>
        <p:spPr>
          <a:xfrm rot="4941709">
            <a:off x="8788229" y="4933219"/>
            <a:ext cx="2400713" cy="3238959"/>
          </a:xfrm>
          <a:prstGeom prst="chord">
            <a:avLst>
              <a:gd name="adj1" fmla="val 6840408"/>
              <a:gd name="adj2" fmla="val 15706217"/>
            </a:avLst>
          </a:prstGeom>
          <a:solidFill>
            <a:schemeClr val="accent3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74" name="pole tekstowe 6173">
                <a:extLst>
                  <a:ext uri="{FF2B5EF4-FFF2-40B4-BE49-F238E27FC236}">
                    <a16:creationId xmlns:a16="http://schemas.microsoft.com/office/drawing/2014/main" id="{475469A7-425C-7015-702D-064E13FC7A95}"/>
                  </a:ext>
                </a:extLst>
              </p:cNvPr>
              <p:cNvSpPr txBox="1"/>
              <p:nvPr/>
            </p:nvSpPr>
            <p:spPr>
              <a:xfrm>
                <a:off x="8273101" y="1039413"/>
                <a:ext cx="2956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l-PL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katoda</m:t>
                      </m:r>
                    </m:oMath>
                  </m:oMathPara>
                </a14:m>
                <a:endParaRPr lang="pl-PL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6174" name="pole tekstowe 6173">
                <a:extLst>
                  <a:ext uri="{FF2B5EF4-FFF2-40B4-BE49-F238E27FC236}">
                    <a16:creationId xmlns:a16="http://schemas.microsoft.com/office/drawing/2014/main" id="{475469A7-425C-7015-702D-064E13FC7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101" y="1039413"/>
                <a:ext cx="295696" cy="369332"/>
              </a:xfrm>
              <a:prstGeom prst="rect">
                <a:avLst/>
              </a:prstGeom>
              <a:blipFill>
                <a:blip r:embed="rId14"/>
                <a:stretch>
                  <a:fillRect r="-18571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75" name="pole tekstowe 6174">
                <a:extLst>
                  <a:ext uri="{FF2B5EF4-FFF2-40B4-BE49-F238E27FC236}">
                    <a16:creationId xmlns:a16="http://schemas.microsoft.com/office/drawing/2014/main" id="{E9628A5F-03A3-CD53-92F7-DD1CCC263E76}"/>
                  </a:ext>
                </a:extLst>
              </p:cNvPr>
              <p:cNvSpPr txBox="1"/>
              <p:nvPr/>
            </p:nvSpPr>
            <p:spPr>
              <a:xfrm>
                <a:off x="10798899" y="949762"/>
                <a:ext cx="2956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l-PL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anoda</m:t>
                      </m:r>
                    </m:oMath>
                  </m:oMathPara>
                </a14:m>
                <a:endParaRPr lang="pl-PL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175" name="pole tekstowe 6174">
                <a:extLst>
                  <a:ext uri="{FF2B5EF4-FFF2-40B4-BE49-F238E27FC236}">
                    <a16:creationId xmlns:a16="http://schemas.microsoft.com/office/drawing/2014/main" id="{E9628A5F-03A3-CD53-92F7-DD1CCC263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8899" y="949762"/>
                <a:ext cx="295696" cy="369332"/>
              </a:xfrm>
              <a:prstGeom prst="rect">
                <a:avLst/>
              </a:prstGeom>
              <a:blipFill>
                <a:blip r:embed="rId15"/>
                <a:stretch>
                  <a:fillRect r="-16122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76" name="pole tekstowe 6175">
                <a:extLst>
                  <a:ext uri="{FF2B5EF4-FFF2-40B4-BE49-F238E27FC236}">
                    <a16:creationId xmlns:a16="http://schemas.microsoft.com/office/drawing/2014/main" id="{E8F9A17E-6AD3-87D2-31EF-FE0C1F9BD1A9}"/>
                  </a:ext>
                </a:extLst>
              </p:cNvPr>
              <p:cNvSpPr txBox="1"/>
              <p:nvPr/>
            </p:nvSpPr>
            <p:spPr>
              <a:xfrm>
                <a:off x="10860840" y="3396238"/>
                <a:ext cx="2956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l-PL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anoda</m:t>
                      </m:r>
                    </m:oMath>
                  </m:oMathPara>
                </a14:m>
                <a:endParaRPr lang="pl-PL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176" name="pole tekstowe 6175">
                <a:extLst>
                  <a:ext uri="{FF2B5EF4-FFF2-40B4-BE49-F238E27FC236}">
                    <a16:creationId xmlns:a16="http://schemas.microsoft.com/office/drawing/2014/main" id="{E8F9A17E-6AD3-87D2-31EF-FE0C1F9BD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0840" y="3396238"/>
                <a:ext cx="295696" cy="369332"/>
              </a:xfrm>
              <a:prstGeom prst="rect">
                <a:avLst/>
              </a:prstGeom>
              <a:blipFill>
                <a:blip r:embed="rId16"/>
                <a:stretch>
                  <a:fillRect r="-166667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77" name="pole tekstowe 6176">
                <a:extLst>
                  <a:ext uri="{FF2B5EF4-FFF2-40B4-BE49-F238E27FC236}">
                    <a16:creationId xmlns:a16="http://schemas.microsoft.com/office/drawing/2014/main" id="{D8F37704-C767-896D-A7B7-7047742AE9AE}"/>
                  </a:ext>
                </a:extLst>
              </p:cNvPr>
              <p:cNvSpPr txBox="1"/>
              <p:nvPr/>
            </p:nvSpPr>
            <p:spPr>
              <a:xfrm>
                <a:off x="10906750" y="6041544"/>
                <a:ext cx="2956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l-PL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anoda</m:t>
                      </m:r>
                    </m:oMath>
                  </m:oMathPara>
                </a14:m>
                <a:endParaRPr lang="pl-PL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177" name="pole tekstowe 6176">
                <a:extLst>
                  <a:ext uri="{FF2B5EF4-FFF2-40B4-BE49-F238E27FC236}">
                    <a16:creationId xmlns:a16="http://schemas.microsoft.com/office/drawing/2014/main" id="{D8F37704-C767-896D-A7B7-7047742AE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6750" y="6041544"/>
                <a:ext cx="295696" cy="369332"/>
              </a:xfrm>
              <a:prstGeom prst="rect">
                <a:avLst/>
              </a:prstGeom>
              <a:blipFill>
                <a:blip r:embed="rId17"/>
                <a:stretch>
                  <a:fillRect r="-16122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78" name="pole tekstowe 6177">
                <a:extLst>
                  <a:ext uri="{FF2B5EF4-FFF2-40B4-BE49-F238E27FC236}">
                    <a16:creationId xmlns:a16="http://schemas.microsoft.com/office/drawing/2014/main" id="{E8910F4F-0F3C-FCFF-1673-2D27B41EFAC2}"/>
                  </a:ext>
                </a:extLst>
              </p:cNvPr>
              <p:cNvSpPr txBox="1"/>
              <p:nvPr/>
            </p:nvSpPr>
            <p:spPr>
              <a:xfrm>
                <a:off x="8303076" y="3448571"/>
                <a:ext cx="2956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l-PL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katoda</m:t>
                      </m:r>
                    </m:oMath>
                  </m:oMathPara>
                </a14:m>
                <a:endParaRPr lang="pl-PL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6178" name="pole tekstowe 6177">
                <a:extLst>
                  <a:ext uri="{FF2B5EF4-FFF2-40B4-BE49-F238E27FC236}">
                    <a16:creationId xmlns:a16="http://schemas.microsoft.com/office/drawing/2014/main" id="{E8910F4F-0F3C-FCFF-1673-2D27B41EF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3076" y="3448571"/>
                <a:ext cx="295696" cy="369332"/>
              </a:xfrm>
              <a:prstGeom prst="rect">
                <a:avLst/>
              </a:prstGeom>
              <a:blipFill>
                <a:blip r:embed="rId18"/>
                <a:stretch>
                  <a:fillRect r="-18571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79" name="pole tekstowe 6178">
                <a:extLst>
                  <a:ext uri="{FF2B5EF4-FFF2-40B4-BE49-F238E27FC236}">
                    <a16:creationId xmlns:a16="http://schemas.microsoft.com/office/drawing/2014/main" id="{8B7518A5-23EB-7803-D1B5-4E9545908F4B}"/>
                  </a:ext>
                </a:extLst>
              </p:cNvPr>
              <p:cNvSpPr txBox="1"/>
              <p:nvPr/>
            </p:nvSpPr>
            <p:spPr>
              <a:xfrm>
                <a:off x="8309456" y="6055486"/>
                <a:ext cx="2956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l-PL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katoda</m:t>
                      </m:r>
                    </m:oMath>
                  </m:oMathPara>
                </a14:m>
                <a:endParaRPr lang="pl-PL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6179" name="pole tekstowe 6178">
                <a:extLst>
                  <a:ext uri="{FF2B5EF4-FFF2-40B4-BE49-F238E27FC236}">
                    <a16:creationId xmlns:a16="http://schemas.microsoft.com/office/drawing/2014/main" id="{8B7518A5-23EB-7803-D1B5-4E9545908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9456" y="6055486"/>
                <a:ext cx="295696" cy="369332"/>
              </a:xfrm>
              <a:prstGeom prst="rect">
                <a:avLst/>
              </a:prstGeom>
              <a:blipFill>
                <a:blip r:embed="rId19"/>
                <a:stretch>
                  <a:fillRect r="-18571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81" name="Grafika 6180" descr="Szkło powiększające z wypełnieniem pełnym">
            <a:extLst>
              <a:ext uri="{FF2B5EF4-FFF2-40B4-BE49-F238E27FC236}">
                <a16:creationId xmlns:a16="http://schemas.microsoft.com/office/drawing/2014/main" id="{0F75EF1C-1E64-1E90-F126-AFD3F155EF2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6413332">
            <a:off x="6341679" y="566373"/>
            <a:ext cx="505587" cy="474242"/>
          </a:xfrm>
          <a:prstGeom prst="rect">
            <a:avLst/>
          </a:prstGeom>
        </p:spPr>
      </p:pic>
      <p:sp>
        <p:nvSpPr>
          <p:cNvPr id="6211" name="Odcinek koła 6210">
            <a:extLst>
              <a:ext uri="{FF2B5EF4-FFF2-40B4-BE49-F238E27FC236}">
                <a16:creationId xmlns:a16="http://schemas.microsoft.com/office/drawing/2014/main" id="{F914F499-6C20-2879-1670-462669C51351}"/>
              </a:ext>
            </a:extLst>
          </p:cNvPr>
          <p:cNvSpPr/>
          <p:nvPr/>
        </p:nvSpPr>
        <p:spPr>
          <a:xfrm rot="4941709">
            <a:off x="8751742" y="-170673"/>
            <a:ext cx="2446428" cy="3266946"/>
          </a:xfrm>
          <a:prstGeom prst="chord">
            <a:avLst>
              <a:gd name="adj1" fmla="val 6840408"/>
              <a:gd name="adj2" fmla="val 15706217"/>
            </a:avLst>
          </a:prstGeom>
          <a:solidFill>
            <a:schemeClr val="accent3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223" name="Grupa 6222">
            <a:extLst>
              <a:ext uri="{FF2B5EF4-FFF2-40B4-BE49-F238E27FC236}">
                <a16:creationId xmlns:a16="http://schemas.microsoft.com/office/drawing/2014/main" id="{3A9C2AA0-1EB8-9A25-758D-DEEA411CD052}"/>
              </a:ext>
            </a:extLst>
          </p:cNvPr>
          <p:cNvGrpSpPr/>
          <p:nvPr/>
        </p:nvGrpSpPr>
        <p:grpSpPr>
          <a:xfrm>
            <a:off x="407644" y="908621"/>
            <a:ext cx="2540920" cy="1036716"/>
            <a:chOff x="1343471" y="3461707"/>
            <a:chExt cx="2231785" cy="897109"/>
          </a:xfrm>
        </p:grpSpPr>
        <p:sp>
          <p:nvSpPr>
            <p:cNvPr id="6182" name="Prostokąt: zaokrąglone rogi u góry 6181">
              <a:extLst>
                <a:ext uri="{FF2B5EF4-FFF2-40B4-BE49-F238E27FC236}">
                  <a16:creationId xmlns:a16="http://schemas.microsoft.com/office/drawing/2014/main" id="{6110DD8E-A560-5DB3-AEF9-5A4BECF8F8B0}"/>
                </a:ext>
              </a:extLst>
            </p:cNvPr>
            <p:cNvSpPr/>
            <p:nvPr/>
          </p:nvSpPr>
          <p:spPr>
            <a:xfrm rot="16200000">
              <a:off x="1160152" y="3659423"/>
              <a:ext cx="868838" cy="50219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84" name="Prostokąt: zaokrąglone rogi u góry 6183">
              <a:extLst>
                <a:ext uri="{FF2B5EF4-FFF2-40B4-BE49-F238E27FC236}">
                  <a16:creationId xmlns:a16="http://schemas.microsoft.com/office/drawing/2014/main" id="{8FB01E5C-1FD4-F4C6-FE43-FD9A487D8946}"/>
                </a:ext>
              </a:extLst>
            </p:cNvPr>
            <p:cNvSpPr/>
            <p:nvPr/>
          </p:nvSpPr>
          <p:spPr>
            <a:xfrm rot="16200000" flipV="1">
              <a:off x="2871057" y="3633602"/>
              <a:ext cx="868838" cy="52504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85" name="Równoległobok 6184">
              <a:extLst>
                <a:ext uri="{FF2B5EF4-FFF2-40B4-BE49-F238E27FC236}">
                  <a16:creationId xmlns:a16="http://schemas.microsoft.com/office/drawing/2014/main" id="{405A1BB4-0B2E-6C20-6511-94DB7A8DEB6A}"/>
                </a:ext>
              </a:extLst>
            </p:cNvPr>
            <p:cNvSpPr/>
            <p:nvPr/>
          </p:nvSpPr>
          <p:spPr>
            <a:xfrm>
              <a:off x="2068704" y="3515241"/>
              <a:ext cx="372617" cy="771068"/>
            </a:xfrm>
            <a:prstGeom prst="parallelogram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86" name="Równoległobok 6185">
              <a:extLst>
                <a:ext uri="{FF2B5EF4-FFF2-40B4-BE49-F238E27FC236}">
                  <a16:creationId xmlns:a16="http://schemas.microsoft.com/office/drawing/2014/main" id="{AE2E264F-9E31-7441-5A9E-6357F36F32A3}"/>
                </a:ext>
              </a:extLst>
            </p:cNvPr>
            <p:cNvSpPr/>
            <p:nvPr/>
          </p:nvSpPr>
          <p:spPr>
            <a:xfrm>
              <a:off x="2434212" y="3515241"/>
              <a:ext cx="372617" cy="771068"/>
            </a:xfrm>
            <a:prstGeom prst="parallelogram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89" name="Trapez 6188">
              <a:extLst>
                <a:ext uri="{FF2B5EF4-FFF2-40B4-BE49-F238E27FC236}">
                  <a16:creationId xmlns:a16="http://schemas.microsoft.com/office/drawing/2014/main" id="{53384E41-0438-2A76-0C1C-640EDB19E262}"/>
                </a:ext>
              </a:extLst>
            </p:cNvPr>
            <p:cNvSpPr/>
            <p:nvPr/>
          </p:nvSpPr>
          <p:spPr>
            <a:xfrm>
              <a:off x="2799247" y="3512462"/>
              <a:ext cx="557582" cy="783633"/>
            </a:xfrm>
            <a:prstGeom prst="trapezoid">
              <a:avLst>
                <a:gd name="adj" fmla="val 31659"/>
              </a:avLst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90" name="Trapez 6189">
              <a:extLst>
                <a:ext uri="{FF2B5EF4-FFF2-40B4-BE49-F238E27FC236}">
                  <a16:creationId xmlns:a16="http://schemas.microsoft.com/office/drawing/2014/main" id="{76994953-0B52-38BB-5BE0-214C492FE5B0}"/>
                </a:ext>
              </a:extLst>
            </p:cNvPr>
            <p:cNvSpPr/>
            <p:nvPr/>
          </p:nvSpPr>
          <p:spPr>
            <a:xfrm rot="10800000">
              <a:off x="1506856" y="3512462"/>
              <a:ext cx="600484" cy="783633"/>
            </a:xfrm>
            <a:prstGeom prst="trapezoid">
              <a:avLst>
                <a:gd name="adj" fmla="val 31659"/>
              </a:avLst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92" name="Prostokąt: zaokrąglone rogi u góry 6191">
              <a:extLst>
                <a:ext uri="{FF2B5EF4-FFF2-40B4-BE49-F238E27FC236}">
                  <a16:creationId xmlns:a16="http://schemas.microsoft.com/office/drawing/2014/main" id="{AF19BCDE-6051-1526-3165-315AE20B7695}"/>
                </a:ext>
              </a:extLst>
            </p:cNvPr>
            <p:cNvSpPr/>
            <p:nvPr/>
          </p:nvSpPr>
          <p:spPr>
            <a:xfrm rot="16200000">
              <a:off x="1160153" y="3673297"/>
              <a:ext cx="868838" cy="50219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193" name="Prostokąt: zaokrąglone rogi u góry 6192">
              <a:extLst>
                <a:ext uri="{FF2B5EF4-FFF2-40B4-BE49-F238E27FC236}">
                  <a16:creationId xmlns:a16="http://schemas.microsoft.com/office/drawing/2014/main" id="{5FC74FC4-2C6A-C086-97C2-408E6BED381C}"/>
                </a:ext>
              </a:extLst>
            </p:cNvPr>
            <p:cNvSpPr/>
            <p:nvPr/>
          </p:nvSpPr>
          <p:spPr>
            <a:xfrm rot="16200000" flipV="1">
              <a:off x="2878314" y="3635884"/>
              <a:ext cx="868838" cy="52504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6198" name="Łącznik prosty 6197">
              <a:extLst>
                <a:ext uri="{FF2B5EF4-FFF2-40B4-BE49-F238E27FC236}">
                  <a16:creationId xmlns:a16="http://schemas.microsoft.com/office/drawing/2014/main" id="{344B40F2-3A63-9DAF-3FA9-511BE73C675A}"/>
                </a:ext>
              </a:extLst>
            </p:cNvPr>
            <p:cNvCxnSpPr>
              <a:cxnSpLocks/>
            </p:cNvCxnSpPr>
            <p:nvPr/>
          </p:nvCxnSpPr>
          <p:spPr>
            <a:xfrm>
              <a:off x="1913094" y="4242693"/>
              <a:ext cx="91628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04" name="Dowolny kształt: kształt 6203">
              <a:extLst>
                <a:ext uri="{FF2B5EF4-FFF2-40B4-BE49-F238E27FC236}">
                  <a16:creationId xmlns:a16="http://schemas.microsoft.com/office/drawing/2014/main" id="{8B70242C-2610-9E48-DE1B-0868367B6F40}"/>
                </a:ext>
              </a:extLst>
            </p:cNvPr>
            <p:cNvSpPr/>
            <p:nvPr/>
          </p:nvSpPr>
          <p:spPr>
            <a:xfrm>
              <a:off x="1932084" y="3552289"/>
              <a:ext cx="234315" cy="690403"/>
            </a:xfrm>
            <a:custGeom>
              <a:avLst/>
              <a:gdLst>
                <a:gd name="connsiteX0" fmla="*/ 0 w 234315"/>
                <a:gd name="connsiteY0" fmla="*/ 685800 h 685800"/>
                <a:gd name="connsiteX1" fmla="*/ 0 w 234315"/>
                <a:gd name="connsiteY1" fmla="*/ 685800 h 685800"/>
                <a:gd name="connsiteX2" fmla="*/ 1905 w 234315"/>
                <a:gd name="connsiteY2" fmla="*/ 662940 h 685800"/>
                <a:gd name="connsiteX3" fmla="*/ 5715 w 234315"/>
                <a:gd name="connsiteY3" fmla="*/ 641985 h 685800"/>
                <a:gd name="connsiteX4" fmla="*/ 9525 w 234315"/>
                <a:gd name="connsiteY4" fmla="*/ 626745 h 685800"/>
                <a:gd name="connsiteX5" fmla="*/ 19050 w 234315"/>
                <a:gd name="connsiteY5" fmla="*/ 601980 h 685800"/>
                <a:gd name="connsiteX6" fmla="*/ 20955 w 234315"/>
                <a:gd name="connsiteY6" fmla="*/ 590550 h 685800"/>
                <a:gd name="connsiteX7" fmla="*/ 22860 w 234315"/>
                <a:gd name="connsiteY7" fmla="*/ 582930 h 685800"/>
                <a:gd name="connsiteX8" fmla="*/ 24765 w 234315"/>
                <a:gd name="connsiteY8" fmla="*/ 573405 h 685800"/>
                <a:gd name="connsiteX9" fmla="*/ 26670 w 234315"/>
                <a:gd name="connsiteY9" fmla="*/ 561975 h 685800"/>
                <a:gd name="connsiteX10" fmla="*/ 28575 w 234315"/>
                <a:gd name="connsiteY10" fmla="*/ 556260 h 685800"/>
                <a:gd name="connsiteX11" fmla="*/ 30480 w 234315"/>
                <a:gd name="connsiteY11" fmla="*/ 546735 h 685800"/>
                <a:gd name="connsiteX12" fmla="*/ 34290 w 234315"/>
                <a:gd name="connsiteY12" fmla="*/ 537210 h 685800"/>
                <a:gd name="connsiteX13" fmla="*/ 38100 w 234315"/>
                <a:gd name="connsiteY13" fmla="*/ 520065 h 685800"/>
                <a:gd name="connsiteX14" fmla="*/ 41910 w 234315"/>
                <a:gd name="connsiteY14" fmla="*/ 501015 h 685800"/>
                <a:gd name="connsiteX15" fmla="*/ 47625 w 234315"/>
                <a:gd name="connsiteY15" fmla="*/ 491490 h 685800"/>
                <a:gd name="connsiteX16" fmla="*/ 53340 w 234315"/>
                <a:gd name="connsiteY16" fmla="*/ 438150 h 685800"/>
                <a:gd name="connsiteX17" fmla="*/ 57150 w 234315"/>
                <a:gd name="connsiteY17" fmla="*/ 428625 h 685800"/>
                <a:gd name="connsiteX18" fmla="*/ 59055 w 234315"/>
                <a:gd name="connsiteY18" fmla="*/ 419100 h 685800"/>
                <a:gd name="connsiteX19" fmla="*/ 64770 w 234315"/>
                <a:gd name="connsiteY19" fmla="*/ 396240 h 685800"/>
                <a:gd name="connsiteX20" fmla="*/ 68580 w 234315"/>
                <a:gd name="connsiteY20" fmla="*/ 386715 h 685800"/>
                <a:gd name="connsiteX21" fmla="*/ 74295 w 234315"/>
                <a:gd name="connsiteY21" fmla="*/ 367665 h 685800"/>
                <a:gd name="connsiteX22" fmla="*/ 80010 w 234315"/>
                <a:gd name="connsiteY22" fmla="*/ 337185 h 685800"/>
                <a:gd name="connsiteX23" fmla="*/ 81915 w 234315"/>
                <a:gd name="connsiteY23" fmla="*/ 329565 h 685800"/>
                <a:gd name="connsiteX24" fmla="*/ 93345 w 234315"/>
                <a:gd name="connsiteY24" fmla="*/ 293370 h 685800"/>
                <a:gd name="connsiteX25" fmla="*/ 99060 w 234315"/>
                <a:gd name="connsiteY25" fmla="*/ 276225 h 685800"/>
                <a:gd name="connsiteX26" fmla="*/ 102870 w 234315"/>
                <a:gd name="connsiteY26" fmla="*/ 266700 h 685800"/>
                <a:gd name="connsiteX27" fmla="*/ 106680 w 234315"/>
                <a:gd name="connsiteY27" fmla="*/ 247650 h 685800"/>
                <a:gd name="connsiteX28" fmla="*/ 112395 w 234315"/>
                <a:gd name="connsiteY28" fmla="*/ 230505 h 685800"/>
                <a:gd name="connsiteX29" fmla="*/ 114300 w 234315"/>
                <a:gd name="connsiteY29" fmla="*/ 219075 h 685800"/>
                <a:gd name="connsiteX30" fmla="*/ 123825 w 234315"/>
                <a:gd name="connsiteY30" fmla="*/ 184785 h 685800"/>
                <a:gd name="connsiteX31" fmla="*/ 125730 w 234315"/>
                <a:gd name="connsiteY31" fmla="*/ 177165 h 685800"/>
                <a:gd name="connsiteX32" fmla="*/ 129540 w 234315"/>
                <a:gd name="connsiteY32" fmla="*/ 165735 h 685800"/>
                <a:gd name="connsiteX33" fmla="*/ 133350 w 234315"/>
                <a:gd name="connsiteY33" fmla="*/ 142875 h 685800"/>
                <a:gd name="connsiteX34" fmla="*/ 135255 w 234315"/>
                <a:gd name="connsiteY34" fmla="*/ 133350 h 685800"/>
                <a:gd name="connsiteX35" fmla="*/ 140970 w 234315"/>
                <a:gd name="connsiteY35" fmla="*/ 123825 h 685800"/>
                <a:gd name="connsiteX36" fmla="*/ 144780 w 234315"/>
                <a:gd name="connsiteY36" fmla="*/ 100965 h 685800"/>
                <a:gd name="connsiteX37" fmla="*/ 148590 w 234315"/>
                <a:gd name="connsiteY37" fmla="*/ 43815 h 685800"/>
                <a:gd name="connsiteX38" fmla="*/ 160020 w 234315"/>
                <a:gd name="connsiteY38" fmla="*/ 17145 h 685800"/>
                <a:gd name="connsiteX39" fmla="*/ 161925 w 234315"/>
                <a:gd name="connsiteY39" fmla="*/ 11430 h 685800"/>
                <a:gd name="connsiteX40" fmla="*/ 163830 w 234315"/>
                <a:gd name="connsiteY40" fmla="*/ 3810 h 685800"/>
                <a:gd name="connsiteX41" fmla="*/ 169545 w 234315"/>
                <a:gd name="connsiteY41" fmla="*/ 0 h 685800"/>
                <a:gd name="connsiteX42" fmla="*/ 213360 w 234315"/>
                <a:gd name="connsiteY42" fmla="*/ 1905 h 685800"/>
                <a:gd name="connsiteX43" fmla="*/ 232410 w 234315"/>
                <a:gd name="connsiteY43" fmla="*/ 3810 h 685800"/>
                <a:gd name="connsiteX44" fmla="*/ 234315 w 234315"/>
                <a:gd name="connsiteY44" fmla="*/ 11430 h 685800"/>
                <a:gd name="connsiteX45" fmla="*/ 226695 w 234315"/>
                <a:gd name="connsiteY45" fmla="*/ 51435 h 685800"/>
                <a:gd name="connsiteX46" fmla="*/ 217170 w 234315"/>
                <a:gd name="connsiteY46" fmla="*/ 64770 h 685800"/>
                <a:gd name="connsiteX47" fmla="*/ 213360 w 234315"/>
                <a:gd name="connsiteY47" fmla="*/ 74295 h 685800"/>
                <a:gd name="connsiteX48" fmla="*/ 211455 w 234315"/>
                <a:gd name="connsiteY48" fmla="*/ 91440 h 685800"/>
                <a:gd name="connsiteX49" fmla="*/ 207645 w 234315"/>
                <a:gd name="connsiteY49" fmla="*/ 114300 h 685800"/>
                <a:gd name="connsiteX50" fmla="*/ 205740 w 234315"/>
                <a:gd name="connsiteY50" fmla="*/ 129540 h 685800"/>
                <a:gd name="connsiteX51" fmla="*/ 201930 w 234315"/>
                <a:gd name="connsiteY51" fmla="*/ 142875 h 685800"/>
                <a:gd name="connsiteX52" fmla="*/ 196215 w 234315"/>
                <a:gd name="connsiteY52" fmla="*/ 192405 h 685800"/>
                <a:gd name="connsiteX53" fmla="*/ 194310 w 234315"/>
                <a:gd name="connsiteY53" fmla="*/ 259080 h 685800"/>
                <a:gd name="connsiteX54" fmla="*/ 192405 w 234315"/>
                <a:gd name="connsiteY54" fmla="*/ 270510 h 685800"/>
                <a:gd name="connsiteX55" fmla="*/ 188595 w 234315"/>
                <a:gd name="connsiteY55" fmla="*/ 278130 h 685800"/>
                <a:gd name="connsiteX56" fmla="*/ 184785 w 234315"/>
                <a:gd name="connsiteY56" fmla="*/ 295275 h 685800"/>
                <a:gd name="connsiteX57" fmla="*/ 177165 w 234315"/>
                <a:gd name="connsiteY57" fmla="*/ 470535 h 685800"/>
                <a:gd name="connsiteX58" fmla="*/ 165735 w 234315"/>
                <a:gd name="connsiteY58" fmla="*/ 535305 h 685800"/>
                <a:gd name="connsiteX59" fmla="*/ 160020 w 234315"/>
                <a:gd name="connsiteY59" fmla="*/ 586740 h 685800"/>
                <a:gd name="connsiteX60" fmla="*/ 152400 w 234315"/>
                <a:gd name="connsiteY60" fmla="*/ 621030 h 685800"/>
                <a:gd name="connsiteX61" fmla="*/ 150495 w 234315"/>
                <a:gd name="connsiteY61" fmla="*/ 632460 h 685800"/>
                <a:gd name="connsiteX62" fmla="*/ 148590 w 234315"/>
                <a:gd name="connsiteY62" fmla="*/ 641985 h 685800"/>
                <a:gd name="connsiteX63" fmla="*/ 146685 w 234315"/>
                <a:gd name="connsiteY63" fmla="*/ 655320 h 685800"/>
                <a:gd name="connsiteX64" fmla="*/ 142875 w 234315"/>
                <a:gd name="connsiteY64" fmla="*/ 666750 h 685800"/>
                <a:gd name="connsiteX65" fmla="*/ 140970 w 234315"/>
                <a:gd name="connsiteY65" fmla="*/ 680085 h 685800"/>
                <a:gd name="connsiteX66" fmla="*/ 135255 w 234315"/>
                <a:gd name="connsiteY66" fmla="*/ 681990 h 685800"/>
                <a:gd name="connsiteX67" fmla="*/ 129540 w 234315"/>
                <a:gd name="connsiteY67" fmla="*/ 680085 h 685800"/>
                <a:gd name="connsiteX68" fmla="*/ 121920 w 234315"/>
                <a:gd name="connsiteY68" fmla="*/ 678180 h 685800"/>
                <a:gd name="connsiteX69" fmla="*/ 0 w 234315"/>
                <a:gd name="connsiteY69" fmla="*/ 6858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34315" h="685800">
                  <a:moveTo>
                    <a:pt x="0" y="685800"/>
                  </a:moveTo>
                  <a:lnTo>
                    <a:pt x="0" y="685800"/>
                  </a:lnTo>
                  <a:cubicBezTo>
                    <a:pt x="635" y="678180"/>
                    <a:pt x="1061" y="670540"/>
                    <a:pt x="1905" y="662940"/>
                  </a:cubicBezTo>
                  <a:cubicBezTo>
                    <a:pt x="2322" y="659189"/>
                    <a:pt x="4746" y="646183"/>
                    <a:pt x="5715" y="641985"/>
                  </a:cubicBezTo>
                  <a:cubicBezTo>
                    <a:pt x="6892" y="636883"/>
                    <a:pt x="7869" y="631713"/>
                    <a:pt x="9525" y="626745"/>
                  </a:cubicBezTo>
                  <a:cubicBezTo>
                    <a:pt x="12322" y="618354"/>
                    <a:pt x="19050" y="601980"/>
                    <a:pt x="19050" y="601980"/>
                  </a:cubicBezTo>
                  <a:cubicBezTo>
                    <a:pt x="19685" y="598170"/>
                    <a:pt x="20197" y="594338"/>
                    <a:pt x="20955" y="590550"/>
                  </a:cubicBezTo>
                  <a:cubicBezTo>
                    <a:pt x="21468" y="587983"/>
                    <a:pt x="22292" y="585486"/>
                    <a:pt x="22860" y="582930"/>
                  </a:cubicBezTo>
                  <a:cubicBezTo>
                    <a:pt x="23562" y="579769"/>
                    <a:pt x="24186" y="576591"/>
                    <a:pt x="24765" y="573405"/>
                  </a:cubicBezTo>
                  <a:cubicBezTo>
                    <a:pt x="25456" y="569605"/>
                    <a:pt x="25832" y="565746"/>
                    <a:pt x="26670" y="561975"/>
                  </a:cubicBezTo>
                  <a:cubicBezTo>
                    <a:pt x="27106" y="560015"/>
                    <a:pt x="28088" y="558208"/>
                    <a:pt x="28575" y="556260"/>
                  </a:cubicBezTo>
                  <a:cubicBezTo>
                    <a:pt x="29360" y="553119"/>
                    <a:pt x="29550" y="549836"/>
                    <a:pt x="30480" y="546735"/>
                  </a:cubicBezTo>
                  <a:cubicBezTo>
                    <a:pt x="31463" y="543460"/>
                    <a:pt x="33351" y="540498"/>
                    <a:pt x="34290" y="537210"/>
                  </a:cubicBezTo>
                  <a:cubicBezTo>
                    <a:pt x="35898" y="531581"/>
                    <a:pt x="36894" y="525794"/>
                    <a:pt x="38100" y="520065"/>
                  </a:cubicBezTo>
                  <a:cubicBezTo>
                    <a:pt x="39434" y="513728"/>
                    <a:pt x="38578" y="506568"/>
                    <a:pt x="41910" y="501015"/>
                  </a:cubicBezTo>
                  <a:lnTo>
                    <a:pt x="47625" y="491490"/>
                  </a:lnTo>
                  <a:cubicBezTo>
                    <a:pt x="56921" y="454306"/>
                    <a:pt x="45341" y="504811"/>
                    <a:pt x="53340" y="438150"/>
                  </a:cubicBezTo>
                  <a:cubicBezTo>
                    <a:pt x="53747" y="434755"/>
                    <a:pt x="56167" y="431900"/>
                    <a:pt x="57150" y="428625"/>
                  </a:cubicBezTo>
                  <a:cubicBezTo>
                    <a:pt x="58080" y="425524"/>
                    <a:pt x="58313" y="422252"/>
                    <a:pt x="59055" y="419100"/>
                  </a:cubicBezTo>
                  <a:cubicBezTo>
                    <a:pt x="60854" y="411454"/>
                    <a:pt x="61853" y="403533"/>
                    <a:pt x="64770" y="396240"/>
                  </a:cubicBezTo>
                  <a:cubicBezTo>
                    <a:pt x="66040" y="393065"/>
                    <a:pt x="67597" y="389990"/>
                    <a:pt x="68580" y="386715"/>
                  </a:cubicBezTo>
                  <a:cubicBezTo>
                    <a:pt x="76307" y="360959"/>
                    <a:pt x="63842" y="393797"/>
                    <a:pt x="74295" y="367665"/>
                  </a:cubicBezTo>
                  <a:cubicBezTo>
                    <a:pt x="76200" y="357505"/>
                    <a:pt x="77503" y="347213"/>
                    <a:pt x="80010" y="337185"/>
                  </a:cubicBezTo>
                  <a:cubicBezTo>
                    <a:pt x="80645" y="334645"/>
                    <a:pt x="81034" y="332031"/>
                    <a:pt x="81915" y="329565"/>
                  </a:cubicBezTo>
                  <a:cubicBezTo>
                    <a:pt x="102339" y="272377"/>
                    <a:pt x="78952" y="345185"/>
                    <a:pt x="93345" y="293370"/>
                  </a:cubicBezTo>
                  <a:cubicBezTo>
                    <a:pt x="94957" y="287566"/>
                    <a:pt x="97034" y="281898"/>
                    <a:pt x="99060" y="276225"/>
                  </a:cubicBezTo>
                  <a:cubicBezTo>
                    <a:pt x="100210" y="273005"/>
                    <a:pt x="101989" y="270004"/>
                    <a:pt x="102870" y="266700"/>
                  </a:cubicBezTo>
                  <a:cubicBezTo>
                    <a:pt x="104539" y="260443"/>
                    <a:pt x="105032" y="253913"/>
                    <a:pt x="106680" y="247650"/>
                  </a:cubicBezTo>
                  <a:cubicBezTo>
                    <a:pt x="108213" y="241824"/>
                    <a:pt x="111405" y="236447"/>
                    <a:pt x="112395" y="230505"/>
                  </a:cubicBezTo>
                  <a:cubicBezTo>
                    <a:pt x="113030" y="226695"/>
                    <a:pt x="113491" y="222852"/>
                    <a:pt x="114300" y="219075"/>
                  </a:cubicBezTo>
                  <a:cubicBezTo>
                    <a:pt x="117437" y="204438"/>
                    <a:pt x="119494" y="199945"/>
                    <a:pt x="123825" y="184785"/>
                  </a:cubicBezTo>
                  <a:cubicBezTo>
                    <a:pt x="124544" y="182268"/>
                    <a:pt x="124978" y="179673"/>
                    <a:pt x="125730" y="177165"/>
                  </a:cubicBezTo>
                  <a:cubicBezTo>
                    <a:pt x="126884" y="173318"/>
                    <a:pt x="128669" y="169655"/>
                    <a:pt x="129540" y="165735"/>
                  </a:cubicBezTo>
                  <a:cubicBezTo>
                    <a:pt x="131216" y="158194"/>
                    <a:pt x="132007" y="150483"/>
                    <a:pt x="133350" y="142875"/>
                  </a:cubicBezTo>
                  <a:cubicBezTo>
                    <a:pt x="133913" y="139686"/>
                    <a:pt x="134052" y="136356"/>
                    <a:pt x="135255" y="133350"/>
                  </a:cubicBezTo>
                  <a:cubicBezTo>
                    <a:pt x="136630" y="129912"/>
                    <a:pt x="139065" y="127000"/>
                    <a:pt x="140970" y="123825"/>
                  </a:cubicBezTo>
                  <a:cubicBezTo>
                    <a:pt x="142240" y="116205"/>
                    <a:pt x="144048" y="108655"/>
                    <a:pt x="144780" y="100965"/>
                  </a:cubicBezTo>
                  <a:cubicBezTo>
                    <a:pt x="146590" y="81959"/>
                    <a:pt x="146482" y="62791"/>
                    <a:pt x="148590" y="43815"/>
                  </a:cubicBezTo>
                  <a:cubicBezTo>
                    <a:pt x="149700" y="33828"/>
                    <a:pt x="156963" y="26317"/>
                    <a:pt x="160020" y="17145"/>
                  </a:cubicBezTo>
                  <a:cubicBezTo>
                    <a:pt x="160655" y="15240"/>
                    <a:pt x="161373" y="13361"/>
                    <a:pt x="161925" y="11430"/>
                  </a:cubicBezTo>
                  <a:cubicBezTo>
                    <a:pt x="162644" y="8913"/>
                    <a:pt x="162378" y="5988"/>
                    <a:pt x="163830" y="3810"/>
                  </a:cubicBezTo>
                  <a:cubicBezTo>
                    <a:pt x="165100" y="1905"/>
                    <a:pt x="167640" y="1270"/>
                    <a:pt x="169545" y="0"/>
                  </a:cubicBezTo>
                  <a:lnTo>
                    <a:pt x="213360" y="1905"/>
                  </a:lnTo>
                  <a:cubicBezTo>
                    <a:pt x="219730" y="2291"/>
                    <a:pt x="226600" y="1169"/>
                    <a:pt x="232410" y="3810"/>
                  </a:cubicBezTo>
                  <a:cubicBezTo>
                    <a:pt x="234793" y="4893"/>
                    <a:pt x="233680" y="8890"/>
                    <a:pt x="234315" y="11430"/>
                  </a:cubicBezTo>
                  <a:cubicBezTo>
                    <a:pt x="232811" y="21203"/>
                    <a:pt x="230585" y="40736"/>
                    <a:pt x="226695" y="51435"/>
                  </a:cubicBezTo>
                  <a:cubicBezTo>
                    <a:pt x="225943" y="53502"/>
                    <a:pt x="217575" y="64040"/>
                    <a:pt x="217170" y="64770"/>
                  </a:cubicBezTo>
                  <a:cubicBezTo>
                    <a:pt x="215509" y="67759"/>
                    <a:pt x="214630" y="71120"/>
                    <a:pt x="213360" y="74295"/>
                  </a:cubicBezTo>
                  <a:cubicBezTo>
                    <a:pt x="212725" y="80010"/>
                    <a:pt x="212268" y="85748"/>
                    <a:pt x="211455" y="91440"/>
                  </a:cubicBezTo>
                  <a:cubicBezTo>
                    <a:pt x="210363" y="99087"/>
                    <a:pt x="208603" y="106635"/>
                    <a:pt x="207645" y="114300"/>
                  </a:cubicBezTo>
                  <a:cubicBezTo>
                    <a:pt x="207010" y="119380"/>
                    <a:pt x="206744" y="124520"/>
                    <a:pt x="205740" y="129540"/>
                  </a:cubicBezTo>
                  <a:cubicBezTo>
                    <a:pt x="204833" y="134073"/>
                    <a:pt x="202795" y="138334"/>
                    <a:pt x="201930" y="142875"/>
                  </a:cubicBezTo>
                  <a:cubicBezTo>
                    <a:pt x="198307" y="161897"/>
                    <a:pt x="197786" y="173553"/>
                    <a:pt x="196215" y="192405"/>
                  </a:cubicBezTo>
                  <a:cubicBezTo>
                    <a:pt x="195580" y="214630"/>
                    <a:pt x="195393" y="236872"/>
                    <a:pt x="194310" y="259080"/>
                  </a:cubicBezTo>
                  <a:cubicBezTo>
                    <a:pt x="194122" y="262938"/>
                    <a:pt x="193515" y="266810"/>
                    <a:pt x="192405" y="270510"/>
                  </a:cubicBezTo>
                  <a:cubicBezTo>
                    <a:pt x="191589" y="273230"/>
                    <a:pt x="189865" y="275590"/>
                    <a:pt x="188595" y="278130"/>
                  </a:cubicBezTo>
                  <a:cubicBezTo>
                    <a:pt x="187325" y="283845"/>
                    <a:pt x="185031" y="289426"/>
                    <a:pt x="184785" y="295275"/>
                  </a:cubicBezTo>
                  <a:cubicBezTo>
                    <a:pt x="177260" y="473984"/>
                    <a:pt x="198515" y="406485"/>
                    <a:pt x="177165" y="470535"/>
                  </a:cubicBezTo>
                  <a:cubicBezTo>
                    <a:pt x="169078" y="529168"/>
                    <a:pt x="176449" y="508520"/>
                    <a:pt x="165735" y="535305"/>
                  </a:cubicBezTo>
                  <a:cubicBezTo>
                    <a:pt x="154763" y="601137"/>
                    <a:pt x="169350" y="508991"/>
                    <a:pt x="160020" y="586740"/>
                  </a:cubicBezTo>
                  <a:cubicBezTo>
                    <a:pt x="158370" y="600486"/>
                    <a:pt x="155203" y="607948"/>
                    <a:pt x="152400" y="621030"/>
                  </a:cubicBezTo>
                  <a:cubicBezTo>
                    <a:pt x="151591" y="624807"/>
                    <a:pt x="151186" y="628660"/>
                    <a:pt x="150495" y="632460"/>
                  </a:cubicBezTo>
                  <a:cubicBezTo>
                    <a:pt x="149916" y="635646"/>
                    <a:pt x="149122" y="638791"/>
                    <a:pt x="148590" y="641985"/>
                  </a:cubicBezTo>
                  <a:cubicBezTo>
                    <a:pt x="147852" y="646414"/>
                    <a:pt x="147695" y="650945"/>
                    <a:pt x="146685" y="655320"/>
                  </a:cubicBezTo>
                  <a:cubicBezTo>
                    <a:pt x="145782" y="659233"/>
                    <a:pt x="144145" y="662940"/>
                    <a:pt x="142875" y="666750"/>
                  </a:cubicBezTo>
                  <a:cubicBezTo>
                    <a:pt x="142240" y="671195"/>
                    <a:pt x="142978" y="676069"/>
                    <a:pt x="140970" y="680085"/>
                  </a:cubicBezTo>
                  <a:cubicBezTo>
                    <a:pt x="140072" y="681881"/>
                    <a:pt x="137263" y="681990"/>
                    <a:pt x="135255" y="681990"/>
                  </a:cubicBezTo>
                  <a:cubicBezTo>
                    <a:pt x="133247" y="681990"/>
                    <a:pt x="131471" y="680637"/>
                    <a:pt x="129540" y="680085"/>
                  </a:cubicBezTo>
                  <a:cubicBezTo>
                    <a:pt x="127023" y="679366"/>
                    <a:pt x="124460" y="678815"/>
                    <a:pt x="121920" y="678180"/>
                  </a:cubicBezTo>
                  <a:cubicBezTo>
                    <a:pt x="25959" y="682097"/>
                    <a:pt x="20320" y="684530"/>
                    <a:pt x="0" y="68580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06" name="Dowolny kształt: kształt 6205">
              <a:extLst>
                <a:ext uri="{FF2B5EF4-FFF2-40B4-BE49-F238E27FC236}">
                  <a16:creationId xmlns:a16="http://schemas.microsoft.com/office/drawing/2014/main" id="{84F72808-41EE-572D-824F-AF820267107F}"/>
                </a:ext>
              </a:extLst>
            </p:cNvPr>
            <p:cNvSpPr/>
            <p:nvPr/>
          </p:nvSpPr>
          <p:spPr>
            <a:xfrm>
              <a:off x="2715039" y="3550385"/>
              <a:ext cx="262017" cy="687705"/>
            </a:xfrm>
            <a:custGeom>
              <a:avLst/>
              <a:gdLst>
                <a:gd name="connsiteX0" fmla="*/ 91440 w 262017"/>
                <a:gd name="connsiteY0" fmla="*/ 0 h 687705"/>
                <a:gd name="connsiteX1" fmla="*/ 91440 w 262017"/>
                <a:gd name="connsiteY1" fmla="*/ 0 h 687705"/>
                <a:gd name="connsiteX2" fmla="*/ 114300 w 262017"/>
                <a:gd name="connsiteY2" fmla="*/ 9525 h 687705"/>
                <a:gd name="connsiteX3" fmla="*/ 123825 w 262017"/>
                <a:gd name="connsiteY3" fmla="*/ 11430 h 687705"/>
                <a:gd name="connsiteX4" fmla="*/ 131445 w 262017"/>
                <a:gd name="connsiteY4" fmla="*/ 13335 h 687705"/>
                <a:gd name="connsiteX5" fmla="*/ 234315 w 262017"/>
                <a:gd name="connsiteY5" fmla="*/ 11430 h 687705"/>
                <a:gd name="connsiteX6" fmla="*/ 260985 w 262017"/>
                <a:gd name="connsiteY6" fmla="*/ 13335 h 687705"/>
                <a:gd name="connsiteX7" fmla="*/ 257175 w 262017"/>
                <a:gd name="connsiteY7" fmla="*/ 24765 h 687705"/>
                <a:gd name="connsiteX8" fmla="*/ 253365 w 262017"/>
                <a:gd name="connsiteY8" fmla="*/ 43815 h 687705"/>
                <a:gd name="connsiteX9" fmla="*/ 251460 w 262017"/>
                <a:gd name="connsiteY9" fmla="*/ 59055 h 687705"/>
                <a:gd name="connsiteX10" fmla="*/ 247650 w 262017"/>
                <a:gd name="connsiteY10" fmla="*/ 70485 h 687705"/>
                <a:gd name="connsiteX11" fmla="*/ 243840 w 262017"/>
                <a:gd name="connsiteY11" fmla="*/ 83820 h 687705"/>
                <a:gd name="connsiteX12" fmla="*/ 236220 w 262017"/>
                <a:gd name="connsiteY12" fmla="*/ 102870 h 687705"/>
                <a:gd name="connsiteX13" fmla="*/ 228600 w 262017"/>
                <a:gd name="connsiteY13" fmla="*/ 129540 h 687705"/>
                <a:gd name="connsiteX14" fmla="*/ 224790 w 262017"/>
                <a:gd name="connsiteY14" fmla="*/ 137160 h 687705"/>
                <a:gd name="connsiteX15" fmla="*/ 215265 w 262017"/>
                <a:gd name="connsiteY15" fmla="*/ 156210 h 687705"/>
                <a:gd name="connsiteX16" fmla="*/ 201930 w 262017"/>
                <a:gd name="connsiteY16" fmla="*/ 222885 h 687705"/>
                <a:gd name="connsiteX17" fmla="*/ 200025 w 262017"/>
                <a:gd name="connsiteY17" fmla="*/ 255270 h 687705"/>
                <a:gd name="connsiteX18" fmla="*/ 196215 w 262017"/>
                <a:gd name="connsiteY18" fmla="*/ 262890 h 687705"/>
                <a:gd name="connsiteX19" fmla="*/ 194310 w 262017"/>
                <a:gd name="connsiteY19" fmla="*/ 283845 h 687705"/>
                <a:gd name="connsiteX20" fmla="*/ 190500 w 262017"/>
                <a:gd name="connsiteY20" fmla="*/ 304800 h 687705"/>
                <a:gd name="connsiteX21" fmla="*/ 186690 w 262017"/>
                <a:gd name="connsiteY21" fmla="*/ 316230 h 687705"/>
                <a:gd name="connsiteX22" fmla="*/ 184785 w 262017"/>
                <a:gd name="connsiteY22" fmla="*/ 325755 h 687705"/>
                <a:gd name="connsiteX23" fmla="*/ 177165 w 262017"/>
                <a:gd name="connsiteY23" fmla="*/ 340995 h 687705"/>
                <a:gd name="connsiteX24" fmla="*/ 173355 w 262017"/>
                <a:gd name="connsiteY24" fmla="*/ 358140 h 687705"/>
                <a:gd name="connsiteX25" fmla="*/ 169545 w 262017"/>
                <a:gd name="connsiteY25" fmla="*/ 379095 h 687705"/>
                <a:gd name="connsiteX26" fmla="*/ 165735 w 262017"/>
                <a:gd name="connsiteY26" fmla="*/ 388620 h 687705"/>
                <a:gd name="connsiteX27" fmla="*/ 163830 w 262017"/>
                <a:gd name="connsiteY27" fmla="*/ 401955 h 687705"/>
                <a:gd name="connsiteX28" fmla="*/ 160020 w 262017"/>
                <a:gd name="connsiteY28" fmla="*/ 419100 h 687705"/>
                <a:gd name="connsiteX29" fmla="*/ 158115 w 262017"/>
                <a:gd name="connsiteY29" fmla="*/ 441960 h 687705"/>
                <a:gd name="connsiteX30" fmla="*/ 150495 w 262017"/>
                <a:gd name="connsiteY30" fmla="*/ 481965 h 687705"/>
                <a:gd name="connsiteX31" fmla="*/ 148590 w 262017"/>
                <a:gd name="connsiteY31" fmla="*/ 493395 h 687705"/>
                <a:gd name="connsiteX32" fmla="*/ 144780 w 262017"/>
                <a:gd name="connsiteY32" fmla="*/ 504825 h 687705"/>
                <a:gd name="connsiteX33" fmla="*/ 142875 w 262017"/>
                <a:gd name="connsiteY33" fmla="*/ 514350 h 687705"/>
                <a:gd name="connsiteX34" fmla="*/ 140970 w 262017"/>
                <a:gd name="connsiteY34" fmla="*/ 521970 h 687705"/>
                <a:gd name="connsiteX35" fmla="*/ 137160 w 262017"/>
                <a:gd name="connsiteY35" fmla="*/ 541020 h 687705"/>
                <a:gd name="connsiteX36" fmla="*/ 133350 w 262017"/>
                <a:gd name="connsiteY36" fmla="*/ 552450 h 687705"/>
                <a:gd name="connsiteX37" fmla="*/ 131445 w 262017"/>
                <a:gd name="connsiteY37" fmla="*/ 561975 h 687705"/>
                <a:gd name="connsiteX38" fmla="*/ 129540 w 262017"/>
                <a:gd name="connsiteY38" fmla="*/ 567690 h 687705"/>
                <a:gd name="connsiteX39" fmla="*/ 125730 w 262017"/>
                <a:gd name="connsiteY39" fmla="*/ 582930 h 687705"/>
                <a:gd name="connsiteX40" fmla="*/ 120015 w 262017"/>
                <a:gd name="connsiteY40" fmla="*/ 596265 h 687705"/>
                <a:gd name="connsiteX41" fmla="*/ 118110 w 262017"/>
                <a:gd name="connsiteY41" fmla="*/ 605790 h 687705"/>
                <a:gd name="connsiteX42" fmla="*/ 114300 w 262017"/>
                <a:gd name="connsiteY42" fmla="*/ 617220 h 687705"/>
                <a:gd name="connsiteX43" fmla="*/ 108585 w 262017"/>
                <a:gd name="connsiteY43" fmla="*/ 638175 h 687705"/>
                <a:gd name="connsiteX44" fmla="*/ 106680 w 262017"/>
                <a:gd name="connsiteY44" fmla="*/ 655320 h 687705"/>
                <a:gd name="connsiteX45" fmla="*/ 100965 w 262017"/>
                <a:gd name="connsiteY45" fmla="*/ 687705 h 687705"/>
                <a:gd name="connsiteX46" fmla="*/ 68580 w 262017"/>
                <a:gd name="connsiteY46" fmla="*/ 681990 h 687705"/>
                <a:gd name="connsiteX47" fmla="*/ 28575 w 262017"/>
                <a:gd name="connsiteY47" fmla="*/ 683895 h 687705"/>
                <a:gd name="connsiteX48" fmla="*/ 7620 w 262017"/>
                <a:gd name="connsiteY48" fmla="*/ 681990 h 687705"/>
                <a:gd name="connsiteX49" fmla="*/ 0 w 262017"/>
                <a:gd name="connsiteY49" fmla="*/ 659130 h 687705"/>
                <a:gd name="connsiteX50" fmla="*/ 5715 w 262017"/>
                <a:gd name="connsiteY50" fmla="*/ 596265 h 687705"/>
                <a:gd name="connsiteX51" fmla="*/ 9525 w 262017"/>
                <a:gd name="connsiteY51" fmla="*/ 581025 h 687705"/>
                <a:gd name="connsiteX52" fmla="*/ 11430 w 262017"/>
                <a:gd name="connsiteY52" fmla="*/ 567690 h 687705"/>
                <a:gd name="connsiteX53" fmla="*/ 15240 w 262017"/>
                <a:gd name="connsiteY53" fmla="*/ 537210 h 687705"/>
                <a:gd name="connsiteX54" fmla="*/ 20955 w 262017"/>
                <a:gd name="connsiteY54" fmla="*/ 518160 h 687705"/>
                <a:gd name="connsiteX55" fmla="*/ 26670 w 262017"/>
                <a:gd name="connsiteY55" fmla="*/ 495300 h 687705"/>
                <a:gd name="connsiteX56" fmla="*/ 30480 w 262017"/>
                <a:gd name="connsiteY56" fmla="*/ 472440 h 687705"/>
                <a:gd name="connsiteX57" fmla="*/ 34290 w 262017"/>
                <a:gd name="connsiteY57" fmla="*/ 390525 h 687705"/>
                <a:gd name="connsiteX58" fmla="*/ 38100 w 262017"/>
                <a:gd name="connsiteY58" fmla="*/ 373380 h 687705"/>
                <a:gd name="connsiteX59" fmla="*/ 40005 w 262017"/>
                <a:gd name="connsiteY59" fmla="*/ 356235 h 687705"/>
                <a:gd name="connsiteX60" fmla="*/ 43815 w 262017"/>
                <a:gd name="connsiteY60" fmla="*/ 270510 h 687705"/>
                <a:gd name="connsiteX61" fmla="*/ 47625 w 262017"/>
                <a:gd name="connsiteY61" fmla="*/ 262890 h 687705"/>
                <a:gd name="connsiteX62" fmla="*/ 49530 w 262017"/>
                <a:gd name="connsiteY62" fmla="*/ 253365 h 687705"/>
                <a:gd name="connsiteX63" fmla="*/ 51435 w 262017"/>
                <a:gd name="connsiteY63" fmla="*/ 247650 h 687705"/>
                <a:gd name="connsiteX64" fmla="*/ 53340 w 262017"/>
                <a:gd name="connsiteY64" fmla="*/ 184785 h 687705"/>
                <a:gd name="connsiteX65" fmla="*/ 57150 w 262017"/>
                <a:gd name="connsiteY65" fmla="*/ 175260 h 687705"/>
                <a:gd name="connsiteX66" fmla="*/ 64770 w 262017"/>
                <a:gd name="connsiteY66" fmla="*/ 131445 h 687705"/>
                <a:gd name="connsiteX67" fmla="*/ 66675 w 262017"/>
                <a:gd name="connsiteY67" fmla="*/ 120015 h 687705"/>
                <a:gd name="connsiteX68" fmla="*/ 72390 w 262017"/>
                <a:gd name="connsiteY68" fmla="*/ 104775 h 687705"/>
                <a:gd name="connsiteX69" fmla="*/ 74295 w 262017"/>
                <a:gd name="connsiteY69" fmla="*/ 93345 h 687705"/>
                <a:gd name="connsiteX70" fmla="*/ 76200 w 262017"/>
                <a:gd name="connsiteY70" fmla="*/ 87630 h 687705"/>
                <a:gd name="connsiteX71" fmla="*/ 78105 w 262017"/>
                <a:gd name="connsiteY71" fmla="*/ 68580 h 687705"/>
                <a:gd name="connsiteX72" fmla="*/ 81915 w 262017"/>
                <a:gd name="connsiteY72" fmla="*/ 38100 h 687705"/>
                <a:gd name="connsiteX73" fmla="*/ 91440 w 262017"/>
                <a:gd name="connsiteY73" fmla="*/ 0 h 687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62017" h="687705">
                  <a:moveTo>
                    <a:pt x="91440" y="0"/>
                  </a:moveTo>
                  <a:lnTo>
                    <a:pt x="91440" y="0"/>
                  </a:lnTo>
                  <a:cubicBezTo>
                    <a:pt x="99060" y="3175"/>
                    <a:pt x="106516" y="6778"/>
                    <a:pt x="114300" y="9525"/>
                  </a:cubicBezTo>
                  <a:cubicBezTo>
                    <a:pt x="117353" y="10603"/>
                    <a:pt x="120664" y="10728"/>
                    <a:pt x="123825" y="11430"/>
                  </a:cubicBezTo>
                  <a:cubicBezTo>
                    <a:pt x="126381" y="11998"/>
                    <a:pt x="128905" y="12700"/>
                    <a:pt x="131445" y="13335"/>
                  </a:cubicBezTo>
                  <a:lnTo>
                    <a:pt x="234315" y="11430"/>
                  </a:lnTo>
                  <a:cubicBezTo>
                    <a:pt x="243228" y="11430"/>
                    <a:pt x="253286" y="8844"/>
                    <a:pt x="260985" y="13335"/>
                  </a:cubicBezTo>
                  <a:cubicBezTo>
                    <a:pt x="264454" y="15359"/>
                    <a:pt x="258149" y="20869"/>
                    <a:pt x="257175" y="24765"/>
                  </a:cubicBezTo>
                  <a:cubicBezTo>
                    <a:pt x="255604" y="31047"/>
                    <a:pt x="254168" y="37389"/>
                    <a:pt x="253365" y="43815"/>
                  </a:cubicBezTo>
                  <a:cubicBezTo>
                    <a:pt x="252730" y="48895"/>
                    <a:pt x="252533" y="54049"/>
                    <a:pt x="251460" y="59055"/>
                  </a:cubicBezTo>
                  <a:cubicBezTo>
                    <a:pt x="250619" y="62982"/>
                    <a:pt x="248804" y="66638"/>
                    <a:pt x="247650" y="70485"/>
                  </a:cubicBezTo>
                  <a:cubicBezTo>
                    <a:pt x="245027" y="79228"/>
                    <a:pt x="246750" y="76254"/>
                    <a:pt x="243840" y="83820"/>
                  </a:cubicBezTo>
                  <a:cubicBezTo>
                    <a:pt x="241385" y="90203"/>
                    <a:pt x="237879" y="96235"/>
                    <a:pt x="236220" y="102870"/>
                  </a:cubicBezTo>
                  <a:cubicBezTo>
                    <a:pt x="233811" y="112504"/>
                    <a:pt x="232244" y="120430"/>
                    <a:pt x="228600" y="129540"/>
                  </a:cubicBezTo>
                  <a:cubicBezTo>
                    <a:pt x="227545" y="132177"/>
                    <a:pt x="225760" y="134491"/>
                    <a:pt x="224790" y="137160"/>
                  </a:cubicBezTo>
                  <a:cubicBezTo>
                    <a:pt x="218290" y="155035"/>
                    <a:pt x="225385" y="146090"/>
                    <a:pt x="215265" y="156210"/>
                  </a:cubicBezTo>
                  <a:cubicBezTo>
                    <a:pt x="204292" y="208880"/>
                    <a:pt x="208525" y="186614"/>
                    <a:pt x="201930" y="222885"/>
                  </a:cubicBezTo>
                  <a:cubicBezTo>
                    <a:pt x="201295" y="233680"/>
                    <a:pt x="201554" y="244565"/>
                    <a:pt x="200025" y="255270"/>
                  </a:cubicBezTo>
                  <a:cubicBezTo>
                    <a:pt x="199623" y="258081"/>
                    <a:pt x="196772" y="260105"/>
                    <a:pt x="196215" y="262890"/>
                  </a:cubicBezTo>
                  <a:cubicBezTo>
                    <a:pt x="194839" y="269768"/>
                    <a:pt x="195130" y="276879"/>
                    <a:pt x="194310" y="283845"/>
                  </a:cubicBezTo>
                  <a:cubicBezTo>
                    <a:pt x="194010" y="286399"/>
                    <a:pt x="191371" y="301605"/>
                    <a:pt x="190500" y="304800"/>
                  </a:cubicBezTo>
                  <a:cubicBezTo>
                    <a:pt x="189443" y="308675"/>
                    <a:pt x="187747" y="312355"/>
                    <a:pt x="186690" y="316230"/>
                  </a:cubicBezTo>
                  <a:cubicBezTo>
                    <a:pt x="185838" y="319354"/>
                    <a:pt x="185947" y="322733"/>
                    <a:pt x="184785" y="325755"/>
                  </a:cubicBezTo>
                  <a:cubicBezTo>
                    <a:pt x="182746" y="331056"/>
                    <a:pt x="177165" y="340995"/>
                    <a:pt x="177165" y="340995"/>
                  </a:cubicBezTo>
                  <a:cubicBezTo>
                    <a:pt x="175895" y="346710"/>
                    <a:pt x="174503" y="352399"/>
                    <a:pt x="173355" y="358140"/>
                  </a:cubicBezTo>
                  <a:cubicBezTo>
                    <a:pt x="171963" y="365102"/>
                    <a:pt x="171267" y="372207"/>
                    <a:pt x="169545" y="379095"/>
                  </a:cubicBezTo>
                  <a:cubicBezTo>
                    <a:pt x="168716" y="382412"/>
                    <a:pt x="167005" y="385445"/>
                    <a:pt x="165735" y="388620"/>
                  </a:cubicBezTo>
                  <a:cubicBezTo>
                    <a:pt x="165100" y="393065"/>
                    <a:pt x="164657" y="397542"/>
                    <a:pt x="163830" y="401955"/>
                  </a:cubicBezTo>
                  <a:cubicBezTo>
                    <a:pt x="162751" y="407709"/>
                    <a:pt x="160848" y="413304"/>
                    <a:pt x="160020" y="419100"/>
                  </a:cubicBezTo>
                  <a:cubicBezTo>
                    <a:pt x="158939" y="426670"/>
                    <a:pt x="159260" y="434400"/>
                    <a:pt x="158115" y="441960"/>
                  </a:cubicBezTo>
                  <a:cubicBezTo>
                    <a:pt x="156081" y="455382"/>
                    <a:pt x="152967" y="468617"/>
                    <a:pt x="150495" y="481965"/>
                  </a:cubicBezTo>
                  <a:cubicBezTo>
                    <a:pt x="149792" y="485763"/>
                    <a:pt x="149811" y="489731"/>
                    <a:pt x="148590" y="493395"/>
                  </a:cubicBezTo>
                  <a:cubicBezTo>
                    <a:pt x="147320" y="497205"/>
                    <a:pt x="145837" y="500950"/>
                    <a:pt x="144780" y="504825"/>
                  </a:cubicBezTo>
                  <a:cubicBezTo>
                    <a:pt x="143928" y="507949"/>
                    <a:pt x="143577" y="511189"/>
                    <a:pt x="142875" y="514350"/>
                  </a:cubicBezTo>
                  <a:cubicBezTo>
                    <a:pt x="142307" y="516906"/>
                    <a:pt x="141519" y="519410"/>
                    <a:pt x="140970" y="521970"/>
                  </a:cubicBezTo>
                  <a:cubicBezTo>
                    <a:pt x="139613" y="528302"/>
                    <a:pt x="138731" y="534738"/>
                    <a:pt x="137160" y="541020"/>
                  </a:cubicBezTo>
                  <a:cubicBezTo>
                    <a:pt x="136186" y="544916"/>
                    <a:pt x="134407" y="548575"/>
                    <a:pt x="133350" y="552450"/>
                  </a:cubicBezTo>
                  <a:cubicBezTo>
                    <a:pt x="132498" y="555574"/>
                    <a:pt x="132230" y="558834"/>
                    <a:pt x="131445" y="561975"/>
                  </a:cubicBezTo>
                  <a:cubicBezTo>
                    <a:pt x="130958" y="563923"/>
                    <a:pt x="130068" y="565753"/>
                    <a:pt x="129540" y="567690"/>
                  </a:cubicBezTo>
                  <a:cubicBezTo>
                    <a:pt x="128162" y="572742"/>
                    <a:pt x="127386" y="577962"/>
                    <a:pt x="125730" y="582930"/>
                  </a:cubicBezTo>
                  <a:cubicBezTo>
                    <a:pt x="124201" y="587518"/>
                    <a:pt x="121920" y="591820"/>
                    <a:pt x="120015" y="596265"/>
                  </a:cubicBezTo>
                  <a:cubicBezTo>
                    <a:pt x="119380" y="599440"/>
                    <a:pt x="118962" y="602666"/>
                    <a:pt x="118110" y="605790"/>
                  </a:cubicBezTo>
                  <a:cubicBezTo>
                    <a:pt x="117053" y="609665"/>
                    <a:pt x="115274" y="613324"/>
                    <a:pt x="114300" y="617220"/>
                  </a:cubicBezTo>
                  <a:cubicBezTo>
                    <a:pt x="108543" y="640247"/>
                    <a:pt x="116742" y="617783"/>
                    <a:pt x="108585" y="638175"/>
                  </a:cubicBezTo>
                  <a:cubicBezTo>
                    <a:pt x="107950" y="643890"/>
                    <a:pt x="107424" y="649618"/>
                    <a:pt x="106680" y="655320"/>
                  </a:cubicBezTo>
                  <a:cubicBezTo>
                    <a:pt x="103171" y="682223"/>
                    <a:pt x="105579" y="673863"/>
                    <a:pt x="100965" y="687705"/>
                  </a:cubicBezTo>
                  <a:cubicBezTo>
                    <a:pt x="97853" y="687083"/>
                    <a:pt x="74222" y="681990"/>
                    <a:pt x="68580" y="681990"/>
                  </a:cubicBezTo>
                  <a:cubicBezTo>
                    <a:pt x="55230" y="681990"/>
                    <a:pt x="41910" y="683260"/>
                    <a:pt x="28575" y="683895"/>
                  </a:cubicBezTo>
                  <a:cubicBezTo>
                    <a:pt x="21590" y="683260"/>
                    <a:pt x="12920" y="686584"/>
                    <a:pt x="7620" y="681990"/>
                  </a:cubicBezTo>
                  <a:cubicBezTo>
                    <a:pt x="1550" y="676729"/>
                    <a:pt x="0" y="659130"/>
                    <a:pt x="0" y="659130"/>
                  </a:cubicBezTo>
                  <a:cubicBezTo>
                    <a:pt x="1905" y="638175"/>
                    <a:pt x="3168" y="617152"/>
                    <a:pt x="5715" y="596265"/>
                  </a:cubicBezTo>
                  <a:cubicBezTo>
                    <a:pt x="6349" y="591067"/>
                    <a:pt x="8498" y="586160"/>
                    <a:pt x="9525" y="581025"/>
                  </a:cubicBezTo>
                  <a:cubicBezTo>
                    <a:pt x="10406" y="576622"/>
                    <a:pt x="10849" y="572142"/>
                    <a:pt x="11430" y="567690"/>
                  </a:cubicBezTo>
                  <a:cubicBezTo>
                    <a:pt x="12754" y="557537"/>
                    <a:pt x="13857" y="547355"/>
                    <a:pt x="15240" y="537210"/>
                  </a:cubicBezTo>
                  <a:cubicBezTo>
                    <a:pt x="19033" y="509392"/>
                    <a:pt x="14373" y="539224"/>
                    <a:pt x="20955" y="518160"/>
                  </a:cubicBezTo>
                  <a:cubicBezTo>
                    <a:pt x="23298" y="510663"/>
                    <a:pt x="25068" y="502989"/>
                    <a:pt x="26670" y="495300"/>
                  </a:cubicBezTo>
                  <a:cubicBezTo>
                    <a:pt x="28246" y="487737"/>
                    <a:pt x="30480" y="472440"/>
                    <a:pt x="30480" y="472440"/>
                  </a:cubicBezTo>
                  <a:cubicBezTo>
                    <a:pt x="31750" y="445135"/>
                    <a:pt x="32194" y="417779"/>
                    <a:pt x="34290" y="390525"/>
                  </a:cubicBezTo>
                  <a:cubicBezTo>
                    <a:pt x="34739" y="384688"/>
                    <a:pt x="37138" y="379155"/>
                    <a:pt x="38100" y="373380"/>
                  </a:cubicBezTo>
                  <a:cubicBezTo>
                    <a:pt x="39045" y="367708"/>
                    <a:pt x="39370" y="361950"/>
                    <a:pt x="40005" y="356235"/>
                  </a:cubicBezTo>
                  <a:cubicBezTo>
                    <a:pt x="41275" y="327660"/>
                    <a:pt x="41488" y="299018"/>
                    <a:pt x="43815" y="270510"/>
                  </a:cubicBezTo>
                  <a:cubicBezTo>
                    <a:pt x="44046" y="267680"/>
                    <a:pt x="46727" y="265584"/>
                    <a:pt x="47625" y="262890"/>
                  </a:cubicBezTo>
                  <a:cubicBezTo>
                    <a:pt x="48649" y="259818"/>
                    <a:pt x="48745" y="256506"/>
                    <a:pt x="49530" y="253365"/>
                  </a:cubicBezTo>
                  <a:cubicBezTo>
                    <a:pt x="50017" y="251417"/>
                    <a:pt x="50800" y="249555"/>
                    <a:pt x="51435" y="247650"/>
                  </a:cubicBezTo>
                  <a:cubicBezTo>
                    <a:pt x="52070" y="226695"/>
                    <a:pt x="51690" y="205685"/>
                    <a:pt x="53340" y="184785"/>
                  </a:cubicBezTo>
                  <a:cubicBezTo>
                    <a:pt x="53609" y="181376"/>
                    <a:pt x="56433" y="178604"/>
                    <a:pt x="57150" y="175260"/>
                  </a:cubicBezTo>
                  <a:cubicBezTo>
                    <a:pt x="60256" y="160765"/>
                    <a:pt x="62251" y="146054"/>
                    <a:pt x="64770" y="131445"/>
                  </a:cubicBezTo>
                  <a:cubicBezTo>
                    <a:pt x="65426" y="127639"/>
                    <a:pt x="65454" y="123679"/>
                    <a:pt x="66675" y="120015"/>
                  </a:cubicBezTo>
                  <a:cubicBezTo>
                    <a:pt x="69661" y="111056"/>
                    <a:pt x="67834" y="116164"/>
                    <a:pt x="72390" y="104775"/>
                  </a:cubicBezTo>
                  <a:cubicBezTo>
                    <a:pt x="73025" y="100965"/>
                    <a:pt x="73457" y="97116"/>
                    <a:pt x="74295" y="93345"/>
                  </a:cubicBezTo>
                  <a:cubicBezTo>
                    <a:pt x="74731" y="91385"/>
                    <a:pt x="75895" y="89615"/>
                    <a:pt x="76200" y="87630"/>
                  </a:cubicBezTo>
                  <a:cubicBezTo>
                    <a:pt x="77170" y="81323"/>
                    <a:pt x="77374" y="74920"/>
                    <a:pt x="78105" y="68580"/>
                  </a:cubicBezTo>
                  <a:cubicBezTo>
                    <a:pt x="79279" y="58408"/>
                    <a:pt x="80683" y="48265"/>
                    <a:pt x="81915" y="38100"/>
                  </a:cubicBezTo>
                  <a:cubicBezTo>
                    <a:pt x="83223" y="27310"/>
                    <a:pt x="89852" y="6350"/>
                    <a:pt x="9144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07" name="Dowolny kształt: kształt 6206">
              <a:extLst>
                <a:ext uri="{FF2B5EF4-FFF2-40B4-BE49-F238E27FC236}">
                  <a16:creationId xmlns:a16="http://schemas.microsoft.com/office/drawing/2014/main" id="{9E3C3912-D898-F5D7-C7BC-E9A2FB5CF1F8}"/>
                </a:ext>
              </a:extLst>
            </p:cNvPr>
            <p:cNvSpPr/>
            <p:nvPr/>
          </p:nvSpPr>
          <p:spPr>
            <a:xfrm>
              <a:off x="2343384" y="3554987"/>
              <a:ext cx="262017" cy="687705"/>
            </a:xfrm>
            <a:custGeom>
              <a:avLst/>
              <a:gdLst>
                <a:gd name="connsiteX0" fmla="*/ 91440 w 262017"/>
                <a:gd name="connsiteY0" fmla="*/ 0 h 687705"/>
                <a:gd name="connsiteX1" fmla="*/ 91440 w 262017"/>
                <a:gd name="connsiteY1" fmla="*/ 0 h 687705"/>
                <a:gd name="connsiteX2" fmla="*/ 114300 w 262017"/>
                <a:gd name="connsiteY2" fmla="*/ 9525 h 687705"/>
                <a:gd name="connsiteX3" fmla="*/ 123825 w 262017"/>
                <a:gd name="connsiteY3" fmla="*/ 11430 h 687705"/>
                <a:gd name="connsiteX4" fmla="*/ 131445 w 262017"/>
                <a:gd name="connsiteY4" fmla="*/ 13335 h 687705"/>
                <a:gd name="connsiteX5" fmla="*/ 234315 w 262017"/>
                <a:gd name="connsiteY5" fmla="*/ 11430 h 687705"/>
                <a:gd name="connsiteX6" fmla="*/ 260985 w 262017"/>
                <a:gd name="connsiteY6" fmla="*/ 13335 h 687705"/>
                <a:gd name="connsiteX7" fmla="*/ 257175 w 262017"/>
                <a:gd name="connsiteY7" fmla="*/ 24765 h 687705"/>
                <a:gd name="connsiteX8" fmla="*/ 253365 w 262017"/>
                <a:gd name="connsiteY8" fmla="*/ 43815 h 687705"/>
                <a:gd name="connsiteX9" fmla="*/ 251460 w 262017"/>
                <a:gd name="connsiteY9" fmla="*/ 59055 h 687705"/>
                <a:gd name="connsiteX10" fmla="*/ 247650 w 262017"/>
                <a:gd name="connsiteY10" fmla="*/ 70485 h 687705"/>
                <a:gd name="connsiteX11" fmla="*/ 243840 w 262017"/>
                <a:gd name="connsiteY11" fmla="*/ 83820 h 687705"/>
                <a:gd name="connsiteX12" fmla="*/ 236220 w 262017"/>
                <a:gd name="connsiteY12" fmla="*/ 102870 h 687705"/>
                <a:gd name="connsiteX13" fmla="*/ 228600 w 262017"/>
                <a:gd name="connsiteY13" fmla="*/ 129540 h 687705"/>
                <a:gd name="connsiteX14" fmla="*/ 224790 w 262017"/>
                <a:gd name="connsiteY14" fmla="*/ 137160 h 687705"/>
                <a:gd name="connsiteX15" fmla="*/ 215265 w 262017"/>
                <a:gd name="connsiteY15" fmla="*/ 156210 h 687705"/>
                <a:gd name="connsiteX16" fmla="*/ 201930 w 262017"/>
                <a:gd name="connsiteY16" fmla="*/ 222885 h 687705"/>
                <a:gd name="connsiteX17" fmla="*/ 200025 w 262017"/>
                <a:gd name="connsiteY17" fmla="*/ 255270 h 687705"/>
                <a:gd name="connsiteX18" fmla="*/ 196215 w 262017"/>
                <a:gd name="connsiteY18" fmla="*/ 262890 h 687705"/>
                <a:gd name="connsiteX19" fmla="*/ 194310 w 262017"/>
                <a:gd name="connsiteY19" fmla="*/ 283845 h 687705"/>
                <a:gd name="connsiteX20" fmla="*/ 190500 w 262017"/>
                <a:gd name="connsiteY20" fmla="*/ 304800 h 687705"/>
                <a:gd name="connsiteX21" fmla="*/ 186690 w 262017"/>
                <a:gd name="connsiteY21" fmla="*/ 316230 h 687705"/>
                <a:gd name="connsiteX22" fmla="*/ 184785 w 262017"/>
                <a:gd name="connsiteY22" fmla="*/ 325755 h 687705"/>
                <a:gd name="connsiteX23" fmla="*/ 177165 w 262017"/>
                <a:gd name="connsiteY23" fmla="*/ 340995 h 687705"/>
                <a:gd name="connsiteX24" fmla="*/ 173355 w 262017"/>
                <a:gd name="connsiteY24" fmla="*/ 358140 h 687705"/>
                <a:gd name="connsiteX25" fmla="*/ 169545 w 262017"/>
                <a:gd name="connsiteY25" fmla="*/ 379095 h 687705"/>
                <a:gd name="connsiteX26" fmla="*/ 165735 w 262017"/>
                <a:gd name="connsiteY26" fmla="*/ 388620 h 687705"/>
                <a:gd name="connsiteX27" fmla="*/ 163830 w 262017"/>
                <a:gd name="connsiteY27" fmla="*/ 401955 h 687705"/>
                <a:gd name="connsiteX28" fmla="*/ 160020 w 262017"/>
                <a:gd name="connsiteY28" fmla="*/ 419100 h 687705"/>
                <a:gd name="connsiteX29" fmla="*/ 158115 w 262017"/>
                <a:gd name="connsiteY29" fmla="*/ 441960 h 687705"/>
                <a:gd name="connsiteX30" fmla="*/ 150495 w 262017"/>
                <a:gd name="connsiteY30" fmla="*/ 481965 h 687705"/>
                <a:gd name="connsiteX31" fmla="*/ 148590 w 262017"/>
                <a:gd name="connsiteY31" fmla="*/ 493395 h 687705"/>
                <a:gd name="connsiteX32" fmla="*/ 144780 w 262017"/>
                <a:gd name="connsiteY32" fmla="*/ 504825 h 687705"/>
                <a:gd name="connsiteX33" fmla="*/ 142875 w 262017"/>
                <a:gd name="connsiteY33" fmla="*/ 514350 h 687705"/>
                <a:gd name="connsiteX34" fmla="*/ 140970 w 262017"/>
                <a:gd name="connsiteY34" fmla="*/ 521970 h 687705"/>
                <a:gd name="connsiteX35" fmla="*/ 137160 w 262017"/>
                <a:gd name="connsiteY35" fmla="*/ 541020 h 687705"/>
                <a:gd name="connsiteX36" fmla="*/ 133350 w 262017"/>
                <a:gd name="connsiteY36" fmla="*/ 552450 h 687705"/>
                <a:gd name="connsiteX37" fmla="*/ 131445 w 262017"/>
                <a:gd name="connsiteY37" fmla="*/ 561975 h 687705"/>
                <a:gd name="connsiteX38" fmla="*/ 129540 w 262017"/>
                <a:gd name="connsiteY38" fmla="*/ 567690 h 687705"/>
                <a:gd name="connsiteX39" fmla="*/ 125730 w 262017"/>
                <a:gd name="connsiteY39" fmla="*/ 582930 h 687705"/>
                <a:gd name="connsiteX40" fmla="*/ 120015 w 262017"/>
                <a:gd name="connsiteY40" fmla="*/ 596265 h 687705"/>
                <a:gd name="connsiteX41" fmla="*/ 118110 w 262017"/>
                <a:gd name="connsiteY41" fmla="*/ 605790 h 687705"/>
                <a:gd name="connsiteX42" fmla="*/ 114300 w 262017"/>
                <a:gd name="connsiteY42" fmla="*/ 617220 h 687705"/>
                <a:gd name="connsiteX43" fmla="*/ 108585 w 262017"/>
                <a:gd name="connsiteY43" fmla="*/ 638175 h 687705"/>
                <a:gd name="connsiteX44" fmla="*/ 106680 w 262017"/>
                <a:gd name="connsiteY44" fmla="*/ 655320 h 687705"/>
                <a:gd name="connsiteX45" fmla="*/ 100965 w 262017"/>
                <a:gd name="connsiteY45" fmla="*/ 687705 h 687705"/>
                <a:gd name="connsiteX46" fmla="*/ 68580 w 262017"/>
                <a:gd name="connsiteY46" fmla="*/ 681990 h 687705"/>
                <a:gd name="connsiteX47" fmla="*/ 28575 w 262017"/>
                <a:gd name="connsiteY47" fmla="*/ 683895 h 687705"/>
                <a:gd name="connsiteX48" fmla="*/ 7620 w 262017"/>
                <a:gd name="connsiteY48" fmla="*/ 681990 h 687705"/>
                <a:gd name="connsiteX49" fmla="*/ 0 w 262017"/>
                <a:gd name="connsiteY49" fmla="*/ 659130 h 687705"/>
                <a:gd name="connsiteX50" fmla="*/ 5715 w 262017"/>
                <a:gd name="connsiteY50" fmla="*/ 596265 h 687705"/>
                <a:gd name="connsiteX51" fmla="*/ 9525 w 262017"/>
                <a:gd name="connsiteY51" fmla="*/ 581025 h 687705"/>
                <a:gd name="connsiteX52" fmla="*/ 11430 w 262017"/>
                <a:gd name="connsiteY52" fmla="*/ 567690 h 687705"/>
                <a:gd name="connsiteX53" fmla="*/ 15240 w 262017"/>
                <a:gd name="connsiteY53" fmla="*/ 537210 h 687705"/>
                <a:gd name="connsiteX54" fmla="*/ 20955 w 262017"/>
                <a:gd name="connsiteY54" fmla="*/ 518160 h 687705"/>
                <a:gd name="connsiteX55" fmla="*/ 26670 w 262017"/>
                <a:gd name="connsiteY55" fmla="*/ 495300 h 687705"/>
                <a:gd name="connsiteX56" fmla="*/ 30480 w 262017"/>
                <a:gd name="connsiteY56" fmla="*/ 472440 h 687705"/>
                <a:gd name="connsiteX57" fmla="*/ 34290 w 262017"/>
                <a:gd name="connsiteY57" fmla="*/ 390525 h 687705"/>
                <a:gd name="connsiteX58" fmla="*/ 38100 w 262017"/>
                <a:gd name="connsiteY58" fmla="*/ 373380 h 687705"/>
                <a:gd name="connsiteX59" fmla="*/ 40005 w 262017"/>
                <a:gd name="connsiteY59" fmla="*/ 356235 h 687705"/>
                <a:gd name="connsiteX60" fmla="*/ 43815 w 262017"/>
                <a:gd name="connsiteY60" fmla="*/ 270510 h 687705"/>
                <a:gd name="connsiteX61" fmla="*/ 47625 w 262017"/>
                <a:gd name="connsiteY61" fmla="*/ 262890 h 687705"/>
                <a:gd name="connsiteX62" fmla="*/ 49530 w 262017"/>
                <a:gd name="connsiteY62" fmla="*/ 253365 h 687705"/>
                <a:gd name="connsiteX63" fmla="*/ 51435 w 262017"/>
                <a:gd name="connsiteY63" fmla="*/ 247650 h 687705"/>
                <a:gd name="connsiteX64" fmla="*/ 53340 w 262017"/>
                <a:gd name="connsiteY64" fmla="*/ 184785 h 687705"/>
                <a:gd name="connsiteX65" fmla="*/ 57150 w 262017"/>
                <a:gd name="connsiteY65" fmla="*/ 175260 h 687705"/>
                <a:gd name="connsiteX66" fmla="*/ 64770 w 262017"/>
                <a:gd name="connsiteY66" fmla="*/ 131445 h 687705"/>
                <a:gd name="connsiteX67" fmla="*/ 66675 w 262017"/>
                <a:gd name="connsiteY67" fmla="*/ 120015 h 687705"/>
                <a:gd name="connsiteX68" fmla="*/ 72390 w 262017"/>
                <a:gd name="connsiteY68" fmla="*/ 104775 h 687705"/>
                <a:gd name="connsiteX69" fmla="*/ 74295 w 262017"/>
                <a:gd name="connsiteY69" fmla="*/ 93345 h 687705"/>
                <a:gd name="connsiteX70" fmla="*/ 76200 w 262017"/>
                <a:gd name="connsiteY70" fmla="*/ 87630 h 687705"/>
                <a:gd name="connsiteX71" fmla="*/ 78105 w 262017"/>
                <a:gd name="connsiteY71" fmla="*/ 68580 h 687705"/>
                <a:gd name="connsiteX72" fmla="*/ 81915 w 262017"/>
                <a:gd name="connsiteY72" fmla="*/ 38100 h 687705"/>
                <a:gd name="connsiteX73" fmla="*/ 91440 w 262017"/>
                <a:gd name="connsiteY73" fmla="*/ 0 h 687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62017" h="687705">
                  <a:moveTo>
                    <a:pt x="91440" y="0"/>
                  </a:moveTo>
                  <a:lnTo>
                    <a:pt x="91440" y="0"/>
                  </a:lnTo>
                  <a:cubicBezTo>
                    <a:pt x="99060" y="3175"/>
                    <a:pt x="106516" y="6778"/>
                    <a:pt x="114300" y="9525"/>
                  </a:cubicBezTo>
                  <a:cubicBezTo>
                    <a:pt x="117353" y="10603"/>
                    <a:pt x="120664" y="10728"/>
                    <a:pt x="123825" y="11430"/>
                  </a:cubicBezTo>
                  <a:cubicBezTo>
                    <a:pt x="126381" y="11998"/>
                    <a:pt x="128905" y="12700"/>
                    <a:pt x="131445" y="13335"/>
                  </a:cubicBezTo>
                  <a:lnTo>
                    <a:pt x="234315" y="11430"/>
                  </a:lnTo>
                  <a:cubicBezTo>
                    <a:pt x="243228" y="11430"/>
                    <a:pt x="253286" y="8844"/>
                    <a:pt x="260985" y="13335"/>
                  </a:cubicBezTo>
                  <a:cubicBezTo>
                    <a:pt x="264454" y="15359"/>
                    <a:pt x="258149" y="20869"/>
                    <a:pt x="257175" y="24765"/>
                  </a:cubicBezTo>
                  <a:cubicBezTo>
                    <a:pt x="255604" y="31047"/>
                    <a:pt x="254168" y="37389"/>
                    <a:pt x="253365" y="43815"/>
                  </a:cubicBezTo>
                  <a:cubicBezTo>
                    <a:pt x="252730" y="48895"/>
                    <a:pt x="252533" y="54049"/>
                    <a:pt x="251460" y="59055"/>
                  </a:cubicBezTo>
                  <a:cubicBezTo>
                    <a:pt x="250619" y="62982"/>
                    <a:pt x="248804" y="66638"/>
                    <a:pt x="247650" y="70485"/>
                  </a:cubicBezTo>
                  <a:cubicBezTo>
                    <a:pt x="245027" y="79228"/>
                    <a:pt x="246750" y="76254"/>
                    <a:pt x="243840" y="83820"/>
                  </a:cubicBezTo>
                  <a:cubicBezTo>
                    <a:pt x="241385" y="90203"/>
                    <a:pt x="237879" y="96235"/>
                    <a:pt x="236220" y="102870"/>
                  </a:cubicBezTo>
                  <a:cubicBezTo>
                    <a:pt x="233811" y="112504"/>
                    <a:pt x="232244" y="120430"/>
                    <a:pt x="228600" y="129540"/>
                  </a:cubicBezTo>
                  <a:cubicBezTo>
                    <a:pt x="227545" y="132177"/>
                    <a:pt x="225760" y="134491"/>
                    <a:pt x="224790" y="137160"/>
                  </a:cubicBezTo>
                  <a:cubicBezTo>
                    <a:pt x="218290" y="155035"/>
                    <a:pt x="225385" y="146090"/>
                    <a:pt x="215265" y="156210"/>
                  </a:cubicBezTo>
                  <a:cubicBezTo>
                    <a:pt x="204292" y="208880"/>
                    <a:pt x="208525" y="186614"/>
                    <a:pt x="201930" y="222885"/>
                  </a:cubicBezTo>
                  <a:cubicBezTo>
                    <a:pt x="201295" y="233680"/>
                    <a:pt x="201554" y="244565"/>
                    <a:pt x="200025" y="255270"/>
                  </a:cubicBezTo>
                  <a:cubicBezTo>
                    <a:pt x="199623" y="258081"/>
                    <a:pt x="196772" y="260105"/>
                    <a:pt x="196215" y="262890"/>
                  </a:cubicBezTo>
                  <a:cubicBezTo>
                    <a:pt x="194839" y="269768"/>
                    <a:pt x="195130" y="276879"/>
                    <a:pt x="194310" y="283845"/>
                  </a:cubicBezTo>
                  <a:cubicBezTo>
                    <a:pt x="194010" y="286399"/>
                    <a:pt x="191371" y="301605"/>
                    <a:pt x="190500" y="304800"/>
                  </a:cubicBezTo>
                  <a:cubicBezTo>
                    <a:pt x="189443" y="308675"/>
                    <a:pt x="187747" y="312355"/>
                    <a:pt x="186690" y="316230"/>
                  </a:cubicBezTo>
                  <a:cubicBezTo>
                    <a:pt x="185838" y="319354"/>
                    <a:pt x="185947" y="322733"/>
                    <a:pt x="184785" y="325755"/>
                  </a:cubicBezTo>
                  <a:cubicBezTo>
                    <a:pt x="182746" y="331056"/>
                    <a:pt x="177165" y="340995"/>
                    <a:pt x="177165" y="340995"/>
                  </a:cubicBezTo>
                  <a:cubicBezTo>
                    <a:pt x="175895" y="346710"/>
                    <a:pt x="174503" y="352399"/>
                    <a:pt x="173355" y="358140"/>
                  </a:cubicBezTo>
                  <a:cubicBezTo>
                    <a:pt x="171963" y="365102"/>
                    <a:pt x="171267" y="372207"/>
                    <a:pt x="169545" y="379095"/>
                  </a:cubicBezTo>
                  <a:cubicBezTo>
                    <a:pt x="168716" y="382412"/>
                    <a:pt x="167005" y="385445"/>
                    <a:pt x="165735" y="388620"/>
                  </a:cubicBezTo>
                  <a:cubicBezTo>
                    <a:pt x="165100" y="393065"/>
                    <a:pt x="164657" y="397542"/>
                    <a:pt x="163830" y="401955"/>
                  </a:cubicBezTo>
                  <a:cubicBezTo>
                    <a:pt x="162751" y="407709"/>
                    <a:pt x="160848" y="413304"/>
                    <a:pt x="160020" y="419100"/>
                  </a:cubicBezTo>
                  <a:cubicBezTo>
                    <a:pt x="158939" y="426670"/>
                    <a:pt x="159260" y="434400"/>
                    <a:pt x="158115" y="441960"/>
                  </a:cubicBezTo>
                  <a:cubicBezTo>
                    <a:pt x="156081" y="455382"/>
                    <a:pt x="152967" y="468617"/>
                    <a:pt x="150495" y="481965"/>
                  </a:cubicBezTo>
                  <a:cubicBezTo>
                    <a:pt x="149792" y="485763"/>
                    <a:pt x="149811" y="489731"/>
                    <a:pt x="148590" y="493395"/>
                  </a:cubicBezTo>
                  <a:cubicBezTo>
                    <a:pt x="147320" y="497205"/>
                    <a:pt x="145837" y="500950"/>
                    <a:pt x="144780" y="504825"/>
                  </a:cubicBezTo>
                  <a:cubicBezTo>
                    <a:pt x="143928" y="507949"/>
                    <a:pt x="143577" y="511189"/>
                    <a:pt x="142875" y="514350"/>
                  </a:cubicBezTo>
                  <a:cubicBezTo>
                    <a:pt x="142307" y="516906"/>
                    <a:pt x="141519" y="519410"/>
                    <a:pt x="140970" y="521970"/>
                  </a:cubicBezTo>
                  <a:cubicBezTo>
                    <a:pt x="139613" y="528302"/>
                    <a:pt x="138731" y="534738"/>
                    <a:pt x="137160" y="541020"/>
                  </a:cubicBezTo>
                  <a:cubicBezTo>
                    <a:pt x="136186" y="544916"/>
                    <a:pt x="134407" y="548575"/>
                    <a:pt x="133350" y="552450"/>
                  </a:cubicBezTo>
                  <a:cubicBezTo>
                    <a:pt x="132498" y="555574"/>
                    <a:pt x="132230" y="558834"/>
                    <a:pt x="131445" y="561975"/>
                  </a:cubicBezTo>
                  <a:cubicBezTo>
                    <a:pt x="130958" y="563923"/>
                    <a:pt x="130068" y="565753"/>
                    <a:pt x="129540" y="567690"/>
                  </a:cubicBezTo>
                  <a:cubicBezTo>
                    <a:pt x="128162" y="572742"/>
                    <a:pt x="127386" y="577962"/>
                    <a:pt x="125730" y="582930"/>
                  </a:cubicBezTo>
                  <a:cubicBezTo>
                    <a:pt x="124201" y="587518"/>
                    <a:pt x="121920" y="591820"/>
                    <a:pt x="120015" y="596265"/>
                  </a:cubicBezTo>
                  <a:cubicBezTo>
                    <a:pt x="119380" y="599440"/>
                    <a:pt x="118962" y="602666"/>
                    <a:pt x="118110" y="605790"/>
                  </a:cubicBezTo>
                  <a:cubicBezTo>
                    <a:pt x="117053" y="609665"/>
                    <a:pt x="115274" y="613324"/>
                    <a:pt x="114300" y="617220"/>
                  </a:cubicBezTo>
                  <a:cubicBezTo>
                    <a:pt x="108543" y="640247"/>
                    <a:pt x="116742" y="617783"/>
                    <a:pt x="108585" y="638175"/>
                  </a:cubicBezTo>
                  <a:cubicBezTo>
                    <a:pt x="107950" y="643890"/>
                    <a:pt x="107424" y="649618"/>
                    <a:pt x="106680" y="655320"/>
                  </a:cubicBezTo>
                  <a:cubicBezTo>
                    <a:pt x="103171" y="682223"/>
                    <a:pt x="105579" y="673863"/>
                    <a:pt x="100965" y="687705"/>
                  </a:cubicBezTo>
                  <a:cubicBezTo>
                    <a:pt x="97853" y="687083"/>
                    <a:pt x="74222" y="681990"/>
                    <a:pt x="68580" y="681990"/>
                  </a:cubicBezTo>
                  <a:cubicBezTo>
                    <a:pt x="55230" y="681990"/>
                    <a:pt x="41910" y="683260"/>
                    <a:pt x="28575" y="683895"/>
                  </a:cubicBezTo>
                  <a:cubicBezTo>
                    <a:pt x="21590" y="683260"/>
                    <a:pt x="12920" y="686584"/>
                    <a:pt x="7620" y="681990"/>
                  </a:cubicBezTo>
                  <a:cubicBezTo>
                    <a:pt x="1550" y="676729"/>
                    <a:pt x="0" y="659130"/>
                    <a:pt x="0" y="659130"/>
                  </a:cubicBezTo>
                  <a:cubicBezTo>
                    <a:pt x="1905" y="638175"/>
                    <a:pt x="3168" y="617152"/>
                    <a:pt x="5715" y="596265"/>
                  </a:cubicBezTo>
                  <a:cubicBezTo>
                    <a:pt x="6349" y="591067"/>
                    <a:pt x="8498" y="586160"/>
                    <a:pt x="9525" y="581025"/>
                  </a:cubicBezTo>
                  <a:cubicBezTo>
                    <a:pt x="10406" y="576622"/>
                    <a:pt x="10849" y="572142"/>
                    <a:pt x="11430" y="567690"/>
                  </a:cubicBezTo>
                  <a:cubicBezTo>
                    <a:pt x="12754" y="557537"/>
                    <a:pt x="13857" y="547355"/>
                    <a:pt x="15240" y="537210"/>
                  </a:cubicBezTo>
                  <a:cubicBezTo>
                    <a:pt x="19033" y="509392"/>
                    <a:pt x="14373" y="539224"/>
                    <a:pt x="20955" y="518160"/>
                  </a:cubicBezTo>
                  <a:cubicBezTo>
                    <a:pt x="23298" y="510663"/>
                    <a:pt x="25068" y="502989"/>
                    <a:pt x="26670" y="495300"/>
                  </a:cubicBezTo>
                  <a:cubicBezTo>
                    <a:pt x="28246" y="487737"/>
                    <a:pt x="30480" y="472440"/>
                    <a:pt x="30480" y="472440"/>
                  </a:cubicBezTo>
                  <a:cubicBezTo>
                    <a:pt x="31750" y="445135"/>
                    <a:pt x="32194" y="417779"/>
                    <a:pt x="34290" y="390525"/>
                  </a:cubicBezTo>
                  <a:cubicBezTo>
                    <a:pt x="34739" y="384688"/>
                    <a:pt x="37138" y="379155"/>
                    <a:pt x="38100" y="373380"/>
                  </a:cubicBezTo>
                  <a:cubicBezTo>
                    <a:pt x="39045" y="367708"/>
                    <a:pt x="39370" y="361950"/>
                    <a:pt x="40005" y="356235"/>
                  </a:cubicBezTo>
                  <a:cubicBezTo>
                    <a:pt x="41275" y="327660"/>
                    <a:pt x="41488" y="299018"/>
                    <a:pt x="43815" y="270510"/>
                  </a:cubicBezTo>
                  <a:cubicBezTo>
                    <a:pt x="44046" y="267680"/>
                    <a:pt x="46727" y="265584"/>
                    <a:pt x="47625" y="262890"/>
                  </a:cubicBezTo>
                  <a:cubicBezTo>
                    <a:pt x="48649" y="259818"/>
                    <a:pt x="48745" y="256506"/>
                    <a:pt x="49530" y="253365"/>
                  </a:cubicBezTo>
                  <a:cubicBezTo>
                    <a:pt x="50017" y="251417"/>
                    <a:pt x="50800" y="249555"/>
                    <a:pt x="51435" y="247650"/>
                  </a:cubicBezTo>
                  <a:cubicBezTo>
                    <a:pt x="52070" y="226695"/>
                    <a:pt x="51690" y="205685"/>
                    <a:pt x="53340" y="184785"/>
                  </a:cubicBezTo>
                  <a:cubicBezTo>
                    <a:pt x="53609" y="181376"/>
                    <a:pt x="56433" y="178604"/>
                    <a:pt x="57150" y="175260"/>
                  </a:cubicBezTo>
                  <a:cubicBezTo>
                    <a:pt x="60256" y="160765"/>
                    <a:pt x="62251" y="146054"/>
                    <a:pt x="64770" y="131445"/>
                  </a:cubicBezTo>
                  <a:cubicBezTo>
                    <a:pt x="65426" y="127639"/>
                    <a:pt x="65454" y="123679"/>
                    <a:pt x="66675" y="120015"/>
                  </a:cubicBezTo>
                  <a:cubicBezTo>
                    <a:pt x="69661" y="111056"/>
                    <a:pt x="67834" y="116164"/>
                    <a:pt x="72390" y="104775"/>
                  </a:cubicBezTo>
                  <a:cubicBezTo>
                    <a:pt x="73025" y="100965"/>
                    <a:pt x="73457" y="97116"/>
                    <a:pt x="74295" y="93345"/>
                  </a:cubicBezTo>
                  <a:cubicBezTo>
                    <a:pt x="74731" y="91385"/>
                    <a:pt x="75895" y="89615"/>
                    <a:pt x="76200" y="87630"/>
                  </a:cubicBezTo>
                  <a:cubicBezTo>
                    <a:pt x="77170" y="81323"/>
                    <a:pt x="77374" y="74920"/>
                    <a:pt x="78105" y="68580"/>
                  </a:cubicBezTo>
                  <a:cubicBezTo>
                    <a:pt x="79279" y="58408"/>
                    <a:pt x="80683" y="48265"/>
                    <a:pt x="81915" y="38100"/>
                  </a:cubicBezTo>
                  <a:cubicBezTo>
                    <a:pt x="83223" y="27310"/>
                    <a:pt x="89852" y="6350"/>
                    <a:pt x="9144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6208" name="Łącznik prosty 6207">
              <a:extLst>
                <a:ext uri="{FF2B5EF4-FFF2-40B4-BE49-F238E27FC236}">
                  <a16:creationId xmlns:a16="http://schemas.microsoft.com/office/drawing/2014/main" id="{40C5368C-529E-DED9-91E2-7CAE9C53E48A}"/>
                </a:ext>
              </a:extLst>
            </p:cNvPr>
            <p:cNvCxnSpPr>
              <a:cxnSpLocks/>
              <a:stCxn id="6204" idx="41"/>
              <a:endCxn id="6206" idx="5"/>
            </p:cNvCxnSpPr>
            <p:nvPr/>
          </p:nvCxnSpPr>
          <p:spPr>
            <a:xfrm>
              <a:off x="2101629" y="3552289"/>
              <a:ext cx="847725" cy="95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9" name="Łącznik prosty 6208">
              <a:extLst>
                <a:ext uri="{FF2B5EF4-FFF2-40B4-BE49-F238E27FC236}">
                  <a16:creationId xmlns:a16="http://schemas.microsoft.com/office/drawing/2014/main" id="{F5F3EF45-E0E9-F049-65B9-63BD6FD4E181}"/>
                </a:ext>
              </a:extLst>
            </p:cNvPr>
            <p:cNvCxnSpPr>
              <a:cxnSpLocks/>
            </p:cNvCxnSpPr>
            <p:nvPr/>
          </p:nvCxnSpPr>
          <p:spPr>
            <a:xfrm>
              <a:off x="1913093" y="4238090"/>
              <a:ext cx="9162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17" name="Równoległobok 6216">
              <a:extLst>
                <a:ext uri="{FF2B5EF4-FFF2-40B4-BE49-F238E27FC236}">
                  <a16:creationId xmlns:a16="http://schemas.microsoft.com/office/drawing/2014/main" id="{10ED7107-1C99-98CB-E919-7473B420D12D}"/>
                </a:ext>
              </a:extLst>
            </p:cNvPr>
            <p:cNvSpPr/>
            <p:nvPr/>
          </p:nvSpPr>
          <p:spPr>
            <a:xfrm>
              <a:off x="2433976" y="3508703"/>
              <a:ext cx="372617" cy="771068"/>
            </a:xfrm>
            <a:prstGeom prst="parallelogram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18" name="Równoległobok 6217">
              <a:extLst>
                <a:ext uri="{FF2B5EF4-FFF2-40B4-BE49-F238E27FC236}">
                  <a16:creationId xmlns:a16="http://schemas.microsoft.com/office/drawing/2014/main" id="{D960D2F3-F3BE-314C-F01D-FD6281A21CF0}"/>
                </a:ext>
              </a:extLst>
            </p:cNvPr>
            <p:cNvSpPr/>
            <p:nvPr/>
          </p:nvSpPr>
          <p:spPr>
            <a:xfrm>
              <a:off x="2063490" y="3515241"/>
              <a:ext cx="372617" cy="771068"/>
            </a:xfrm>
            <a:prstGeom prst="parallelogram">
              <a:avLst/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19" name="Trapez 6218">
              <a:extLst>
                <a:ext uri="{FF2B5EF4-FFF2-40B4-BE49-F238E27FC236}">
                  <a16:creationId xmlns:a16="http://schemas.microsoft.com/office/drawing/2014/main" id="{85323E68-F598-0D7A-0FE1-00CC5121E059}"/>
                </a:ext>
              </a:extLst>
            </p:cNvPr>
            <p:cNvSpPr/>
            <p:nvPr/>
          </p:nvSpPr>
          <p:spPr>
            <a:xfrm rot="10800000">
              <a:off x="1513144" y="3517355"/>
              <a:ext cx="600484" cy="783633"/>
            </a:xfrm>
            <a:prstGeom prst="trapezoid">
              <a:avLst>
                <a:gd name="adj" fmla="val 31659"/>
              </a:avLst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20" name="Trapez 6219">
              <a:extLst>
                <a:ext uri="{FF2B5EF4-FFF2-40B4-BE49-F238E27FC236}">
                  <a16:creationId xmlns:a16="http://schemas.microsoft.com/office/drawing/2014/main" id="{60FE60B7-A018-C93E-1978-A48F36AB238C}"/>
                </a:ext>
              </a:extLst>
            </p:cNvPr>
            <p:cNvSpPr/>
            <p:nvPr/>
          </p:nvSpPr>
          <p:spPr>
            <a:xfrm>
              <a:off x="2788179" y="3512461"/>
              <a:ext cx="557582" cy="783633"/>
            </a:xfrm>
            <a:prstGeom prst="trapezoid">
              <a:avLst>
                <a:gd name="adj" fmla="val 31659"/>
              </a:avLst>
            </a:prstGeom>
            <a:solidFill>
              <a:schemeClr val="bg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21" name="Prostokąt: zaokrąglone rogi u góry 6220">
              <a:extLst>
                <a:ext uri="{FF2B5EF4-FFF2-40B4-BE49-F238E27FC236}">
                  <a16:creationId xmlns:a16="http://schemas.microsoft.com/office/drawing/2014/main" id="{FCD00C67-64B0-9F43-A5E0-3315F004D87F}"/>
                </a:ext>
              </a:extLst>
            </p:cNvPr>
            <p:cNvSpPr/>
            <p:nvPr/>
          </p:nvSpPr>
          <p:spPr>
            <a:xfrm rot="16200000" flipV="1">
              <a:off x="2868050" y="3633602"/>
              <a:ext cx="868838" cy="52504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22" name="Prostokąt: zaokrąglone rogi u góry 6221">
              <a:extLst>
                <a:ext uri="{FF2B5EF4-FFF2-40B4-BE49-F238E27FC236}">
                  <a16:creationId xmlns:a16="http://schemas.microsoft.com/office/drawing/2014/main" id="{0C81FB9B-E416-1DF7-EDB9-7AD7A1D3113D}"/>
                </a:ext>
              </a:extLst>
            </p:cNvPr>
            <p:cNvSpPr/>
            <p:nvPr/>
          </p:nvSpPr>
          <p:spPr>
            <a:xfrm rot="16200000">
              <a:off x="1160674" y="3659421"/>
              <a:ext cx="868838" cy="50219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6224" name="Owal 6223">
            <a:extLst>
              <a:ext uri="{FF2B5EF4-FFF2-40B4-BE49-F238E27FC236}">
                <a16:creationId xmlns:a16="http://schemas.microsoft.com/office/drawing/2014/main" id="{6E1B5253-5682-1CDB-63BF-10EB1E894C8D}"/>
              </a:ext>
            </a:extLst>
          </p:cNvPr>
          <p:cNvSpPr/>
          <p:nvPr/>
        </p:nvSpPr>
        <p:spPr>
          <a:xfrm>
            <a:off x="993939" y="2335887"/>
            <a:ext cx="1202157" cy="1143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225" name="Łącznik prosty ze strzałką 6224">
            <a:extLst>
              <a:ext uri="{FF2B5EF4-FFF2-40B4-BE49-F238E27FC236}">
                <a16:creationId xmlns:a16="http://schemas.microsoft.com/office/drawing/2014/main" id="{375ECABE-3648-AC29-BFB5-9711811B96CF}"/>
              </a:ext>
            </a:extLst>
          </p:cNvPr>
          <p:cNvCxnSpPr>
            <a:cxnSpLocks/>
          </p:cNvCxnSpPr>
          <p:nvPr/>
        </p:nvCxnSpPr>
        <p:spPr>
          <a:xfrm flipH="1" flipV="1">
            <a:off x="1156240" y="2880527"/>
            <a:ext cx="824263" cy="11750"/>
          </a:xfrm>
          <a:prstGeom prst="straightConnector1">
            <a:avLst/>
          </a:prstGeom>
          <a:ln w="57150">
            <a:solidFill>
              <a:schemeClr val="tx1">
                <a:alpha val="97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27" name="Łącznik: łamany 6226">
            <a:extLst>
              <a:ext uri="{FF2B5EF4-FFF2-40B4-BE49-F238E27FC236}">
                <a16:creationId xmlns:a16="http://schemas.microsoft.com/office/drawing/2014/main" id="{C380185A-65B5-9041-0EFD-8ADE382E312C}"/>
              </a:ext>
            </a:extLst>
          </p:cNvPr>
          <p:cNvCxnSpPr>
            <a:cxnSpLocks/>
          </p:cNvCxnSpPr>
          <p:nvPr/>
        </p:nvCxnSpPr>
        <p:spPr>
          <a:xfrm rot="16200000" flipV="1">
            <a:off x="-22394" y="1857915"/>
            <a:ext cx="1427644" cy="566377"/>
          </a:xfrm>
          <a:prstGeom prst="bentConnector4">
            <a:avLst>
              <a:gd name="adj1" fmla="val -1118"/>
              <a:gd name="adj2" fmla="val 140853"/>
            </a:avLst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32" name="Łącznik: łamany 6231">
            <a:extLst>
              <a:ext uri="{FF2B5EF4-FFF2-40B4-BE49-F238E27FC236}">
                <a16:creationId xmlns:a16="http://schemas.microsoft.com/office/drawing/2014/main" id="{2EB40F5A-F2E8-11A3-A827-D804135F18B7}"/>
              </a:ext>
            </a:extLst>
          </p:cNvPr>
          <p:cNvCxnSpPr>
            <a:cxnSpLocks/>
            <a:stCxn id="6224" idx="6"/>
          </p:cNvCxnSpPr>
          <p:nvPr/>
        </p:nvCxnSpPr>
        <p:spPr>
          <a:xfrm flipV="1">
            <a:off x="2196096" y="1410647"/>
            <a:ext cx="740784" cy="1496740"/>
          </a:xfrm>
          <a:prstGeom prst="bentConnector3">
            <a:avLst>
              <a:gd name="adj1" fmla="val 158281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36" name="Odcinek koła 6235">
            <a:extLst>
              <a:ext uri="{FF2B5EF4-FFF2-40B4-BE49-F238E27FC236}">
                <a16:creationId xmlns:a16="http://schemas.microsoft.com/office/drawing/2014/main" id="{6A5C8565-3A0B-AE01-4B96-12B10D78D2FC}"/>
              </a:ext>
            </a:extLst>
          </p:cNvPr>
          <p:cNvSpPr/>
          <p:nvPr/>
        </p:nvSpPr>
        <p:spPr>
          <a:xfrm rot="5400000">
            <a:off x="1387593" y="761442"/>
            <a:ext cx="615966" cy="472519"/>
          </a:xfrm>
          <a:prstGeom prst="chord">
            <a:avLst>
              <a:gd name="adj1" fmla="val 5439676"/>
              <a:gd name="adj2" fmla="val 16177197"/>
            </a:avLst>
          </a:prstGeom>
          <a:solidFill>
            <a:schemeClr val="accent3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60" name="Równoległobok 6259">
            <a:extLst>
              <a:ext uri="{FF2B5EF4-FFF2-40B4-BE49-F238E27FC236}">
                <a16:creationId xmlns:a16="http://schemas.microsoft.com/office/drawing/2014/main" id="{637503EB-9AFA-9CD9-FE89-37289CAB5774}"/>
              </a:ext>
            </a:extLst>
          </p:cNvPr>
          <p:cNvSpPr/>
          <p:nvPr/>
        </p:nvSpPr>
        <p:spPr>
          <a:xfrm>
            <a:off x="5214509" y="1164465"/>
            <a:ext cx="1092514" cy="1810688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62" name="Równoległobok 6261">
            <a:extLst>
              <a:ext uri="{FF2B5EF4-FFF2-40B4-BE49-F238E27FC236}">
                <a16:creationId xmlns:a16="http://schemas.microsoft.com/office/drawing/2014/main" id="{20F82ADF-1BEA-D24F-25CB-C7DD4E58F636}"/>
              </a:ext>
            </a:extLst>
          </p:cNvPr>
          <p:cNvSpPr/>
          <p:nvPr/>
        </p:nvSpPr>
        <p:spPr>
          <a:xfrm>
            <a:off x="4247550" y="1056155"/>
            <a:ext cx="1340638" cy="2098493"/>
          </a:xfrm>
          <a:prstGeom prst="parallelogram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63" name="Równoległobok 6262">
            <a:extLst>
              <a:ext uri="{FF2B5EF4-FFF2-40B4-BE49-F238E27FC236}">
                <a16:creationId xmlns:a16="http://schemas.microsoft.com/office/drawing/2014/main" id="{7B05DA94-A600-33C5-7EE6-65BDC90BB977}"/>
              </a:ext>
            </a:extLst>
          </p:cNvPr>
          <p:cNvSpPr/>
          <p:nvPr/>
        </p:nvSpPr>
        <p:spPr>
          <a:xfrm>
            <a:off x="5990213" y="1061606"/>
            <a:ext cx="1220720" cy="2098493"/>
          </a:xfrm>
          <a:prstGeom prst="parallelogram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64" name="Równoległobok 6263">
            <a:extLst>
              <a:ext uri="{FF2B5EF4-FFF2-40B4-BE49-F238E27FC236}">
                <a16:creationId xmlns:a16="http://schemas.microsoft.com/office/drawing/2014/main" id="{771CA96D-E4ED-54E3-1D62-6016EDAF4673}"/>
              </a:ext>
            </a:extLst>
          </p:cNvPr>
          <p:cNvSpPr/>
          <p:nvPr/>
        </p:nvSpPr>
        <p:spPr>
          <a:xfrm>
            <a:off x="4671454" y="1164464"/>
            <a:ext cx="1092514" cy="1810688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65" name="Równoległobok 6264">
            <a:extLst>
              <a:ext uri="{FF2B5EF4-FFF2-40B4-BE49-F238E27FC236}">
                <a16:creationId xmlns:a16="http://schemas.microsoft.com/office/drawing/2014/main" id="{29DFF063-190B-8978-730B-0B05C156A95D}"/>
              </a:ext>
            </a:extLst>
          </p:cNvPr>
          <p:cNvSpPr/>
          <p:nvPr/>
        </p:nvSpPr>
        <p:spPr>
          <a:xfrm>
            <a:off x="4278527" y="1052320"/>
            <a:ext cx="1198068" cy="2098493"/>
          </a:xfrm>
          <a:prstGeom prst="parallelogram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67" name="Dowolny kształt: kształt 6266">
            <a:extLst>
              <a:ext uri="{FF2B5EF4-FFF2-40B4-BE49-F238E27FC236}">
                <a16:creationId xmlns:a16="http://schemas.microsoft.com/office/drawing/2014/main" id="{6D624967-2527-93A8-C1A4-F9781C3621C4}"/>
              </a:ext>
            </a:extLst>
          </p:cNvPr>
          <p:cNvSpPr/>
          <p:nvPr/>
        </p:nvSpPr>
        <p:spPr>
          <a:xfrm>
            <a:off x="6166422" y="1157797"/>
            <a:ext cx="436880" cy="474991"/>
          </a:xfrm>
          <a:custGeom>
            <a:avLst/>
            <a:gdLst>
              <a:gd name="connsiteX0" fmla="*/ 40640 w 436880"/>
              <a:gd name="connsiteY0" fmla="*/ 461562 h 474991"/>
              <a:gd name="connsiteX1" fmla="*/ 40640 w 436880"/>
              <a:gd name="connsiteY1" fmla="*/ 461562 h 474991"/>
              <a:gd name="connsiteX2" fmla="*/ 71120 w 436880"/>
              <a:gd name="connsiteY2" fmla="*/ 459022 h 474991"/>
              <a:gd name="connsiteX3" fmla="*/ 111760 w 436880"/>
              <a:gd name="connsiteY3" fmla="*/ 456482 h 474991"/>
              <a:gd name="connsiteX4" fmla="*/ 119380 w 436880"/>
              <a:gd name="connsiteY4" fmla="*/ 448862 h 474991"/>
              <a:gd name="connsiteX5" fmla="*/ 129540 w 436880"/>
              <a:gd name="connsiteY5" fmla="*/ 436162 h 474991"/>
              <a:gd name="connsiteX6" fmla="*/ 137160 w 436880"/>
              <a:gd name="connsiteY6" fmla="*/ 413302 h 474991"/>
              <a:gd name="connsiteX7" fmla="*/ 152400 w 436880"/>
              <a:gd name="connsiteY7" fmla="*/ 400602 h 474991"/>
              <a:gd name="connsiteX8" fmla="*/ 205740 w 436880"/>
              <a:gd name="connsiteY8" fmla="*/ 390442 h 474991"/>
              <a:gd name="connsiteX9" fmla="*/ 208280 w 436880"/>
              <a:gd name="connsiteY9" fmla="*/ 367582 h 474991"/>
              <a:gd name="connsiteX10" fmla="*/ 238760 w 436880"/>
              <a:gd name="connsiteY10" fmla="*/ 349802 h 474991"/>
              <a:gd name="connsiteX11" fmla="*/ 246380 w 436880"/>
              <a:gd name="connsiteY11" fmla="*/ 332022 h 474991"/>
              <a:gd name="connsiteX12" fmla="*/ 256540 w 436880"/>
              <a:gd name="connsiteY12" fmla="*/ 324402 h 474991"/>
              <a:gd name="connsiteX13" fmla="*/ 261620 w 436880"/>
              <a:gd name="connsiteY13" fmla="*/ 304082 h 474991"/>
              <a:gd name="connsiteX14" fmla="*/ 259080 w 436880"/>
              <a:gd name="connsiteY14" fmla="*/ 296462 h 474991"/>
              <a:gd name="connsiteX15" fmla="*/ 254000 w 436880"/>
              <a:gd name="connsiteY15" fmla="*/ 286302 h 474991"/>
              <a:gd name="connsiteX16" fmla="*/ 259080 w 436880"/>
              <a:gd name="connsiteY16" fmla="*/ 278682 h 474991"/>
              <a:gd name="connsiteX17" fmla="*/ 287020 w 436880"/>
              <a:gd name="connsiteY17" fmla="*/ 271062 h 474991"/>
              <a:gd name="connsiteX18" fmla="*/ 294640 w 436880"/>
              <a:gd name="connsiteY18" fmla="*/ 238042 h 474991"/>
              <a:gd name="connsiteX19" fmla="*/ 345440 w 436880"/>
              <a:gd name="connsiteY19" fmla="*/ 225342 h 474991"/>
              <a:gd name="connsiteX20" fmla="*/ 342900 w 436880"/>
              <a:gd name="connsiteY20" fmla="*/ 210102 h 474991"/>
              <a:gd name="connsiteX21" fmla="*/ 350520 w 436880"/>
              <a:gd name="connsiteY21" fmla="*/ 189782 h 474991"/>
              <a:gd name="connsiteX22" fmla="*/ 358140 w 436880"/>
              <a:gd name="connsiteY22" fmla="*/ 179622 h 474991"/>
              <a:gd name="connsiteX23" fmla="*/ 365760 w 436880"/>
              <a:gd name="connsiteY23" fmla="*/ 177082 h 474991"/>
              <a:gd name="connsiteX24" fmla="*/ 393700 w 436880"/>
              <a:gd name="connsiteY24" fmla="*/ 174542 h 474991"/>
              <a:gd name="connsiteX25" fmla="*/ 406400 w 436880"/>
              <a:gd name="connsiteY25" fmla="*/ 154222 h 474991"/>
              <a:gd name="connsiteX26" fmla="*/ 408940 w 436880"/>
              <a:gd name="connsiteY26" fmla="*/ 146602 h 474991"/>
              <a:gd name="connsiteX27" fmla="*/ 414020 w 436880"/>
              <a:gd name="connsiteY27" fmla="*/ 123742 h 474991"/>
              <a:gd name="connsiteX28" fmla="*/ 411480 w 436880"/>
              <a:gd name="connsiteY28" fmla="*/ 113582 h 474991"/>
              <a:gd name="connsiteX29" fmla="*/ 398780 w 436880"/>
              <a:gd name="connsiteY29" fmla="*/ 95802 h 474991"/>
              <a:gd name="connsiteX30" fmla="*/ 393700 w 436880"/>
              <a:gd name="connsiteY30" fmla="*/ 85642 h 474991"/>
              <a:gd name="connsiteX31" fmla="*/ 401320 w 436880"/>
              <a:gd name="connsiteY31" fmla="*/ 65322 h 474991"/>
              <a:gd name="connsiteX32" fmla="*/ 436880 w 436880"/>
              <a:gd name="connsiteY32" fmla="*/ 52622 h 474991"/>
              <a:gd name="connsiteX33" fmla="*/ 426720 w 436880"/>
              <a:gd name="connsiteY33" fmla="*/ 45002 h 474991"/>
              <a:gd name="connsiteX34" fmla="*/ 406400 w 436880"/>
              <a:gd name="connsiteY34" fmla="*/ 37382 h 474991"/>
              <a:gd name="connsiteX35" fmla="*/ 393700 w 436880"/>
              <a:gd name="connsiteY35" fmla="*/ 29762 h 474991"/>
              <a:gd name="connsiteX36" fmla="*/ 368300 w 436880"/>
              <a:gd name="connsiteY36" fmla="*/ 19602 h 474991"/>
              <a:gd name="connsiteX37" fmla="*/ 340360 w 436880"/>
              <a:gd name="connsiteY37" fmla="*/ 9442 h 474991"/>
              <a:gd name="connsiteX38" fmla="*/ 266700 w 436880"/>
              <a:gd name="connsiteY38" fmla="*/ 9442 h 474991"/>
              <a:gd name="connsiteX39" fmla="*/ 238760 w 436880"/>
              <a:gd name="connsiteY39" fmla="*/ 14522 h 474991"/>
              <a:gd name="connsiteX40" fmla="*/ 185420 w 436880"/>
              <a:gd name="connsiteY40" fmla="*/ 9442 h 474991"/>
              <a:gd name="connsiteX41" fmla="*/ 167640 w 436880"/>
              <a:gd name="connsiteY41" fmla="*/ 4362 h 474991"/>
              <a:gd name="connsiteX42" fmla="*/ 129540 w 436880"/>
              <a:gd name="connsiteY42" fmla="*/ 9442 h 474991"/>
              <a:gd name="connsiteX43" fmla="*/ 121920 w 436880"/>
              <a:gd name="connsiteY43" fmla="*/ 17062 h 474991"/>
              <a:gd name="connsiteX44" fmla="*/ 119380 w 436880"/>
              <a:gd name="connsiteY44" fmla="*/ 24682 h 474991"/>
              <a:gd name="connsiteX45" fmla="*/ 111760 w 436880"/>
              <a:gd name="connsiteY45" fmla="*/ 29762 h 474991"/>
              <a:gd name="connsiteX46" fmla="*/ 104140 w 436880"/>
              <a:gd name="connsiteY46" fmla="*/ 67862 h 474991"/>
              <a:gd name="connsiteX47" fmla="*/ 99060 w 436880"/>
              <a:gd name="connsiteY47" fmla="*/ 78022 h 474991"/>
              <a:gd name="connsiteX48" fmla="*/ 96520 w 436880"/>
              <a:gd name="connsiteY48" fmla="*/ 90722 h 474991"/>
              <a:gd name="connsiteX49" fmla="*/ 93980 w 436880"/>
              <a:gd name="connsiteY49" fmla="*/ 98342 h 474991"/>
              <a:gd name="connsiteX50" fmla="*/ 83820 w 436880"/>
              <a:gd name="connsiteY50" fmla="*/ 136442 h 474991"/>
              <a:gd name="connsiteX51" fmla="*/ 78740 w 436880"/>
              <a:gd name="connsiteY51" fmla="*/ 154222 h 474991"/>
              <a:gd name="connsiteX52" fmla="*/ 73660 w 436880"/>
              <a:gd name="connsiteY52" fmla="*/ 174542 h 474991"/>
              <a:gd name="connsiteX53" fmla="*/ 63500 w 436880"/>
              <a:gd name="connsiteY53" fmla="*/ 199942 h 474991"/>
              <a:gd name="connsiteX54" fmla="*/ 58420 w 436880"/>
              <a:gd name="connsiteY54" fmla="*/ 227882 h 474991"/>
              <a:gd name="connsiteX55" fmla="*/ 45720 w 436880"/>
              <a:gd name="connsiteY55" fmla="*/ 258362 h 474991"/>
              <a:gd name="connsiteX56" fmla="*/ 43180 w 436880"/>
              <a:gd name="connsiteY56" fmla="*/ 286302 h 474991"/>
              <a:gd name="connsiteX57" fmla="*/ 38100 w 436880"/>
              <a:gd name="connsiteY57" fmla="*/ 304082 h 474991"/>
              <a:gd name="connsiteX58" fmla="*/ 27940 w 436880"/>
              <a:gd name="connsiteY58" fmla="*/ 352342 h 474991"/>
              <a:gd name="connsiteX59" fmla="*/ 12700 w 436880"/>
              <a:gd name="connsiteY59" fmla="*/ 431082 h 474991"/>
              <a:gd name="connsiteX60" fmla="*/ 10160 w 436880"/>
              <a:gd name="connsiteY60" fmla="*/ 438702 h 474991"/>
              <a:gd name="connsiteX61" fmla="*/ 0 w 436880"/>
              <a:gd name="connsiteY61" fmla="*/ 459022 h 474991"/>
              <a:gd name="connsiteX62" fmla="*/ 20320 w 436880"/>
              <a:gd name="connsiteY62" fmla="*/ 474262 h 474991"/>
              <a:gd name="connsiteX63" fmla="*/ 40640 w 436880"/>
              <a:gd name="connsiteY63" fmla="*/ 461562 h 47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36880" h="474991">
                <a:moveTo>
                  <a:pt x="40640" y="461562"/>
                </a:moveTo>
                <a:lnTo>
                  <a:pt x="40640" y="461562"/>
                </a:lnTo>
                <a:lnTo>
                  <a:pt x="71120" y="459022"/>
                </a:lnTo>
                <a:cubicBezTo>
                  <a:pt x="84659" y="458055"/>
                  <a:pt x="98478" y="459278"/>
                  <a:pt x="111760" y="456482"/>
                </a:cubicBezTo>
                <a:cubicBezTo>
                  <a:pt x="115275" y="455742"/>
                  <a:pt x="117015" y="451565"/>
                  <a:pt x="119380" y="448862"/>
                </a:cubicBezTo>
                <a:cubicBezTo>
                  <a:pt x="122950" y="444782"/>
                  <a:pt x="126153" y="440395"/>
                  <a:pt x="129540" y="436162"/>
                </a:cubicBezTo>
                <a:cubicBezTo>
                  <a:pt x="132080" y="428542"/>
                  <a:pt x="132817" y="420059"/>
                  <a:pt x="137160" y="413302"/>
                </a:cubicBezTo>
                <a:cubicBezTo>
                  <a:pt x="140736" y="407740"/>
                  <a:pt x="146898" y="404270"/>
                  <a:pt x="152400" y="400602"/>
                </a:cubicBezTo>
                <a:cubicBezTo>
                  <a:pt x="171629" y="387783"/>
                  <a:pt x="178547" y="392255"/>
                  <a:pt x="205740" y="390442"/>
                </a:cubicBezTo>
                <a:cubicBezTo>
                  <a:pt x="206587" y="382822"/>
                  <a:pt x="201901" y="371835"/>
                  <a:pt x="208280" y="367582"/>
                </a:cubicBezTo>
                <a:cubicBezTo>
                  <a:pt x="242541" y="344741"/>
                  <a:pt x="250590" y="385292"/>
                  <a:pt x="238760" y="349802"/>
                </a:cubicBezTo>
                <a:cubicBezTo>
                  <a:pt x="241300" y="343875"/>
                  <a:pt x="242682" y="337304"/>
                  <a:pt x="246380" y="332022"/>
                </a:cubicBezTo>
                <a:cubicBezTo>
                  <a:pt x="248808" y="328554"/>
                  <a:pt x="254513" y="328118"/>
                  <a:pt x="256540" y="324402"/>
                </a:cubicBezTo>
                <a:cubicBezTo>
                  <a:pt x="259883" y="318273"/>
                  <a:pt x="259927" y="310855"/>
                  <a:pt x="261620" y="304082"/>
                </a:cubicBezTo>
                <a:cubicBezTo>
                  <a:pt x="260773" y="301542"/>
                  <a:pt x="260135" y="298923"/>
                  <a:pt x="259080" y="296462"/>
                </a:cubicBezTo>
                <a:cubicBezTo>
                  <a:pt x="257588" y="292982"/>
                  <a:pt x="254000" y="290088"/>
                  <a:pt x="254000" y="286302"/>
                </a:cubicBezTo>
                <a:cubicBezTo>
                  <a:pt x="254000" y="283249"/>
                  <a:pt x="256596" y="280456"/>
                  <a:pt x="259080" y="278682"/>
                </a:cubicBezTo>
                <a:cubicBezTo>
                  <a:pt x="266529" y="273361"/>
                  <a:pt x="278615" y="272463"/>
                  <a:pt x="287020" y="271062"/>
                </a:cubicBezTo>
                <a:cubicBezTo>
                  <a:pt x="289560" y="260055"/>
                  <a:pt x="289355" y="248025"/>
                  <a:pt x="294640" y="238042"/>
                </a:cubicBezTo>
                <a:cubicBezTo>
                  <a:pt x="302870" y="222497"/>
                  <a:pt x="336681" y="225968"/>
                  <a:pt x="345440" y="225342"/>
                </a:cubicBezTo>
                <a:cubicBezTo>
                  <a:pt x="344593" y="220262"/>
                  <a:pt x="342172" y="215200"/>
                  <a:pt x="342900" y="210102"/>
                </a:cubicBezTo>
                <a:cubicBezTo>
                  <a:pt x="343923" y="202941"/>
                  <a:pt x="347285" y="196252"/>
                  <a:pt x="350520" y="189782"/>
                </a:cubicBezTo>
                <a:cubicBezTo>
                  <a:pt x="352413" y="185996"/>
                  <a:pt x="354888" y="182332"/>
                  <a:pt x="358140" y="179622"/>
                </a:cubicBezTo>
                <a:cubicBezTo>
                  <a:pt x="360197" y="177908"/>
                  <a:pt x="363110" y="177461"/>
                  <a:pt x="365760" y="177082"/>
                </a:cubicBezTo>
                <a:cubicBezTo>
                  <a:pt x="375018" y="175759"/>
                  <a:pt x="384387" y="175389"/>
                  <a:pt x="393700" y="174542"/>
                </a:cubicBezTo>
                <a:cubicBezTo>
                  <a:pt x="397933" y="167769"/>
                  <a:pt x="402575" y="161234"/>
                  <a:pt x="406400" y="154222"/>
                </a:cubicBezTo>
                <a:cubicBezTo>
                  <a:pt x="407682" y="151872"/>
                  <a:pt x="408204" y="149176"/>
                  <a:pt x="408940" y="146602"/>
                </a:cubicBezTo>
                <a:cubicBezTo>
                  <a:pt x="411331" y="138232"/>
                  <a:pt x="412274" y="132472"/>
                  <a:pt x="414020" y="123742"/>
                </a:cubicBezTo>
                <a:cubicBezTo>
                  <a:pt x="413173" y="120355"/>
                  <a:pt x="413152" y="116647"/>
                  <a:pt x="411480" y="113582"/>
                </a:cubicBezTo>
                <a:cubicBezTo>
                  <a:pt x="407992" y="107188"/>
                  <a:pt x="402690" y="101947"/>
                  <a:pt x="398780" y="95802"/>
                </a:cubicBezTo>
                <a:cubicBezTo>
                  <a:pt x="396747" y="92608"/>
                  <a:pt x="395393" y="89029"/>
                  <a:pt x="393700" y="85642"/>
                </a:cubicBezTo>
                <a:cubicBezTo>
                  <a:pt x="396240" y="78869"/>
                  <a:pt x="396980" y="71109"/>
                  <a:pt x="401320" y="65322"/>
                </a:cubicBezTo>
                <a:cubicBezTo>
                  <a:pt x="410698" y="52818"/>
                  <a:pt x="423406" y="54306"/>
                  <a:pt x="436880" y="52622"/>
                </a:cubicBezTo>
                <a:cubicBezTo>
                  <a:pt x="433493" y="50082"/>
                  <a:pt x="430421" y="47058"/>
                  <a:pt x="426720" y="45002"/>
                </a:cubicBezTo>
                <a:cubicBezTo>
                  <a:pt x="393027" y="26284"/>
                  <a:pt x="429213" y="48788"/>
                  <a:pt x="406400" y="37382"/>
                </a:cubicBezTo>
                <a:cubicBezTo>
                  <a:pt x="401984" y="35174"/>
                  <a:pt x="398174" y="31850"/>
                  <a:pt x="393700" y="29762"/>
                </a:cubicBezTo>
                <a:cubicBezTo>
                  <a:pt x="385437" y="25906"/>
                  <a:pt x="376456" y="23680"/>
                  <a:pt x="368300" y="19602"/>
                </a:cubicBezTo>
                <a:cubicBezTo>
                  <a:pt x="352627" y="11765"/>
                  <a:pt x="361781" y="15562"/>
                  <a:pt x="340360" y="9442"/>
                </a:cubicBezTo>
                <a:cubicBezTo>
                  <a:pt x="314754" y="-7629"/>
                  <a:pt x="333003" y="2274"/>
                  <a:pt x="266700" y="9442"/>
                </a:cubicBezTo>
                <a:cubicBezTo>
                  <a:pt x="257289" y="10459"/>
                  <a:pt x="248073" y="12829"/>
                  <a:pt x="238760" y="14522"/>
                </a:cubicBezTo>
                <a:cubicBezTo>
                  <a:pt x="220980" y="12829"/>
                  <a:pt x="203101" y="11968"/>
                  <a:pt x="185420" y="9442"/>
                </a:cubicBezTo>
                <a:cubicBezTo>
                  <a:pt x="179318" y="8570"/>
                  <a:pt x="173804" y="4362"/>
                  <a:pt x="167640" y="4362"/>
                </a:cubicBezTo>
                <a:cubicBezTo>
                  <a:pt x="154828" y="4362"/>
                  <a:pt x="142240" y="7749"/>
                  <a:pt x="129540" y="9442"/>
                </a:cubicBezTo>
                <a:cubicBezTo>
                  <a:pt x="127000" y="11982"/>
                  <a:pt x="123913" y="14073"/>
                  <a:pt x="121920" y="17062"/>
                </a:cubicBezTo>
                <a:cubicBezTo>
                  <a:pt x="120435" y="19290"/>
                  <a:pt x="121053" y="22591"/>
                  <a:pt x="119380" y="24682"/>
                </a:cubicBezTo>
                <a:cubicBezTo>
                  <a:pt x="117473" y="27066"/>
                  <a:pt x="114300" y="28069"/>
                  <a:pt x="111760" y="29762"/>
                </a:cubicBezTo>
                <a:cubicBezTo>
                  <a:pt x="109556" y="47395"/>
                  <a:pt x="110102" y="51467"/>
                  <a:pt x="104140" y="67862"/>
                </a:cubicBezTo>
                <a:cubicBezTo>
                  <a:pt x="102846" y="71420"/>
                  <a:pt x="100753" y="74635"/>
                  <a:pt x="99060" y="78022"/>
                </a:cubicBezTo>
                <a:cubicBezTo>
                  <a:pt x="98213" y="82255"/>
                  <a:pt x="97567" y="86534"/>
                  <a:pt x="96520" y="90722"/>
                </a:cubicBezTo>
                <a:cubicBezTo>
                  <a:pt x="95871" y="93319"/>
                  <a:pt x="94387" y="95696"/>
                  <a:pt x="93980" y="98342"/>
                </a:cubicBezTo>
                <a:cubicBezTo>
                  <a:pt x="88754" y="132313"/>
                  <a:pt x="97091" y="114323"/>
                  <a:pt x="83820" y="136442"/>
                </a:cubicBezTo>
                <a:cubicBezTo>
                  <a:pt x="82127" y="142369"/>
                  <a:pt x="80328" y="148266"/>
                  <a:pt x="78740" y="154222"/>
                </a:cubicBezTo>
                <a:cubicBezTo>
                  <a:pt x="76941" y="160968"/>
                  <a:pt x="75868" y="167918"/>
                  <a:pt x="73660" y="174542"/>
                </a:cubicBezTo>
                <a:cubicBezTo>
                  <a:pt x="64644" y="201589"/>
                  <a:pt x="71957" y="164001"/>
                  <a:pt x="63500" y="199942"/>
                </a:cubicBezTo>
                <a:cubicBezTo>
                  <a:pt x="61332" y="209156"/>
                  <a:pt x="60588" y="218668"/>
                  <a:pt x="58420" y="227882"/>
                </a:cubicBezTo>
                <a:cubicBezTo>
                  <a:pt x="55364" y="240870"/>
                  <a:pt x="51683" y="246436"/>
                  <a:pt x="45720" y="258362"/>
                </a:cubicBezTo>
                <a:cubicBezTo>
                  <a:pt x="44873" y="267675"/>
                  <a:pt x="44717" y="277078"/>
                  <a:pt x="43180" y="286302"/>
                </a:cubicBezTo>
                <a:cubicBezTo>
                  <a:pt x="42167" y="292382"/>
                  <a:pt x="39156" y="298009"/>
                  <a:pt x="38100" y="304082"/>
                </a:cubicBezTo>
                <a:cubicBezTo>
                  <a:pt x="29751" y="352086"/>
                  <a:pt x="41239" y="332393"/>
                  <a:pt x="27940" y="352342"/>
                </a:cubicBezTo>
                <a:cubicBezTo>
                  <a:pt x="16934" y="421130"/>
                  <a:pt x="24559" y="395506"/>
                  <a:pt x="12700" y="431082"/>
                </a:cubicBezTo>
                <a:cubicBezTo>
                  <a:pt x="11853" y="433622"/>
                  <a:pt x="11357" y="436307"/>
                  <a:pt x="10160" y="438702"/>
                </a:cubicBezTo>
                <a:lnTo>
                  <a:pt x="0" y="459022"/>
                </a:lnTo>
                <a:cubicBezTo>
                  <a:pt x="6773" y="464102"/>
                  <a:pt x="12197" y="471873"/>
                  <a:pt x="20320" y="474262"/>
                </a:cubicBezTo>
                <a:cubicBezTo>
                  <a:pt x="29359" y="476920"/>
                  <a:pt x="41662" y="472228"/>
                  <a:pt x="40640" y="46156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68" name="Odcinek koła 6267">
            <a:extLst>
              <a:ext uri="{FF2B5EF4-FFF2-40B4-BE49-F238E27FC236}">
                <a16:creationId xmlns:a16="http://schemas.microsoft.com/office/drawing/2014/main" id="{A50B8EE4-9EDF-26F3-8FEF-90E9B4E7E019}"/>
              </a:ext>
            </a:extLst>
          </p:cNvPr>
          <p:cNvSpPr/>
          <p:nvPr/>
        </p:nvSpPr>
        <p:spPr>
          <a:xfrm rot="5400000">
            <a:off x="5369072" y="630866"/>
            <a:ext cx="1189491" cy="1196778"/>
          </a:xfrm>
          <a:prstGeom prst="chord">
            <a:avLst>
              <a:gd name="adj1" fmla="val 5439676"/>
              <a:gd name="adj2" fmla="val 16177197"/>
            </a:avLst>
          </a:prstGeom>
          <a:solidFill>
            <a:schemeClr val="accent3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269" name="Grafika 6268" descr="Szkło powiększające z wypełnieniem pełnym">
            <a:extLst>
              <a:ext uri="{FF2B5EF4-FFF2-40B4-BE49-F238E27FC236}">
                <a16:creationId xmlns:a16="http://schemas.microsoft.com/office/drawing/2014/main" id="{B8247FA7-BCE3-D4BF-5878-B23ECCD889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7606007">
            <a:off x="1793400" y="606742"/>
            <a:ext cx="510051" cy="478429"/>
          </a:xfrm>
          <a:prstGeom prst="rect">
            <a:avLst/>
          </a:prstGeom>
        </p:spPr>
      </p:pic>
      <p:sp>
        <p:nvSpPr>
          <p:cNvPr id="4" name="Strzałka: w prawo 3">
            <a:extLst>
              <a:ext uri="{FF2B5EF4-FFF2-40B4-BE49-F238E27FC236}">
                <a16:creationId xmlns:a16="http://schemas.microsoft.com/office/drawing/2014/main" id="{B1C3CFEB-88AA-6CC0-8AD1-6C4C50D430D2}"/>
              </a:ext>
            </a:extLst>
          </p:cNvPr>
          <p:cNvSpPr/>
          <p:nvPr/>
        </p:nvSpPr>
        <p:spPr>
          <a:xfrm>
            <a:off x="3532794" y="1824001"/>
            <a:ext cx="788546" cy="611587"/>
          </a:xfrm>
          <a:prstGeom prst="rightArrow">
            <a:avLst/>
          </a:prstGeom>
          <a:noFill/>
          <a:ln w="5397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: w prawo 4">
            <a:extLst>
              <a:ext uri="{FF2B5EF4-FFF2-40B4-BE49-F238E27FC236}">
                <a16:creationId xmlns:a16="http://schemas.microsoft.com/office/drawing/2014/main" id="{C3C28412-3E2E-58C6-D6E2-C13D81FBAF68}"/>
              </a:ext>
            </a:extLst>
          </p:cNvPr>
          <p:cNvSpPr/>
          <p:nvPr/>
        </p:nvSpPr>
        <p:spPr>
          <a:xfrm>
            <a:off x="7128055" y="1835309"/>
            <a:ext cx="788546" cy="611587"/>
          </a:xfrm>
          <a:prstGeom prst="rightArrow">
            <a:avLst/>
          </a:pr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3F269148-2587-3F8B-341C-C8BFC991A7D8}"/>
              </a:ext>
            </a:extLst>
          </p:cNvPr>
          <p:cNvSpPr txBox="1"/>
          <p:nvPr/>
        </p:nvSpPr>
        <p:spPr>
          <a:xfrm>
            <a:off x="2070454" y="3204773"/>
            <a:ext cx="65899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22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Next LT Pro Light" panose="020B0304020202020204" pitchFamily="34" charset="-18"/>
              </a:rPr>
              <a:t>Warunki wystąpienia: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Next LT Pro Light" panose="020B0304020202020204" pitchFamily="34" charset="-18"/>
              </a:rPr>
              <a:t>Składniki halogenowe w topniku/kleju.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Next LT Pro Light" panose="020B0304020202020204" pitchFamily="34" charset="-18"/>
              </a:rPr>
              <a:t>Obecność wilgoci.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Next LT Pro Light" panose="020B0304020202020204" pitchFamily="34" charset="-18"/>
              </a:rPr>
              <a:t>Prąd elektryczny w rezystorze.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E453B0BC-4D9F-6DE8-AE06-177106DAC376}"/>
              </a:ext>
            </a:extLst>
          </p:cNvPr>
          <p:cNvSpPr txBox="1"/>
          <p:nvPr/>
        </p:nvSpPr>
        <p:spPr>
          <a:xfrm>
            <a:off x="139492" y="4509089"/>
            <a:ext cx="851654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altLang="pl-PL" sz="22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Next LT Pro Light" panose="020B0304020202020204" pitchFamily="34" charset="-18"/>
              </a:rPr>
              <a:t>Mechanizm:</a:t>
            </a:r>
            <a:endParaRPr kumimoji="0" lang="pl-PL" altLang="pl-PL" sz="22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venir Next LT Pro Light" panose="020B0304020202020204" pitchFamily="34" charset="-1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Next LT Pro Light" panose="020B0304020202020204" pitchFamily="34" charset="-18"/>
              </a:rPr>
              <a:t>-Degradacja (odpadanie) warstwy ochronnej przez halogenki lub gaz siarczkujący.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Next LT Pro Light" panose="020B0304020202020204" pitchFamily="34" charset="-18"/>
              </a:rPr>
              <a:t>-Wilgoć przenika do uszkodzonego obszaru, powodując korozję elementu oporowego (</a:t>
            </a:r>
            <a:r>
              <a:rPr kumimoji="0" lang="pl-PL" altLang="pl-PL" sz="22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venir Next LT Pro Light" panose="020B0304020202020204" pitchFamily="34" charset="-18"/>
              </a:rPr>
              <a:t>NiCr</a:t>
            </a:r>
            <a:r>
              <a:rPr kumimoji="0" lang="pl-PL" altLang="pl-PL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venir Next LT Pro Light" panose="020B0304020202020204" pitchFamily="34" charset="-18"/>
              </a:rPr>
              <a:t>).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F570944-8A48-9F3C-611D-E97DCB1D6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1532" y="6450005"/>
            <a:ext cx="41987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1800" i="1" u="sng"/>
              <a:t>KOA </a:t>
            </a:r>
            <a:r>
              <a:rPr kumimoji="0" lang="pl-PL" altLang="pl-PL" sz="1800" b="0" i="1" u="sng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Electrolytic</a:t>
            </a:r>
            <a:r>
              <a:rPr kumimoji="0" lang="pl-PL" altLang="pl-PL" sz="1800" b="0" i="1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pl-PL" altLang="pl-PL" sz="1800" b="0" i="1" u="sng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Corrosion</a:t>
            </a:r>
            <a:r>
              <a:rPr kumimoji="0" lang="pl-PL" altLang="pl-PL" sz="1800" b="0" i="1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of </a:t>
            </a:r>
            <a:r>
              <a:rPr kumimoji="0" lang="pl-PL" altLang="pl-PL" sz="1800" b="0" i="1" u="sng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Resistors</a:t>
            </a:r>
            <a:endParaRPr kumimoji="0" lang="pl-PL" altLang="pl-PL" sz="1800" b="0" i="1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1815475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ka — komputer 16:9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Niestandardowy 1">
      <a:majorFont>
        <a:latin typeface="Avenir Next LT Pro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776_TF02901026_TF02901026.potx" id="{EAA4ACA1-70B6-4F17-B19F-2B72E04C190B}" vid="{2BEFF557-8F9B-4C1A-B64E-AA7B43111D24}"/>
    </a:ext>
  </a:extLst>
</a:theme>
</file>

<file path=ppt/theme/theme2.xml><?xml version="1.0" encoding="utf-8"?>
<a:theme xmlns:a="http://schemas.openxmlformats.org/drawingml/2006/main" name="Motyw pakietu Offic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1566889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2012-05-23T08:44:00+00:00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TP102901017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836753</LocLastLocAttemptVersionLookup>
    <IsSearchable xmlns="4873beb7-5857-4685-be1f-d57550cc96cc">true</IsSearchable>
    <TemplateTemplateType xmlns="4873beb7-5857-4685-be1f-d57550cc96cc">PowerPoint Design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REDMOND\v-anij</DisplayName>
        <AccountId>2469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B5C6E15-39DC-470B-9445-F754B9458020}">
  <ds:schemaRefs>
    <ds:schemaRef ds:uri="4873beb7-5857-4685-be1f-d57550cc96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4098515-0C12-46CF-BC7C-69B4A13CD5FA}">
  <ds:schemaRefs>
    <ds:schemaRef ds:uri="http://purl.org/dc/terms/"/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4873beb7-5857-4685-be1f-d57550cc96cc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46CFF6F-D9AA-4BC0-911A-0A13567719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1929</Words>
  <Application>Microsoft Office PowerPoint</Application>
  <PresentationFormat>Panoramiczny</PresentationFormat>
  <Paragraphs>345</Paragraphs>
  <Slides>34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45" baseType="lpstr">
      <vt:lpstr>Aptos</vt:lpstr>
      <vt:lpstr>Arial</vt:lpstr>
      <vt:lpstr>Arial Unicode MS</vt:lpstr>
      <vt:lpstr>Avenir Next LT Pro Light</vt:lpstr>
      <vt:lpstr>Avenir Next LT Pro Light (Tekst podstawowy)</vt:lpstr>
      <vt:lpstr>Cambria Math</vt:lpstr>
      <vt:lpstr>Candara</vt:lpstr>
      <vt:lpstr>Palace Script MT</vt:lpstr>
      <vt:lpstr>Red Hat Display</vt:lpstr>
      <vt:lpstr>Verdana</vt:lpstr>
      <vt:lpstr>Technika — komputer 16:9</vt:lpstr>
      <vt:lpstr>„Nietypowe zachowania typowych   komponentów”</vt:lpstr>
      <vt:lpstr>O czym będziemy mówić</vt:lpstr>
      <vt:lpstr>Trochę o mnie</vt:lpstr>
      <vt:lpstr>Trochę o mnie</vt:lpstr>
      <vt:lpstr>Struktura „Iceberg” a umiejscowienie zjawiska</vt:lpstr>
      <vt:lpstr>Warunki użytkowania i tryby awarii rezystorów SMD</vt:lpstr>
      <vt:lpstr>Migracja elektrochemiczna</vt:lpstr>
      <vt:lpstr>Migracja/ Korozja</vt:lpstr>
      <vt:lpstr>Korozja Elektrochemiczna </vt:lpstr>
      <vt:lpstr>Korozja Elektrochemiczna</vt:lpstr>
      <vt:lpstr>Siarkowanie</vt:lpstr>
      <vt:lpstr>Separacja elektrod</vt:lpstr>
      <vt:lpstr>Prezentacja programu PowerPoint</vt:lpstr>
      <vt:lpstr>Odporność na ESD</vt:lpstr>
      <vt:lpstr>Odporność na ESD</vt:lpstr>
      <vt:lpstr>Odporność na ESD</vt:lpstr>
      <vt:lpstr>Przyczyny śmierci rezystora</vt:lpstr>
      <vt:lpstr>Bifilarnie ≠ bezindukcyjnie ≠ tak samo </vt:lpstr>
      <vt:lpstr>Pękająca ceramika</vt:lpstr>
      <vt:lpstr>Pękająca ceramika - scenariusze</vt:lpstr>
      <vt:lpstr>Pękająca ceramika – co robić ?</vt:lpstr>
      <vt:lpstr>Pękająca ceramika i stres mechaniczny</vt:lpstr>
      <vt:lpstr>Pękająca ceramika i stres mechaniczny</vt:lpstr>
      <vt:lpstr>Degradacja ceramików -fenomen C0G</vt:lpstr>
      <vt:lpstr>Degradacja parametrów ceramików</vt:lpstr>
      <vt:lpstr>Nie wszyscy równo– uwaga na „zmienniki” !</vt:lpstr>
      <vt:lpstr>Nie wszyscy równo – uwaga na „zmienniki” ! .... A ponadto… </vt:lpstr>
      <vt:lpstr>Problemy kondensatorów tantalowych</vt:lpstr>
      <vt:lpstr>Konsekwencje zasady zachowania energii pól E i H</vt:lpstr>
      <vt:lpstr>Konsekwencje zasady zachowania energii pól E i H</vt:lpstr>
      <vt:lpstr>Nieoczekiwane konsekwencje Efektu Curie</vt:lpstr>
      <vt:lpstr>Łuk elektryczny ma charakter indukcyjny</vt:lpstr>
      <vt:lpstr>Odgromnik Gazowy (GDT)</vt:lpstr>
      <vt:lpstr>DZIĘKUJĘ ZA UWAGĘ !   Pytania?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Krzysztof Szybiński</dc:creator>
  <cp:lastModifiedBy>Krzysztof Szybiński</cp:lastModifiedBy>
  <cp:revision>2</cp:revision>
  <dcterms:created xsi:type="dcterms:W3CDTF">2025-01-26T19:35:17Z</dcterms:created>
  <dcterms:modified xsi:type="dcterms:W3CDTF">2025-04-27T16:39:04Z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